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9" r:id="rId4"/>
    <p:sldId id="258" r:id="rId5"/>
    <p:sldId id="260" r:id="rId6"/>
    <p:sldId id="261" r:id="rId7"/>
    <p:sldId id="262" r:id="rId8"/>
    <p:sldId id="264" r:id="rId9"/>
    <p:sldId id="265" r:id="rId10"/>
    <p:sldId id="266" r:id="rId11"/>
    <p:sldId id="268"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3/27/2016</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396318" y="3528542"/>
            <a:ext cx="585216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3192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810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184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3892"/>
            <a:ext cx="8229600" cy="674744"/>
          </a:xfrm>
        </p:spPr>
        <p:txBody>
          <a:bodyPr anchor="b"/>
          <a:lstStyle/>
          <a:p>
            <a:r>
              <a:rPr lang="en-US" dirty="0"/>
              <a:t>Click to edit Master title style</a:t>
            </a:r>
          </a:p>
        </p:txBody>
      </p:sp>
      <p:sp>
        <p:nvSpPr>
          <p:cNvPr id="3" name="Content Placeholder 2"/>
          <p:cNvSpPr>
            <a:spLocks noGrp="1"/>
          </p:cNvSpPr>
          <p:nvPr>
            <p:ph idx="1"/>
          </p:nvPr>
        </p:nvSpPr>
        <p:spPr>
          <a:xfrm>
            <a:off x="457200" y="982639"/>
            <a:ext cx="8229600" cy="5123923"/>
          </a:xfrm>
        </p:spPr>
        <p:txBody>
          <a:bodyPr anchor="t">
            <a:normAutofit/>
          </a:bodyPr>
          <a:lstStyle>
            <a:lvl1pPr>
              <a:defRPr sz="2400"/>
            </a:lvl1pPr>
            <a:lvl2pPr>
              <a:defRPr sz="18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775708" y="6548799"/>
            <a:ext cx="2368292" cy="309201"/>
          </a:xfrm>
        </p:spPr>
        <p:txBody>
          <a:bodyPr/>
          <a:lstStyle/>
          <a:p>
            <a:fld id="{48A87A34-81AB-432B-8DAE-1953F412C126}" type="datetimeFigureOut">
              <a:rPr lang="en-US" smtClean="0"/>
              <a:t>3/27/2016</a:t>
            </a:fld>
            <a:endParaRPr lang="en-US" dirty="0"/>
          </a:p>
        </p:txBody>
      </p:sp>
      <p:sp>
        <p:nvSpPr>
          <p:cNvPr id="5" name="Footer Placeholder 4"/>
          <p:cNvSpPr>
            <a:spLocks noGrp="1"/>
          </p:cNvSpPr>
          <p:nvPr>
            <p:ph type="ftr" sz="quarter" idx="11"/>
          </p:nvPr>
        </p:nvSpPr>
        <p:spPr>
          <a:xfrm>
            <a:off x="2330595" y="6543291"/>
            <a:ext cx="4034004" cy="309201"/>
          </a:xfrm>
        </p:spPr>
        <p:txBody>
          <a:bodyPr/>
          <a:lstStyle/>
          <a:p>
            <a:endParaRPr lang="en-US" dirty="0"/>
          </a:p>
        </p:txBody>
      </p:sp>
      <p:sp>
        <p:nvSpPr>
          <p:cNvPr id="6" name="Slide Number Placeholder 5"/>
          <p:cNvSpPr>
            <a:spLocks noGrp="1"/>
          </p:cNvSpPr>
          <p:nvPr>
            <p:ph type="sldNum" sz="quarter" idx="12"/>
          </p:nvPr>
        </p:nvSpPr>
        <p:spPr>
          <a:xfrm>
            <a:off x="8348254" y="5602985"/>
            <a:ext cx="795746" cy="503578"/>
          </a:xfrm>
        </p:spPr>
        <p:txBody>
          <a:bodyPr/>
          <a:lstStyle/>
          <a:p>
            <a:fld id="{6D22F896-40B5-4ADD-8801-0D06FADFA095}" type="slidenum">
              <a:rPr lang="en-US" smtClean="0"/>
              <a:t>‹#›</a:t>
            </a:fld>
            <a:endParaRPr lang="en-US" dirty="0"/>
          </a:p>
        </p:txBody>
      </p:sp>
      <p:cxnSp>
        <p:nvCxnSpPr>
          <p:cNvPr id="33" name="Straight Connector 32"/>
          <p:cNvCxnSpPr/>
          <p:nvPr/>
        </p:nvCxnSpPr>
        <p:spPr>
          <a:xfrm flipV="1">
            <a:off x="457200" y="788637"/>
            <a:ext cx="822960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51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43491" y="3804985"/>
            <a:ext cx="5803470" cy="1211"/>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941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803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353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797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094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867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8A87A34-81AB-432B-8DAE-1953F412C126}" type="datetimeFigureOut">
              <a:rPr lang="en-US" smtClean="0"/>
              <a:pPr/>
              <a:t>3/27/2016</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0949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3/27/2016</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99268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847136" cy="2541431"/>
          </a:xfrm>
        </p:spPr>
        <p:txBody>
          <a:bodyPr/>
          <a:lstStyle/>
          <a:p>
            <a:r>
              <a:rPr lang="en-US" dirty="0"/>
              <a:t>1 Corinthians 6</a:t>
            </a:r>
          </a:p>
        </p:txBody>
      </p:sp>
      <p:sp>
        <p:nvSpPr>
          <p:cNvPr id="3" name="Subtitle 2"/>
          <p:cNvSpPr>
            <a:spLocks noGrp="1"/>
          </p:cNvSpPr>
          <p:nvPr>
            <p:ph type="subTitle" idx="1"/>
          </p:nvPr>
        </p:nvSpPr>
        <p:spPr>
          <a:xfrm>
            <a:off x="2396319" y="3531205"/>
            <a:ext cx="5847136" cy="977621"/>
          </a:xfrm>
        </p:spPr>
        <p:txBody>
          <a:bodyPr>
            <a:normAutofit/>
          </a:bodyPr>
          <a:lstStyle/>
          <a:p>
            <a:r>
              <a:rPr lang="en-US" sz="2000" dirty="0"/>
              <a:t>There IS a stark contrast between A Christian and the world</a:t>
            </a:r>
          </a:p>
        </p:txBody>
      </p:sp>
      <p:sp>
        <p:nvSpPr>
          <p:cNvPr id="4" name="TextBox 3"/>
          <p:cNvSpPr txBox="1"/>
          <p:nvPr/>
        </p:nvSpPr>
        <p:spPr>
          <a:xfrm>
            <a:off x="1517904" y="5711952"/>
            <a:ext cx="7626096" cy="369332"/>
          </a:xfrm>
          <a:prstGeom prst="rect">
            <a:avLst/>
          </a:prstGeom>
          <a:noFill/>
        </p:spPr>
        <p:txBody>
          <a:bodyPr wrap="square" rtlCol="0">
            <a:spAutoFit/>
          </a:bodyPr>
          <a:lstStyle/>
          <a:p>
            <a:pPr algn="r"/>
            <a:r>
              <a:rPr lang="en-US" i="1" dirty="0">
                <a:solidFill>
                  <a:schemeClr val="tx2"/>
                </a:solidFill>
              </a:rPr>
              <a:t>Passages are copied from the English Standard Version (ESV)</a:t>
            </a:r>
          </a:p>
        </p:txBody>
      </p:sp>
    </p:spTree>
    <p:extLst>
      <p:ext uri="{BB962C8B-B14F-4D97-AF65-F5344CB8AC3E}">
        <p14:creationId xmlns:p14="http://schemas.microsoft.com/office/powerpoint/2010/main" val="88580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 God as your master</a:t>
            </a:r>
          </a:p>
        </p:txBody>
      </p:sp>
      <p:sp>
        <p:nvSpPr>
          <p:cNvPr id="3" name="Content Placeholder 2"/>
          <p:cNvSpPr>
            <a:spLocks noGrp="1"/>
          </p:cNvSpPr>
          <p:nvPr>
            <p:ph idx="1"/>
          </p:nvPr>
        </p:nvSpPr>
        <p:spPr/>
        <p:txBody>
          <a:bodyPr/>
          <a:lstStyle/>
          <a:p>
            <a:r>
              <a:rPr lang="en-US" dirty="0"/>
              <a:t>We do not own our body</a:t>
            </a:r>
          </a:p>
          <a:p>
            <a:r>
              <a:rPr lang="en-US" dirty="0"/>
              <a:t>We were bought at a price</a:t>
            </a:r>
          </a:p>
          <a:p>
            <a:r>
              <a:rPr lang="en-US" dirty="0"/>
              <a:t>We must glorify God in our body</a:t>
            </a:r>
          </a:p>
          <a:p>
            <a:r>
              <a:rPr lang="en-US" dirty="0"/>
              <a:t>We are not to be selfish, focusing on self-gratification</a:t>
            </a:r>
          </a:p>
          <a:p>
            <a:r>
              <a:rPr lang="en-US" dirty="0"/>
              <a:t>Our body is to remain sanctified, separate from the world, never defiled</a:t>
            </a:r>
          </a:p>
          <a:p>
            <a:endParaRPr lang="en-US" dirty="0"/>
          </a:p>
        </p:txBody>
      </p:sp>
    </p:spTree>
    <p:extLst>
      <p:ext uri="{BB962C8B-B14F-4D97-AF65-F5344CB8AC3E}">
        <p14:creationId xmlns:p14="http://schemas.microsoft.com/office/powerpoint/2010/main" val="346875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Incorrect applications</a:t>
            </a:r>
          </a:p>
        </p:txBody>
      </p:sp>
      <p:sp>
        <p:nvSpPr>
          <p:cNvPr id="3" name="Content Placeholder 2"/>
          <p:cNvSpPr>
            <a:spLocks noGrp="1"/>
          </p:cNvSpPr>
          <p:nvPr>
            <p:ph idx="1"/>
          </p:nvPr>
        </p:nvSpPr>
        <p:spPr/>
        <p:txBody>
          <a:bodyPr/>
          <a:lstStyle/>
          <a:p>
            <a:r>
              <a:rPr lang="en-US" dirty="0"/>
              <a:t>Once washed, sanctified and justified you will</a:t>
            </a:r>
            <a:br>
              <a:rPr lang="en-US" dirty="0"/>
            </a:br>
            <a:r>
              <a:rPr lang="en-US" dirty="0"/>
              <a:t>be miraculously rewired, fixed</a:t>
            </a:r>
          </a:p>
          <a:p>
            <a:r>
              <a:rPr lang="en-US" dirty="0"/>
              <a:t>Once washed, sanctified and justified you do not</a:t>
            </a:r>
            <a:br>
              <a:rPr lang="en-US" dirty="0"/>
            </a:br>
            <a:r>
              <a:rPr lang="en-US" dirty="0"/>
              <a:t>have to work to remain justified</a:t>
            </a:r>
          </a:p>
          <a:p>
            <a:r>
              <a:rPr lang="en-US" dirty="0"/>
              <a:t>I was washed, I was sanctified and justified, but now I’ve sinned…it’s hopeless</a:t>
            </a:r>
          </a:p>
          <a:p>
            <a:endParaRPr lang="en-US" dirty="0"/>
          </a:p>
        </p:txBody>
      </p:sp>
      <p:sp>
        <p:nvSpPr>
          <p:cNvPr id="4" name="TextBox 3"/>
          <p:cNvSpPr txBox="1"/>
          <p:nvPr/>
        </p:nvSpPr>
        <p:spPr>
          <a:xfrm>
            <a:off x="6283037" y="968784"/>
            <a:ext cx="1828800" cy="523220"/>
          </a:xfrm>
          <a:prstGeom prst="rect">
            <a:avLst/>
          </a:prstGeom>
          <a:noFill/>
        </p:spPr>
        <p:txBody>
          <a:bodyPr wrap="square" rtlCol="0">
            <a:spAutoFit/>
          </a:bodyPr>
          <a:lstStyle/>
          <a:p>
            <a:r>
              <a:rPr lang="en-US" sz="2800" b="1" u="sng" kern="1200" dirty="0">
                <a:solidFill>
                  <a:schemeClr val="tx1"/>
                </a:solidFill>
                <a:latin typeface="+mn-lt"/>
                <a:ea typeface="+mn-ea"/>
                <a:cs typeface="+mn-cs"/>
              </a:rPr>
              <a:t>not</a:t>
            </a:r>
          </a:p>
        </p:txBody>
      </p:sp>
      <p:cxnSp>
        <p:nvCxnSpPr>
          <p:cNvPr id="6" name="Straight Arrow Connector 5"/>
          <p:cNvCxnSpPr/>
          <p:nvPr/>
        </p:nvCxnSpPr>
        <p:spPr>
          <a:xfrm>
            <a:off x="6255336" y="2285998"/>
            <a:ext cx="548640" cy="0"/>
          </a:xfrm>
          <a:prstGeom prst="straightConnector1">
            <a:avLst/>
          </a:prstGeom>
          <a:ln w="34925"/>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59714" y="3393334"/>
            <a:ext cx="2320650" cy="523220"/>
          </a:xfrm>
          <a:prstGeom prst="rect">
            <a:avLst/>
          </a:prstGeom>
          <a:noFill/>
        </p:spPr>
        <p:txBody>
          <a:bodyPr wrap="square" rtlCol="0">
            <a:spAutoFit/>
          </a:bodyPr>
          <a:lstStyle/>
          <a:p>
            <a:r>
              <a:rPr lang="en-US" sz="2800" b="1" u="sng" cap="small" dirty="0"/>
              <a:t>Forgivable</a:t>
            </a:r>
            <a:r>
              <a:rPr lang="en-US" sz="2800" b="1" u="sng" dirty="0"/>
              <a:t>!</a:t>
            </a:r>
            <a:endParaRPr lang="en-US" sz="2800" b="1" u="sng" kern="1200" dirty="0">
              <a:solidFill>
                <a:schemeClr val="tx1"/>
              </a:solidFill>
              <a:latin typeface="+mn-lt"/>
              <a:ea typeface="+mn-ea"/>
              <a:cs typeface="+mn-cs"/>
            </a:endParaRPr>
          </a:p>
        </p:txBody>
      </p:sp>
      <p:cxnSp>
        <p:nvCxnSpPr>
          <p:cNvPr id="8" name="Straight Arrow Connector 7"/>
          <p:cNvCxnSpPr/>
          <p:nvPr/>
        </p:nvCxnSpPr>
        <p:spPr>
          <a:xfrm>
            <a:off x="2209807" y="3726869"/>
            <a:ext cx="1188720" cy="0"/>
          </a:xfrm>
          <a:prstGeom prst="straightConnector1">
            <a:avLst/>
          </a:prstGeom>
          <a:ln w="34925"/>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11444" y="4088112"/>
            <a:ext cx="8121112" cy="1569660"/>
          </a:xfrm>
          <a:prstGeom prst="rect">
            <a:avLst/>
          </a:prstGeom>
          <a:noFill/>
        </p:spPr>
        <p:txBody>
          <a:bodyPr wrap="square" lIns="91440" tIns="45720" rIns="91440" bIns="45720">
            <a:spAutoFit/>
          </a:bodyPr>
          <a:lstStyle/>
          <a:p>
            <a:pPr algn="ctr"/>
            <a:r>
              <a:rPr lang="en-US" sz="3200" dirty="0">
                <a:ln w="0"/>
                <a:solidFill>
                  <a:schemeClr val="accent1"/>
                </a:solidFill>
                <a:effectLst>
                  <a:outerShdw blurRad="38100" dist="25400" dir="5400000" algn="ctr" rotWithShape="0">
                    <a:srgbClr val="6E747A">
                      <a:alpha val="43000"/>
                    </a:srgbClr>
                  </a:outerShdw>
                </a:effectLst>
              </a:rPr>
              <a:t>If we confess our sins, he is faithful and just to forgive us our sins and to cleanse us from all unrighteousness. – 1 </a:t>
            </a:r>
            <a:r>
              <a:rPr lang="en-US" sz="3200" b="0" cap="none" spc="0" dirty="0">
                <a:ln w="0"/>
                <a:solidFill>
                  <a:schemeClr val="accent1"/>
                </a:solidFill>
                <a:effectLst>
                  <a:outerShdw blurRad="38100" dist="25400" dir="5400000" algn="ctr" rotWithShape="0">
                    <a:srgbClr val="6E747A">
                      <a:alpha val="43000"/>
                    </a:srgbClr>
                  </a:outerShdw>
                </a:effectLst>
              </a:rPr>
              <a:t>John 1:9</a:t>
            </a:r>
          </a:p>
        </p:txBody>
      </p:sp>
    </p:spTree>
    <p:extLst>
      <p:ext uri="{BB962C8B-B14F-4D97-AF65-F5344CB8AC3E}">
        <p14:creationId xmlns:p14="http://schemas.microsoft.com/office/powerpoint/2010/main" val="225490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par>
                          <p:cTn id="37" fill="hold">
                            <p:stCondLst>
                              <p:cond delay="1000"/>
                            </p:stCondLst>
                            <p:childTnLst>
                              <p:par>
                                <p:cTn id="38" presetID="10" presetClass="entr" presetSubtype="0" fill="hold" grpId="0" nodeType="afterEffect">
                                  <p:stCondLst>
                                    <p:cond delay="25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791029" y="1074510"/>
            <a:ext cx="7561943" cy="4708981"/>
          </a:xfrm>
          <a:prstGeom prst="rect">
            <a:avLst/>
          </a:prstGeom>
          <a:noFill/>
        </p:spPr>
        <p:txBody>
          <a:bodyPr wrap="square" lIns="91440" tIns="45720" rIns="91440" bIns="45720">
            <a:spAutoFit/>
          </a:bodyPr>
          <a:lstStyle/>
          <a:p>
            <a:pPr algn="ctr"/>
            <a:r>
              <a:rPr lang="en-US" sz="6000" dirty="0">
                <a:ln w="0"/>
                <a:solidFill>
                  <a:schemeClr val="accent1"/>
                </a:solidFill>
                <a:effectLst>
                  <a:outerShdw blurRad="38100" dist="25400" dir="5400000" algn="ctr" rotWithShape="0">
                    <a:srgbClr val="6E747A">
                      <a:alpha val="43000"/>
                    </a:srgbClr>
                  </a:outerShdw>
                </a:effectLst>
              </a:rPr>
              <a:t>Come unto me, all who labor and are heavy laden, and I will give you rest. </a:t>
            </a:r>
          </a:p>
          <a:p>
            <a:pPr algn="ctr"/>
            <a:r>
              <a:rPr lang="en-US" sz="6000" dirty="0">
                <a:ln w="0"/>
                <a:solidFill>
                  <a:schemeClr val="accent1"/>
                </a:solidFill>
                <a:effectLst>
                  <a:outerShdw blurRad="38100" dist="25400" dir="5400000" algn="ctr" rotWithShape="0">
                    <a:srgbClr val="6E747A">
                      <a:alpha val="43000"/>
                    </a:srgbClr>
                  </a:outerShdw>
                </a:effectLst>
              </a:rPr>
              <a:t>Matthew 11:28</a:t>
            </a:r>
          </a:p>
        </p:txBody>
      </p:sp>
    </p:spTree>
    <p:extLst>
      <p:ext uri="{BB962C8B-B14F-4D97-AF65-F5344CB8AC3E}">
        <p14:creationId xmlns:p14="http://schemas.microsoft.com/office/powerpoint/2010/main" val="75645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outline</a:t>
            </a:r>
            <a:endParaRPr lang="en-US" i="1" dirty="0"/>
          </a:p>
        </p:txBody>
      </p:sp>
      <p:sp>
        <p:nvSpPr>
          <p:cNvPr id="3" name="Content Placeholder 2"/>
          <p:cNvSpPr>
            <a:spLocks noGrp="1"/>
          </p:cNvSpPr>
          <p:nvPr>
            <p:ph idx="1"/>
          </p:nvPr>
        </p:nvSpPr>
        <p:spPr/>
        <p:txBody>
          <a:bodyPr>
            <a:normAutofit/>
          </a:bodyPr>
          <a:lstStyle/>
          <a:p>
            <a:pPr defTabSz="541338"/>
            <a:r>
              <a:rPr lang="en-US" sz="2800" dirty="0"/>
              <a:t>1-10,		Put away sins of self-gratification</a:t>
            </a:r>
          </a:p>
          <a:p>
            <a:pPr defTabSz="541338"/>
            <a:r>
              <a:rPr lang="en-US" sz="2800" dirty="0"/>
              <a:t>11, 		Recognize your state of being justified</a:t>
            </a:r>
          </a:p>
          <a:p>
            <a:pPr defTabSz="541338"/>
            <a:r>
              <a:rPr lang="en-US" sz="2800" dirty="0"/>
              <a:t>12-19a,	Do not be tempted to become part of the 			world again</a:t>
            </a:r>
          </a:p>
          <a:p>
            <a:pPr defTabSz="541338"/>
            <a:r>
              <a:rPr lang="en-US" sz="2800" dirty="0"/>
              <a:t>19b-20,	Serve God as your master</a:t>
            </a:r>
          </a:p>
        </p:txBody>
      </p:sp>
    </p:spTree>
    <p:extLst>
      <p:ext uri="{BB962C8B-B14F-4D97-AF65-F5344CB8AC3E}">
        <p14:creationId xmlns:p14="http://schemas.microsoft.com/office/powerpoint/2010/main" val="405912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PUT AWAY SINS OF SELF-GRATIFICATION</a:t>
            </a:r>
          </a:p>
        </p:txBody>
      </p:sp>
      <p:sp>
        <p:nvSpPr>
          <p:cNvPr id="3" name="Content Placeholder 2"/>
          <p:cNvSpPr>
            <a:spLocks noGrp="1"/>
          </p:cNvSpPr>
          <p:nvPr>
            <p:ph idx="1"/>
          </p:nvPr>
        </p:nvSpPr>
        <p:spPr/>
        <p:txBody>
          <a:bodyPr/>
          <a:lstStyle/>
          <a:p>
            <a:r>
              <a:rPr lang="en-US" dirty="0"/>
              <a:t>Paul condemns taking Christians to court – v. 7</a:t>
            </a:r>
            <a:br>
              <a:rPr lang="en-US" dirty="0"/>
            </a:br>
            <a:r>
              <a:rPr lang="en-US" dirty="0"/>
              <a:t>“To have lawsuits at all with one another is already a defeat for you. Why not rather suffer wrong? Why not rather be defrauded?”</a:t>
            </a:r>
          </a:p>
          <a:p>
            <a:r>
              <a:rPr lang="en-US" dirty="0"/>
              <a:t>Paul recommends:</a:t>
            </a:r>
          </a:p>
          <a:p>
            <a:pPr lvl="1"/>
            <a:r>
              <a:rPr lang="en-US" dirty="0"/>
              <a:t>Using a wise person as an arbiter (v. 5)</a:t>
            </a:r>
          </a:p>
          <a:p>
            <a:pPr lvl="1"/>
            <a:r>
              <a:rPr lang="en-US" dirty="0"/>
              <a:t>Being defrauded (v. 7)</a:t>
            </a:r>
          </a:p>
          <a:p>
            <a:r>
              <a:rPr lang="en-US" dirty="0"/>
              <a:t>Why?</a:t>
            </a:r>
          </a:p>
          <a:p>
            <a:pPr lvl="1"/>
            <a:r>
              <a:rPr lang="en-US" dirty="0"/>
              <a:t>Philippians 2:1-11</a:t>
            </a:r>
          </a:p>
          <a:p>
            <a:pPr lvl="1"/>
            <a:r>
              <a:rPr lang="en-US" dirty="0"/>
              <a:t>To be Christ like and less worldly – Romans 12:1-2</a:t>
            </a:r>
          </a:p>
        </p:txBody>
      </p:sp>
    </p:spTree>
    <p:extLst>
      <p:ext uri="{BB962C8B-B14F-4D97-AF65-F5344CB8AC3E}">
        <p14:creationId xmlns:p14="http://schemas.microsoft.com/office/powerpoint/2010/main" val="359656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 AWAY SINS OF SELF-GRATIFICATION</a:t>
            </a:r>
          </a:p>
        </p:txBody>
      </p:sp>
      <p:sp>
        <p:nvSpPr>
          <p:cNvPr id="3" name="Content Placeholder 2"/>
          <p:cNvSpPr>
            <a:spLocks noGrp="1"/>
          </p:cNvSpPr>
          <p:nvPr>
            <p:ph idx="1"/>
          </p:nvPr>
        </p:nvSpPr>
        <p:spPr/>
        <p:txBody>
          <a:bodyPr>
            <a:normAutofit fontScale="77500" lnSpcReduction="20000"/>
          </a:bodyPr>
          <a:lstStyle/>
          <a:p>
            <a:r>
              <a:rPr lang="en-US" dirty="0"/>
              <a:t>Philippians 2:15 (ESV): “…that you may be blameless and innocent, children of God without blemish in the midst of a crooked and twisted generation, among whom you shine as lights in the world…”</a:t>
            </a:r>
          </a:p>
          <a:p>
            <a:r>
              <a:rPr lang="en-US" dirty="0"/>
              <a:t>Romans 12:1-2 (ESV):  “I appeal to you therefore, brothers, by the mercies of God, to present your bodies as a living sacrifice, holy and acceptable to God, which is your spiritual worship. Do not be conformed to this world, but be transformed by the renewal of your mind, that by testing you may discern what is the will of God, what is good and acceptable and perfect.</a:t>
            </a:r>
          </a:p>
          <a:p>
            <a:r>
              <a:rPr lang="en-US" dirty="0"/>
              <a:t>Matthew 7:13 (ESV): “Enter by the narrow gate. For the gate is wide and the way is easy that leads to destruction, and those who enter by it are many.”</a:t>
            </a:r>
          </a:p>
          <a:p>
            <a:r>
              <a:rPr lang="en-US" dirty="0"/>
              <a:t>1 John 2:15-17 (ESV): “Do not love the world or the things in the world. If anyone loves the world, the love of the Father is not in him. For all that is in the world—the desires of the flesh and the desires of the eyes and pride of life—is not from the Father but is from the world. And the world is passing away along with its desires, but whoever does the will of God abides forever.</a:t>
            </a:r>
          </a:p>
          <a:p>
            <a:endParaRPr lang="en-US" dirty="0"/>
          </a:p>
        </p:txBody>
      </p:sp>
    </p:spTree>
    <p:extLst>
      <p:ext uri="{BB962C8B-B14F-4D97-AF65-F5344CB8AC3E}">
        <p14:creationId xmlns:p14="http://schemas.microsoft.com/office/powerpoint/2010/main" val="329373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 AWAY SINS OF SELF-GRATIFICATION</a:t>
            </a:r>
          </a:p>
        </p:txBody>
      </p:sp>
      <p:sp>
        <p:nvSpPr>
          <p:cNvPr id="3" name="Content Placeholder 2"/>
          <p:cNvSpPr>
            <a:spLocks noGrp="1"/>
          </p:cNvSpPr>
          <p:nvPr>
            <p:ph idx="1"/>
          </p:nvPr>
        </p:nvSpPr>
        <p:spPr/>
        <p:txBody>
          <a:bodyPr/>
          <a:lstStyle/>
          <a:p>
            <a:r>
              <a:rPr lang="en-US" dirty="0"/>
              <a:t>Or do you not know that the unrighteous will not inherit the kingdom of God? Do not be deceived: neither the </a:t>
            </a:r>
            <a:r>
              <a:rPr lang="en-US" dirty="0">
                <a:solidFill>
                  <a:schemeClr val="accent1"/>
                </a:solidFill>
              </a:rPr>
              <a:t>sexually immoral</a:t>
            </a:r>
            <a:r>
              <a:rPr lang="en-US" dirty="0"/>
              <a:t>, nor </a:t>
            </a:r>
            <a:r>
              <a:rPr lang="en-US" dirty="0">
                <a:solidFill>
                  <a:schemeClr val="accent1"/>
                </a:solidFill>
              </a:rPr>
              <a:t>idolaters</a:t>
            </a:r>
            <a:r>
              <a:rPr lang="en-US" dirty="0"/>
              <a:t>, nor </a:t>
            </a:r>
            <a:r>
              <a:rPr lang="en-US" dirty="0">
                <a:solidFill>
                  <a:schemeClr val="accent1"/>
                </a:solidFill>
              </a:rPr>
              <a:t>adulterers</a:t>
            </a:r>
            <a:r>
              <a:rPr lang="en-US" dirty="0"/>
              <a:t>, nor men who practice </a:t>
            </a:r>
            <a:r>
              <a:rPr lang="en-US" dirty="0">
                <a:solidFill>
                  <a:schemeClr val="accent1"/>
                </a:solidFill>
              </a:rPr>
              <a:t>homosexuality</a:t>
            </a:r>
            <a:r>
              <a:rPr lang="en-US" dirty="0"/>
              <a:t>, nor </a:t>
            </a:r>
            <a:r>
              <a:rPr lang="en-US" dirty="0">
                <a:solidFill>
                  <a:schemeClr val="accent1"/>
                </a:solidFill>
              </a:rPr>
              <a:t>thieves</a:t>
            </a:r>
            <a:r>
              <a:rPr lang="en-US" dirty="0"/>
              <a:t>, nor the </a:t>
            </a:r>
            <a:r>
              <a:rPr lang="en-US" dirty="0">
                <a:solidFill>
                  <a:schemeClr val="accent1"/>
                </a:solidFill>
              </a:rPr>
              <a:t>greedy</a:t>
            </a:r>
            <a:r>
              <a:rPr lang="en-US" dirty="0"/>
              <a:t>, nor </a:t>
            </a:r>
            <a:r>
              <a:rPr lang="en-US" dirty="0">
                <a:solidFill>
                  <a:schemeClr val="accent1"/>
                </a:solidFill>
              </a:rPr>
              <a:t>drunkards</a:t>
            </a:r>
            <a:r>
              <a:rPr lang="en-US" dirty="0"/>
              <a:t>, nor </a:t>
            </a:r>
            <a:r>
              <a:rPr lang="en-US" dirty="0">
                <a:solidFill>
                  <a:schemeClr val="accent1"/>
                </a:solidFill>
              </a:rPr>
              <a:t>revilers</a:t>
            </a:r>
            <a:r>
              <a:rPr lang="en-US" dirty="0"/>
              <a:t>, nor </a:t>
            </a:r>
            <a:r>
              <a:rPr lang="en-US" u="sng" dirty="0">
                <a:solidFill>
                  <a:schemeClr val="accent1"/>
                </a:solidFill>
              </a:rPr>
              <a:t>swindlers</a:t>
            </a:r>
            <a:r>
              <a:rPr lang="en-US" dirty="0"/>
              <a:t> will inherit the kingdom of God.</a:t>
            </a:r>
          </a:p>
        </p:txBody>
      </p:sp>
      <p:sp>
        <p:nvSpPr>
          <p:cNvPr id="4" name="Rectangle 3"/>
          <p:cNvSpPr/>
          <p:nvPr/>
        </p:nvSpPr>
        <p:spPr>
          <a:xfrm>
            <a:off x="795164" y="3660063"/>
            <a:ext cx="7553671" cy="1569660"/>
          </a:xfrm>
          <a:prstGeom prst="rect">
            <a:avLst/>
          </a:prstGeom>
          <a:noFill/>
        </p:spPr>
        <p:txBody>
          <a:bodyPr wrap="none" lIns="91440" tIns="45720" rIns="91440" bIns="45720">
            <a:spAutoFit/>
          </a:bodyPr>
          <a:lstStyle/>
          <a:p>
            <a:pPr algn="ctr"/>
            <a:r>
              <a:rPr lang="en-US" sz="4800" dirty="0">
                <a:ln w="0"/>
                <a:effectLst>
                  <a:outerShdw blurRad="38100" dist="25400" dir="5400000" algn="ctr" rotWithShape="0">
                    <a:srgbClr val="6E747A">
                      <a:alpha val="43000"/>
                    </a:srgbClr>
                  </a:outerShdw>
                </a:effectLst>
              </a:rPr>
              <a:t>These sins of </a:t>
            </a:r>
            <a:r>
              <a:rPr lang="en-US" sz="4800" dirty="0">
                <a:ln w="0"/>
                <a:solidFill>
                  <a:schemeClr val="accent1"/>
                </a:solidFill>
                <a:effectLst>
                  <a:outerShdw blurRad="38100" dist="25400" dir="5400000" algn="ctr" rotWithShape="0">
                    <a:srgbClr val="6E747A">
                      <a:alpha val="43000"/>
                    </a:srgbClr>
                  </a:outerShdw>
                </a:effectLst>
              </a:rPr>
              <a:t>self-gratification</a:t>
            </a:r>
          </a:p>
          <a:p>
            <a:pPr algn="ctr"/>
            <a:r>
              <a:rPr lang="en-US" sz="4800" dirty="0">
                <a:ln w="0"/>
                <a:effectLst>
                  <a:outerShdw blurRad="38100" dist="25400" dir="5400000" algn="ctr" rotWithShape="0">
                    <a:srgbClr val="6E747A">
                      <a:alpha val="43000"/>
                    </a:srgbClr>
                  </a:outerShdw>
                </a:effectLst>
              </a:rPr>
              <a:t>will keep you from Heaven!</a:t>
            </a:r>
          </a:p>
        </p:txBody>
      </p:sp>
    </p:spTree>
    <p:extLst>
      <p:ext uri="{BB962C8B-B14F-4D97-AF65-F5344CB8AC3E}">
        <p14:creationId xmlns:p14="http://schemas.microsoft.com/office/powerpoint/2010/main" val="219243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Recognize your state of being justified</a:t>
            </a:r>
          </a:p>
        </p:txBody>
      </p:sp>
      <p:sp>
        <p:nvSpPr>
          <p:cNvPr id="3" name="Content Placeholder 2"/>
          <p:cNvSpPr>
            <a:spLocks noGrp="1"/>
          </p:cNvSpPr>
          <p:nvPr>
            <p:ph idx="1"/>
          </p:nvPr>
        </p:nvSpPr>
        <p:spPr/>
        <p:txBody>
          <a:bodyPr/>
          <a:lstStyle/>
          <a:p>
            <a:r>
              <a:rPr lang="en-US" dirty="0"/>
              <a:t>You were Washed</a:t>
            </a:r>
          </a:p>
          <a:p>
            <a:pPr lvl="1"/>
            <a:r>
              <a:rPr lang="en-US" dirty="0"/>
              <a:t>Or “you washed”</a:t>
            </a:r>
          </a:p>
          <a:p>
            <a:pPr lvl="1"/>
            <a:r>
              <a:rPr lang="en-US" dirty="0"/>
              <a:t>Or “you have got yourselves washed”</a:t>
            </a:r>
          </a:p>
          <a:p>
            <a:pPr lvl="1"/>
            <a:r>
              <a:rPr lang="en-US" dirty="0"/>
              <a:t>Point action is necessary!</a:t>
            </a:r>
          </a:p>
          <a:p>
            <a:r>
              <a:rPr lang="en-US" dirty="0"/>
              <a:t>Acts 22:16</a:t>
            </a:r>
            <a:br>
              <a:rPr lang="en-US" dirty="0"/>
            </a:br>
            <a:r>
              <a:rPr lang="en-US" dirty="0"/>
              <a:t>“And now why do you wait? Rise and be </a:t>
            </a:r>
            <a:r>
              <a:rPr lang="en-US" dirty="0">
                <a:solidFill>
                  <a:schemeClr val="accent1"/>
                </a:solidFill>
              </a:rPr>
              <a:t>baptized</a:t>
            </a:r>
            <a:r>
              <a:rPr lang="en-US" dirty="0"/>
              <a:t> and </a:t>
            </a:r>
            <a:r>
              <a:rPr lang="en-US" dirty="0">
                <a:solidFill>
                  <a:schemeClr val="accent1"/>
                </a:solidFill>
              </a:rPr>
              <a:t>wash</a:t>
            </a:r>
            <a:r>
              <a:rPr lang="en-US" dirty="0"/>
              <a:t> </a:t>
            </a:r>
            <a:r>
              <a:rPr lang="en-US" dirty="0">
                <a:solidFill>
                  <a:schemeClr val="accent1"/>
                </a:solidFill>
              </a:rPr>
              <a:t>away</a:t>
            </a:r>
            <a:r>
              <a:rPr lang="en-US" dirty="0"/>
              <a:t> your sins, calling on his name.”</a:t>
            </a:r>
          </a:p>
          <a:p>
            <a:endParaRPr lang="en-US" dirty="0"/>
          </a:p>
        </p:txBody>
      </p:sp>
      <p:sp>
        <p:nvSpPr>
          <p:cNvPr id="4" name="Rectangle 3"/>
          <p:cNvSpPr/>
          <p:nvPr/>
        </p:nvSpPr>
        <p:spPr>
          <a:xfrm>
            <a:off x="1794188" y="4269664"/>
            <a:ext cx="5555623" cy="1569660"/>
          </a:xfrm>
          <a:prstGeom prst="rect">
            <a:avLst/>
          </a:prstGeom>
          <a:noFill/>
        </p:spPr>
        <p:txBody>
          <a:bodyPr wrap="none" lIns="91440" tIns="45720" rIns="91440" bIns="45720">
            <a:spAutoFit/>
          </a:bodyPr>
          <a:lstStyle/>
          <a:p>
            <a:pPr algn="ctr"/>
            <a:r>
              <a:rPr lang="en-US" sz="4800" dirty="0">
                <a:ln w="0"/>
                <a:solidFill>
                  <a:schemeClr val="accent1"/>
                </a:solidFill>
                <a:effectLst>
                  <a:outerShdw blurRad="38100" dist="25400" dir="5400000" algn="ctr" rotWithShape="0">
                    <a:srgbClr val="6E747A">
                      <a:alpha val="43000"/>
                    </a:srgbClr>
                  </a:outerShdw>
                </a:effectLst>
              </a:rPr>
              <a:t>Washed = Baptism =</a:t>
            </a:r>
          </a:p>
          <a:p>
            <a:pPr algn="ctr"/>
            <a:r>
              <a:rPr lang="en-US" sz="4800" dirty="0">
                <a:ln w="0"/>
                <a:solidFill>
                  <a:schemeClr val="accent1"/>
                </a:solidFill>
                <a:effectLst>
                  <a:outerShdw blurRad="38100" dist="25400" dir="5400000" algn="ctr" rotWithShape="0">
                    <a:srgbClr val="6E747A">
                      <a:alpha val="43000"/>
                    </a:srgbClr>
                  </a:outerShdw>
                </a:effectLst>
              </a:rPr>
              <a:t>Washing Away of Sins</a:t>
            </a:r>
          </a:p>
        </p:txBody>
      </p:sp>
    </p:spTree>
    <p:extLst>
      <p:ext uri="{BB962C8B-B14F-4D97-AF65-F5344CB8AC3E}">
        <p14:creationId xmlns:p14="http://schemas.microsoft.com/office/powerpoint/2010/main" val="135642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Recognize your state of being justified</a:t>
            </a:r>
          </a:p>
        </p:txBody>
      </p:sp>
      <p:sp>
        <p:nvSpPr>
          <p:cNvPr id="3" name="Content Placeholder 2"/>
          <p:cNvSpPr>
            <a:spLocks noGrp="1"/>
          </p:cNvSpPr>
          <p:nvPr>
            <p:ph idx="1"/>
          </p:nvPr>
        </p:nvSpPr>
        <p:spPr/>
        <p:txBody>
          <a:bodyPr/>
          <a:lstStyle/>
          <a:p>
            <a:r>
              <a:rPr lang="en-US" dirty="0"/>
              <a:t>You were Sanctified</a:t>
            </a:r>
          </a:p>
          <a:p>
            <a:r>
              <a:rPr lang="en-US" dirty="0"/>
              <a:t>Sanctified means: </a:t>
            </a:r>
            <a:r>
              <a:rPr lang="en-US" i="1" dirty="0"/>
              <a:t>Set apart</a:t>
            </a:r>
          </a:p>
          <a:p>
            <a:endParaRPr lang="en-US" dirty="0"/>
          </a:p>
        </p:txBody>
      </p:sp>
      <p:pic>
        <p:nvPicPr>
          <p:cNvPr id="1026" name="Picture 2" descr="http://www.maydae.com/wp-content/uploads/2012/10/Reeses-Pieces-204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309" y="2185726"/>
            <a:ext cx="4876800" cy="3657600"/>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6308251" y="2549234"/>
            <a:ext cx="2281012" cy="2286000"/>
          </a:xfrm>
          <a:prstGeom prst="ellipse">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pic>
        <p:nvPicPr>
          <p:cNvPr id="1030" name="Picture 6" descr="http://i211.photobucket.com/albums/bb219/gigi4808/Reviews/reeses_pieces2.jpg"/>
          <p:cNvPicPr>
            <a:picLocks noChangeAspect="1" noChangeArrowheads="1"/>
          </p:cNvPicPr>
          <p:nvPr/>
        </p:nvPicPr>
        <p:blipFill rotWithShape="1">
          <a:blip r:embed="rId3">
            <a:extLst>
              <a:ext uri="{28A0092B-C50C-407E-A947-70E740481C1C}">
                <a14:useLocalDpi xmlns:a14="http://schemas.microsoft.com/office/drawing/2010/main" val="0"/>
              </a:ext>
            </a:extLst>
          </a:blip>
          <a:srcRect l="23870" t="72927" r="50069" b="3668"/>
          <a:stretch/>
        </p:blipFill>
        <p:spPr bwMode="auto">
          <a:xfrm>
            <a:off x="6991558" y="3581176"/>
            <a:ext cx="914399" cy="8212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44115" y="3077392"/>
            <a:ext cx="1828800" cy="461665"/>
          </a:xfrm>
          <a:prstGeom prst="rect">
            <a:avLst/>
          </a:prstGeom>
          <a:noFill/>
        </p:spPr>
        <p:txBody>
          <a:bodyPr wrap="square" rtlCol="0">
            <a:spAutoFit/>
          </a:bodyPr>
          <a:lstStyle/>
          <a:p>
            <a:r>
              <a:rPr lang="en-US" sz="2400" dirty="0"/>
              <a:t>Set Apart</a:t>
            </a:r>
            <a:endParaRPr lang="en-US" sz="2400" kern="1200" dirty="0">
              <a:solidFill>
                <a:schemeClr val="tx1"/>
              </a:solidFill>
            </a:endParaRPr>
          </a:p>
        </p:txBody>
      </p:sp>
    </p:spTree>
    <p:extLst>
      <p:ext uri="{BB962C8B-B14F-4D97-AF65-F5344CB8AC3E}">
        <p14:creationId xmlns:p14="http://schemas.microsoft.com/office/powerpoint/2010/main" val="126315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2" presetClass="entr" presetSubtype="8" fill="hold" nodeType="withEffect">
                                  <p:stCondLst>
                                    <p:cond delay="0"/>
                                  </p:stCondLst>
                                  <p:childTnLst>
                                    <p:set>
                                      <p:cBhvr>
                                        <p:cTn id="24" dur="1" fill="hold">
                                          <p:stCondLst>
                                            <p:cond delay="0"/>
                                          </p:stCondLst>
                                        </p:cTn>
                                        <p:tgtEl>
                                          <p:spTgt spid="1030"/>
                                        </p:tgtEl>
                                        <p:attrNameLst>
                                          <p:attrName>style.visibility</p:attrName>
                                        </p:attrNameLst>
                                      </p:cBhvr>
                                      <p:to>
                                        <p:strVal val="visible"/>
                                      </p:to>
                                    </p:set>
                                    <p:anim calcmode="lin" valueType="num">
                                      <p:cBhvr additive="base">
                                        <p:cTn id="25" dur="1500" fill="hold"/>
                                        <p:tgtEl>
                                          <p:spTgt spid="1030"/>
                                        </p:tgtEl>
                                        <p:attrNameLst>
                                          <p:attrName>ppt_x</p:attrName>
                                        </p:attrNameLst>
                                      </p:cBhvr>
                                      <p:tavLst>
                                        <p:tav tm="0">
                                          <p:val>
                                            <p:strVal val="0-#ppt_w/2"/>
                                          </p:val>
                                        </p:tav>
                                        <p:tav tm="100000">
                                          <p:val>
                                            <p:strVal val="#ppt_x"/>
                                          </p:val>
                                        </p:tav>
                                      </p:tavLst>
                                    </p:anim>
                                    <p:anim calcmode="lin" valueType="num">
                                      <p:cBhvr additive="base">
                                        <p:cTn id="26" dur="1500" fill="hold"/>
                                        <p:tgtEl>
                                          <p:spTgt spid="1030"/>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10" presetClass="entr" presetSubtype="0" fill="hold" grpId="0" nodeType="afterEffect">
                                  <p:stCondLst>
                                    <p:cond delay="25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Recognize your state of being justified</a:t>
            </a:r>
          </a:p>
        </p:txBody>
      </p:sp>
      <p:sp>
        <p:nvSpPr>
          <p:cNvPr id="3" name="Content Placeholder 2"/>
          <p:cNvSpPr>
            <a:spLocks noGrp="1"/>
          </p:cNvSpPr>
          <p:nvPr>
            <p:ph idx="1"/>
          </p:nvPr>
        </p:nvSpPr>
        <p:spPr/>
        <p:txBody>
          <a:bodyPr/>
          <a:lstStyle/>
          <a:p>
            <a:r>
              <a:rPr lang="en-US" dirty="0"/>
              <a:t>You were Justified</a:t>
            </a:r>
          </a:p>
          <a:p>
            <a:r>
              <a:rPr lang="en-US" dirty="0"/>
              <a:t>Justified means: </a:t>
            </a:r>
            <a:r>
              <a:rPr lang="en-US" i="1" dirty="0"/>
              <a:t>Declared or made righteous in the sight of God</a:t>
            </a:r>
          </a:p>
          <a:p>
            <a:r>
              <a:rPr lang="en-US" dirty="0"/>
              <a:t>Putting it all together:</a:t>
            </a:r>
          </a:p>
          <a:p>
            <a:pPr lvl="1"/>
            <a:r>
              <a:rPr lang="en-US" dirty="0"/>
              <a:t>When you are washed in the waters of baptism you are cleansed from sin</a:t>
            </a:r>
          </a:p>
          <a:p>
            <a:pPr lvl="1"/>
            <a:r>
              <a:rPr lang="en-US" dirty="0"/>
              <a:t>When you are free of sin you are sanctified, consecrated to holiness, different from the world, separated from sin</a:t>
            </a:r>
          </a:p>
          <a:p>
            <a:pPr lvl="1"/>
            <a:r>
              <a:rPr lang="en-US" dirty="0"/>
              <a:t>When you are washed and sanctified then you are justified, righteous in the sight of God</a:t>
            </a:r>
          </a:p>
          <a:p>
            <a:pPr marL="457200" lvl="1" indent="0">
              <a:buNone/>
            </a:pPr>
            <a:endParaRPr lang="en-US" dirty="0"/>
          </a:p>
        </p:txBody>
      </p:sp>
      <p:sp>
        <p:nvSpPr>
          <p:cNvPr id="4" name="Rectangle 3"/>
          <p:cNvSpPr/>
          <p:nvPr/>
        </p:nvSpPr>
        <p:spPr>
          <a:xfrm>
            <a:off x="1453197" y="4505182"/>
            <a:ext cx="6237606" cy="1569660"/>
          </a:xfrm>
          <a:prstGeom prst="rect">
            <a:avLst/>
          </a:prstGeom>
          <a:noFill/>
        </p:spPr>
        <p:txBody>
          <a:bodyPr wrap="none" lIns="91440" tIns="45720" rIns="91440" bIns="45720">
            <a:spAutoFit/>
          </a:bodyPr>
          <a:lstStyle/>
          <a:p>
            <a:pPr algn="ctr"/>
            <a:r>
              <a:rPr lang="en-US" sz="3200" dirty="0">
                <a:ln w="0"/>
                <a:solidFill>
                  <a:schemeClr val="accent1"/>
                </a:solidFill>
                <a:effectLst>
                  <a:outerShdw blurRad="38100" dist="25400" dir="5400000" algn="ctr" rotWithShape="0">
                    <a:srgbClr val="6E747A">
                      <a:alpha val="43000"/>
                    </a:srgbClr>
                  </a:outerShdw>
                </a:effectLst>
              </a:rPr>
              <a:t>In the name of the Lord Jesus Christ</a:t>
            </a:r>
          </a:p>
          <a:p>
            <a:pPr algn="ctr"/>
            <a:r>
              <a:rPr lang="en-US" sz="3200" dirty="0">
                <a:ln w="0"/>
                <a:solidFill>
                  <a:schemeClr val="accent1"/>
                </a:solidFill>
                <a:effectLst>
                  <a:outerShdw blurRad="38100" dist="25400" dir="5400000" algn="ctr" rotWithShape="0">
                    <a:srgbClr val="6E747A">
                      <a:alpha val="43000"/>
                    </a:srgbClr>
                  </a:outerShdw>
                </a:effectLst>
              </a:rPr>
              <a:t>and by the Spirit of God you are</a:t>
            </a:r>
          </a:p>
          <a:p>
            <a:pPr algn="ctr"/>
            <a:r>
              <a:rPr lang="en-US" sz="3200" dirty="0">
                <a:ln w="0"/>
                <a:solidFill>
                  <a:schemeClr val="accent1"/>
                </a:solidFill>
                <a:effectLst>
                  <a:outerShdw blurRad="38100" dist="25400" dir="5400000" algn="ctr" rotWithShape="0">
                    <a:srgbClr val="6E747A">
                      <a:alpha val="43000"/>
                    </a:srgbClr>
                  </a:outerShdw>
                </a:effectLst>
              </a:rPr>
              <a:t>Holy as God is Holy – 1 Peter 1:16</a:t>
            </a:r>
          </a:p>
        </p:txBody>
      </p:sp>
    </p:spTree>
    <p:extLst>
      <p:ext uri="{BB962C8B-B14F-4D97-AF65-F5344CB8AC3E}">
        <p14:creationId xmlns:p14="http://schemas.microsoft.com/office/powerpoint/2010/main" val="135939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not become part of the world again</a:t>
            </a:r>
          </a:p>
        </p:txBody>
      </p:sp>
      <p:sp>
        <p:nvSpPr>
          <p:cNvPr id="3" name="Content Placeholder 2"/>
          <p:cNvSpPr>
            <a:spLocks noGrp="1"/>
          </p:cNvSpPr>
          <p:nvPr>
            <p:ph idx="1"/>
          </p:nvPr>
        </p:nvSpPr>
        <p:spPr/>
        <p:txBody>
          <a:bodyPr/>
          <a:lstStyle/>
          <a:p>
            <a:r>
              <a:rPr lang="en-US" dirty="0"/>
              <a:t>If we take our holy vessel, our body, and use it for sin:</a:t>
            </a:r>
          </a:p>
          <a:p>
            <a:pPr lvl="1"/>
            <a:r>
              <a:rPr lang="en-US" dirty="0"/>
              <a:t>We are no longer sanctified</a:t>
            </a:r>
          </a:p>
          <a:p>
            <a:pPr lvl="1"/>
            <a:r>
              <a:rPr lang="en-US" dirty="0"/>
              <a:t>We are defiled</a:t>
            </a:r>
          </a:p>
          <a:p>
            <a:pPr lvl="1"/>
            <a:r>
              <a:rPr lang="en-US" dirty="0"/>
              <a:t>We are no longer justified</a:t>
            </a:r>
          </a:p>
          <a:p>
            <a:endParaRPr lang="en-US" dirty="0"/>
          </a:p>
        </p:txBody>
      </p:sp>
      <p:pic>
        <p:nvPicPr>
          <p:cNvPr id="2050" name="Picture 2" descr="https://s3.amazonaws.com/DOWS_products/Hobby_Tools/8inchTailorScisso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3571" y="2497571"/>
            <a:ext cx="4360429" cy="436042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11472" y="2787209"/>
            <a:ext cx="3895618" cy="3170099"/>
          </a:xfrm>
          <a:prstGeom prst="rect">
            <a:avLst/>
          </a:prstGeom>
          <a:noFill/>
        </p:spPr>
        <p:txBody>
          <a:bodyPr wrap="none" lIns="91440" tIns="45720" rIns="91440" bIns="45720">
            <a:spAutoFit/>
          </a:bodyPr>
          <a:lstStyle/>
          <a:p>
            <a:pPr algn="ctr"/>
            <a:r>
              <a:rPr lang="en-US" sz="4000" dirty="0">
                <a:ln w="0"/>
                <a:solidFill>
                  <a:schemeClr val="accent1"/>
                </a:solidFill>
                <a:effectLst>
                  <a:outerShdw blurRad="38100" dist="25400" dir="5400000" algn="ctr" rotWithShape="0">
                    <a:srgbClr val="6E747A">
                      <a:alpha val="43000"/>
                    </a:srgbClr>
                  </a:outerShdw>
                </a:effectLst>
              </a:rPr>
              <a:t>Or do you not</a:t>
            </a:r>
          </a:p>
          <a:p>
            <a:pPr algn="ctr"/>
            <a:r>
              <a:rPr lang="en-US" sz="4000" dirty="0">
                <a:ln w="0"/>
                <a:solidFill>
                  <a:schemeClr val="accent1"/>
                </a:solidFill>
                <a:effectLst>
                  <a:outerShdw blurRad="38100" dist="25400" dir="5400000" algn="ctr" rotWithShape="0">
                    <a:srgbClr val="6E747A">
                      <a:alpha val="43000"/>
                    </a:srgbClr>
                  </a:outerShdw>
                </a:effectLst>
              </a:rPr>
              <a:t>know that the</a:t>
            </a:r>
          </a:p>
          <a:p>
            <a:pPr algn="ctr"/>
            <a:r>
              <a:rPr lang="en-US" sz="4000" dirty="0">
                <a:ln w="0"/>
                <a:solidFill>
                  <a:schemeClr val="accent1"/>
                </a:solidFill>
                <a:effectLst>
                  <a:outerShdw blurRad="38100" dist="25400" dir="5400000" algn="ctr" rotWithShape="0">
                    <a:srgbClr val="6E747A">
                      <a:alpha val="43000"/>
                    </a:srgbClr>
                  </a:outerShdw>
                </a:effectLst>
              </a:rPr>
              <a:t>unrighteous will</a:t>
            </a:r>
          </a:p>
          <a:p>
            <a:pPr algn="ctr"/>
            <a:r>
              <a:rPr lang="en-US" sz="4000" dirty="0">
                <a:ln w="0"/>
                <a:solidFill>
                  <a:schemeClr val="accent1"/>
                </a:solidFill>
                <a:effectLst>
                  <a:outerShdw blurRad="38100" dist="25400" dir="5400000" algn="ctr" rotWithShape="0">
                    <a:srgbClr val="6E747A">
                      <a:alpha val="43000"/>
                    </a:srgbClr>
                  </a:outerShdw>
                </a:effectLst>
              </a:rPr>
              <a:t>not inherit the</a:t>
            </a:r>
          </a:p>
          <a:p>
            <a:pPr algn="ctr"/>
            <a:r>
              <a:rPr lang="en-US" sz="4000" dirty="0">
                <a:ln w="0"/>
                <a:solidFill>
                  <a:schemeClr val="accent1"/>
                </a:solidFill>
                <a:effectLst>
                  <a:outerShdw blurRad="38100" dist="25400" dir="5400000" algn="ctr" rotWithShape="0">
                    <a:srgbClr val="6E747A">
                      <a:alpha val="43000"/>
                    </a:srgbClr>
                  </a:outerShdw>
                </a:effectLst>
              </a:rPr>
              <a:t>kingdom of God? </a:t>
            </a:r>
          </a:p>
        </p:txBody>
      </p:sp>
    </p:spTree>
    <p:extLst>
      <p:ext uri="{BB962C8B-B14F-4D97-AF65-F5344CB8AC3E}">
        <p14:creationId xmlns:p14="http://schemas.microsoft.com/office/powerpoint/2010/main" val="143641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230</TotalTime>
  <Words>457</Words>
  <Application>Microsoft Office PowerPoint</Application>
  <PresentationFormat>On-screen Show (4:3)</PresentationFormat>
  <Paragraphs>72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1 Corinthians 6</vt:lpstr>
      <vt:lpstr>outline</vt:lpstr>
      <vt:lpstr>PUT AWAY SINS OF SELF-GRATIFICATION</vt:lpstr>
      <vt:lpstr>PUT AWAY SINS OF SELF-GRATIFICATION</vt:lpstr>
      <vt:lpstr>PUT AWAY SINS OF SELF-GRATIFICATION</vt:lpstr>
      <vt:lpstr>Recognize your state of being justified</vt:lpstr>
      <vt:lpstr>Recognize your state of being justified</vt:lpstr>
      <vt:lpstr>Recognize your state of being justified</vt:lpstr>
      <vt:lpstr>Do not become part of the world again</vt:lpstr>
      <vt:lpstr>Serve God as your master</vt:lpstr>
      <vt:lpstr>Incorrect applications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6</dc:title>
  <dc:creator>Brian Andrews</dc:creator>
  <cp:lastModifiedBy>Brian Andrews</cp:lastModifiedBy>
  <cp:revision>26</cp:revision>
  <dcterms:created xsi:type="dcterms:W3CDTF">2016-03-06T11:14:37Z</dcterms:created>
  <dcterms:modified xsi:type="dcterms:W3CDTF">2016-03-27T14:57:00Z</dcterms:modified>
</cp:coreProperties>
</file>