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9" r:id="rId2"/>
    <p:sldId id="262" r:id="rId3"/>
    <p:sldId id="265" r:id="rId4"/>
    <p:sldId id="263" r:id="rId5"/>
    <p:sldId id="264" r:id="rId6"/>
    <p:sldId id="257" r:id="rId7"/>
    <p:sldId id="256" r:id="rId8"/>
    <p:sldId id="266" r:id="rId9"/>
    <p:sldId id="267" r:id="rId10"/>
    <p:sldId id="268" r:id="rId11"/>
    <p:sldId id="269" r:id="rId12"/>
    <p:sldId id="270" r:id="rId13"/>
    <p:sldId id="26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5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F18AFE-97A2-409C-9D5A-094DC823B0E8}" type="datetimeFigureOut">
              <a:rPr lang="en-US" smtClean="0"/>
              <a:t>6/15/2013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32C5A-F524-4C37-99EF-46C5568F0A2B}" type="slidenum">
              <a:rPr lang="en-US" smtClean="0"/>
              <a:t>‹#›</a:t>
            </a:fld>
            <a:endParaRPr lang="en-US"/>
          </a:p>
        </p:txBody>
      </p:sp>
    </p:spTree>
    <p:extLst>
      <p:ext uri="{BB962C8B-B14F-4D97-AF65-F5344CB8AC3E}">
        <p14:creationId xmlns:p14="http://schemas.microsoft.com/office/powerpoint/2010/main" val="2597959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32C5A-F524-4C37-99EF-46C5568F0A2B}" type="slidenum">
              <a:rPr lang="en-US" smtClean="0"/>
              <a:t>10</a:t>
            </a:fld>
            <a:endParaRPr lang="en-US"/>
          </a:p>
        </p:txBody>
      </p:sp>
    </p:spTree>
    <p:extLst>
      <p:ext uri="{BB962C8B-B14F-4D97-AF65-F5344CB8AC3E}">
        <p14:creationId xmlns:p14="http://schemas.microsoft.com/office/powerpoint/2010/main" val="3739415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32C5A-F524-4C37-99EF-46C5568F0A2B}" type="slidenum">
              <a:rPr lang="en-US" smtClean="0"/>
              <a:t>11</a:t>
            </a:fld>
            <a:endParaRPr lang="en-US"/>
          </a:p>
        </p:txBody>
      </p:sp>
    </p:spTree>
    <p:extLst>
      <p:ext uri="{BB962C8B-B14F-4D97-AF65-F5344CB8AC3E}">
        <p14:creationId xmlns:p14="http://schemas.microsoft.com/office/powerpoint/2010/main" val="3739415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932C5A-F524-4C37-99EF-46C5568F0A2B}" type="slidenum">
              <a:rPr lang="en-US" smtClean="0"/>
              <a:t>12</a:t>
            </a:fld>
            <a:endParaRPr lang="en-US"/>
          </a:p>
        </p:txBody>
      </p:sp>
    </p:spTree>
    <p:extLst>
      <p:ext uri="{BB962C8B-B14F-4D97-AF65-F5344CB8AC3E}">
        <p14:creationId xmlns:p14="http://schemas.microsoft.com/office/powerpoint/2010/main" val="3739415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CD86CD-7D45-4D7C-801E-79E3BC51D2CE}" type="datetimeFigureOut">
              <a:rPr lang="en-US" smtClean="0"/>
              <a:t>6/15/2013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6B4E8-1DC7-4544-B940-B6B3EBCCDB3F}" type="slidenum">
              <a:rPr lang="en-US" smtClean="0"/>
              <a:t>‹#›</a:t>
            </a:fld>
            <a:endParaRPr lang="en-US"/>
          </a:p>
        </p:txBody>
      </p:sp>
    </p:spTree>
    <p:extLst>
      <p:ext uri="{BB962C8B-B14F-4D97-AF65-F5344CB8AC3E}">
        <p14:creationId xmlns:p14="http://schemas.microsoft.com/office/powerpoint/2010/main" val="3978899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CD86CD-7D45-4D7C-801E-79E3BC51D2CE}" type="datetimeFigureOut">
              <a:rPr lang="en-US" smtClean="0"/>
              <a:t>6/15/2013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6B4E8-1DC7-4544-B940-B6B3EBCCDB3F}" type="slidenum">
              <a:rPr lang="en-US" smtClean="0"/>
              <a:t>‹#›</a:t>
            </a:fld>
            <a:endParaRPr lang="en-US"/>
          </a:p>
        </p:txBody>
      </p:sp>
    </p:spTree>
    <p:extLst>
      <p:ext uri="{BB962C8B-B14F-4D97-AF65-F5344CB8AC3E}">
        <p14:creationId xmlns:p14="http://schemas.microsoft.com/office/powerpoint/2010/main" val="1180970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CD86CD-7D45-4D7C-801E-79E3BC51D2CE}" type="datetimeFigureOut">
              <a:rPr lang="en-US" smtClean="0"/>
              <a:t>6/15/2013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6B4E8-1DC7-4544-B940-B6B3EBCCDB3F}" type="slidenum">
              <a:rPr lang="en-US" smtClean="0"/>
              <a:t>‹#›</a:t>
            </a:fld>
            <a:endParaRPr lang="en-US"/>
          </a:p>
        </p:txBody>
      </p:sp>
    </p:spTree>
    <p:extLst>
      <p:ext uri="{BB962C8B-B14F-4D97-AF65-F5344CB8AC3E}">
        <p14:creationId xmlns:p14="http://schemas.microsoft.com/office/powerpoint/2010/main" val="3505087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CD86CD-7D45-4D7C-801E-79E3BC51D2CE}" type="datetimeFigureOut">
              <a:rPr lang="en-US" smtClean="0"/>
              <a:t>6/15/2013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6B4E8-1DC7-4544-B940-B6B3EBCCDB3F}" type="slidenum">
              <a:rPr lang="en-US" smtClean="0"/>
              <a:t>‹#›</a:t>
            </a:fld>
            <a:endParaRPr lang="en-US"/>
          </a:p>
        </p:txBody>
      </p:sp>
    </p:spTree>
    <p:extLst>
      <p:ext uri="{BB962C8B-B14F-4D97-AF65-F5344CB8AC3E}">
        <p14:creationId xmlns:p14="http://schemas.microsoft.com/office/powerpoint/2010/main" val="299342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CD86CD-7D45-4D7C-801E-79E3BC51D2CE}" type="datetimeFigureOut">
              <a:rPr lang="en-US" smtClean="0"/>
              <a:t>6/15/2013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6B4E8-1DC7-4544-B940-B6B3EBCCDB3F}" type="slidenum">
              <a:rPr lang="en-US" smtClean="0"/>
              <a:t>‹#›</a:t>
            </a:fld>
            <a:endParaRPr lang="en-US"/>
          </a:p>
        </p:txBody>
      </p:sp>
    </p:spTree>
    <p:extLst>
      <p:ext uri="{BB962C8B-B14F-4D97-AF65-F5344CB8AC3E}">
        <p14:creationId xmlns:p14="http://schemas.microsoft.com/office/powerpoint/2010/main" val="2654618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CD86CD-7D45-4D7C-801E-79E3BC51D2CE}" type="datetimeFigureOut">
              <a:rPr lang="en-US" smtClean="0"/>
              <a:t>6/15/2013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6B4E8-1DC7-4544-B940-B6B3EBCCDB3F}" type="slidenum">
              <a:rPr lang="en-US" smtClean="0"/>
              <a:t>‹#›</a:t>
            </a:fld>
            <a:endParaRPr lang="en-US"/>
          </a:p>
        </p:txBody>
      </p:sp>
    </p:spTree>
    <p:extLst>
      <p:ext uri="{BB962C8B-B14F-4D97-AF65-F5344CB8AC3E}">
        <p14:creationId xmlns:p14="http://schemas.microsoft.com/office/powerpoint/2010/main" val="302602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CD86CD-7D45-4D7C-801E-79E3BC51D2CE}" type="datetimeFigureOut">
              <a:rPr lang="en-US" smtClean="0"/>
              <a:t>6/15/2013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6B4E8-1DC7-4544-B940-B6B3EBCCDB3F}" type="slidenum">
              <a:rPr lang="en-US" smtClean="0"/>
              <a:t>‹#›</a:t>
            </a:fld>
            <a:endParaRPr lang="en-US"/>
          </a:p>
        </p:txBody>
      </p:sp>
    </p:spTree>
    <p:extLst>
      <p:ext uri="{BB962C8B-B14F-4D97-AF65-F5344CB8AC3E}">
        <p14:creationId xmlns:p14="http://schemas.microsoft.com/office/powerpoint/2010/main" val="2930343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CD86CD-7D45-4D7C-801E-79E3BC51D2CE}" type="datetimeFigureOut">
              <a:rPr lang="en-US" smtClean="0"/>
              <a:t>6/15/2013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6B4E8-1DC7-4544-B940-B6B3EBCCDB3F}" type="slidenum">
              <a:rPr lang="en-US" smtClean="0"/>
              <a:t>‹#›</a:t>
            </a:fld>
            <a:endParaRPr lang="en-US"/>
          </a:p>
        </p:txBody>
      </p:sp>
    </p:spTree>
    <p:extLst>
      <p:ext uri="{BB962C8B-B14F-4D97-AF65-F5344CB8AC3E}">
        <p14:creationId xmlns:p14="http://schemas.microsoft.com/office/powerpoint/2010/main" val="1692501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CD86CD-7D45-4D7C-801E-79E3BC51D2CE}" type="datetimeFigureOut">
              <a:rPr lang="en-US" smtClean="0"/>
              <a:t>6/15/2013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6B4E8-1DC7-4544-B940-B6B3EBCCDB3F}" type="slidenum">
              <a:rPr lang="en-US" smtClean="0"/>
              <a:t>‹#›</a:t>
            </a:fld>
            <a:endParaRPr lang="en-US"/>
          </a:p>
        </p:txBody>
      </p:sp>
    </p:spTree>
    <p:extLst>
      <p:ext uri="{BB962C8B-B14F-4D97-AF65-F5344CB8AC3E}">
        <p14:creationId xmlns:p14="http://schemas.microsoft.com/office/powerpoint/2010/main" val="336753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CD86CD-7D45-4D7C-801E-79E3BC51D2CE}" type="datetimeFigureOut">
              <a:rPr lang="en-US" smtClean="0"/>
              <a:t>6/15/2013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6B4E8-1DC7-4544-B940-B6B3EBCCDB3F}" type="slidenum">
              <a:rPr lang="en-US" smtClean="0"/>
              <a:t>‹#›</a:t>
            </a:fld>
            <a:endParaRPr lang="en-US"/>
          </a:p>
        </p:txBody>
      </p:sp>
    </p:spTree>
    <p:extLst>
      <p:ext uri="{BB962C8B-B14F-4D97-AF65-F5344CB8AC3E}">
        <p14:creationId xmlns:p14="http://schemas.microsoft.com/office/powerpoint/2010/main" val="1559670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CD86CD-7D45-4D7C-801E-79E3BC51D2CE}" type="datetimeFigureOut">
              <a:rPr lang="en-US" smtClean="0"/>
              <a:t>6/15/2013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6B4E8-1DC7-4544-B940-B6B3EBCCDB3F}" type="slidenum">
              <a:rPr lang="en-US" smtClean="0"/>
              <a:t>‹#›</a:t>
            </a:fld>
            <a:endParaRPr lang="en-US"/>
          </a:p>
        </p:txBody>
      </p:sp>
    </p:spTree>
    <p:extLst>
      <p:ext uri="{BB962C8B-B14F-4D97-AF65-F5344CB8AC3E}">
        <p14:creationId xmlns:p14="http://schemas.microsoft.com/office/powerpoint/2010/main" val="2575455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CD86CD-7D45-4D7C-801E-79E3BC51D2CE}" type="datetimeFigureOut">
              <a:rPr lang="en-US" smtClean="0"/>
              <a:t>6/15/2013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6B4E8-1DC7-4544-B940-B6B3EBCCDB3F}" type="slidenum">
              <a:rPr lang="en-US" smtClean="0"/>
              <a:t>‹#›</a:t>
            </a:fld>
            <a:endParaRPr lang="en-US"/>
          </a:p>
        </p:txBody>
      </p:sp>
    </p:spTree>
    <p:extLst>
      <p:ext uri="{BB962C8B-B14F-4D97-AF65-F5344CB8AC3E}">
        <p14:creationId xmlns:p14="http://schemas.microsoft.com/office/powerpoint/2010/main" val="3379333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596111"/>
            <a:ext cx="7391400" cy="2277547"/>
          </a:xfrm>
          <a:prstGeom prst="rect">
            <a:avLst/>
          </a:prstGeom>
          <a:noFill/>
        </p:spPr>
        <p:txBody>
          <a:bodyPr wrap="square" rtlCol="0">
            <a:spAutoFit/>
          </a:bodyPr>
          <a:lstStyle/>
          <a:p>
            <a:pPr algn="ctr"/>
            <a:r>
              <a:rPr lang="en-US" sz="5400" u="sng" dirty="0" smtClean="0">
                <a:solidFill>
                  <a:srgbClr val="0000FF"/>
                </a:solidFill>
              </a:rPr>
              <a:t>The Model Church: </a:t>
            </a:r>
          </a:p>
          <a:p>
            <a:pPr algn="ctr"/>
            <a:r>
              <a:rPr lang="en-US" sz="4400" b="1" dirty="0" smtClean="0"/>
              <a:t>Origin, Structure, Name, and Doctrine</a:t>
            </a:r>
            <a:endParaRPr lang="en-US" sz="4400" b="1" dirty="0"/>
          </a:p>
        </p:txBody>
      </p:sp>
    </p:spTree>
    <p:extLst>
      <p:ext uri="{BB962C8B-B14F-4D97-AF65-F5344CB8AC3E}">
        <p14:creationId xmlns:p14="http://schemas.microsoft.com/office/powerpoint/2010/main" val="381434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8600"/>
            <a:ext cx="8382000" cy="6001643"/>
          </a:xfrm>
          <a:prstGeom prst="rect">
            <a:avLst/>
          </a:prstGeom>
          <a:noFill/>
        </p:spPr>
        <p:txBody>
          <a:bodyPr wrap="square" rtlCol="0">
            <a:spAutoFit/>
          </a:bodyPr>
          <a:lstStyle/>
          <a:p>
            <a:r>
              <a:rPr lang="en-US" sz="3200" b="1" dirty="0">
                <a:latin typeface="Arial" pitchFamily="34" charset="0"/>
                <a:cs typeface="Arial" pitchFamily="34" charset="0"/>
              </a:rPr>
              <a:t>DOCTRINE: </a:t>
            </a:r>
            <a:endParaRPr lang="en-US" sz="3200" b="1" dirty="0" smtClean="0">
              <a:latin typeface="Arial" pitchFamily="34" charset="0"/>
              <a:cs typeface="Arial" pitchFamily="34" charset="0"/>
            </a:endParaRPr>
          </a:p>
          <a:p>
            <a:r>
              <a:rPr lang="en-US" sz="3200" b="1" i="1" dirty="0" smtClean="0">
                <a:solidFill>
                  <a:srgbClr val="0000FF"/>
                </a:solidFill>
                <a:cs typeface="Arial" pitchFamily="34" charset="0"/>
              </a:rPr>
              <a:t>WHAT </a:t>
            </a:r>
            <a:r>
              <a:rPr lang="en-US" sz="3200" b="1" i="1" dirty="0">
                <a:solidFill>
                  <a:srgbClr val="0000FF"/>
                </a:solidFill>
                <a:cs typeface="Arial" pitchFamily="34" charset="0"/>
              </a:rPr>
              <a:t>MUST ONE DO TO BE SAVED?</a:t>
            </a:r>
          </a:p>
          <a:p>
            <a:endParaRPr lang="en-US" sz="3200" b="1" dirty="0">
              <a:latin typeface="Arial" pitchFamily="34" charset="0"/>
              <a:cs typeface="Arial" pitchFamily="34" charset="0"/>
            </a:endParaRPr>
          </a:p>
          <a:p>
            <a:r>
              <a:rPr lang="en-US" sz="2400" u="sng" dirty="0">
                <a:latin typeface="Arial" pitchFamily="34" charset="0"/>
                <a:cs typeface="Arial" pitchFamily="34" charset="0"/>
              </a:rPr>
              <a:t>Man says:</a:t>
            </a:r>
          </a:p>
          <a:p>
            <a:pPr marL="342900" indent="-342900">
              <a:buFont typeface="Arial" pitchFamily="34" charset="0"/>
              <a:buChar char="•"/>
            </a:pPr>
            <a:r>
              <a:rPr lang="en-US" sz="2400" dirty="0" smtClean="0">
                <a:latin typeface="Arial" pitchFamily="34" charset="0"/>
                <a:cs typeface="Arial" pitchFamily="34" charset="0"/>
              </a:rPr>
              <a:t>Religious </a:t>
            </a:r>
            <a:r>
              <a:rPr lang="en-US" sz="2400" dirty="0">
                <a:latin typeface="Arial" pitchFamily="34" charset="0"/>
                <a:cs typeface="Arial" pitchFamily="34" charset="0"/>
              </a:rPr>
              <a:t>division is acceptable. They call it “religious diversity”.</a:t>
            </a:r>
          </a:p>
          <a:p>
            <a:pPr marL="342900" indent="-342900">
              <a:buFont typeface="Arial" pitchFamily="34" charset="0"/>
              <a:buChar char="•"/>
            </a:pPr>
            <a:r>
              <a:rPr lang="en-US" sz="2400" dirty="0" smtClean="0">
                <a:latin typeface="Arial" pitchFamily="34" charset="0"/>
                <a:cs typeface="Arial" pitchFamily="34" charset="0"/>
              </a:rPr>
              <a:t>Join </a:t>
            </a:r>
            <a:r>
              <a:rPr lang="en-US" sz="2400" dirty="0">
                <a:latin typeface="Arial" pitchFamily="34" charset="0"/>
                <a:cs typeface="Arial" pitchFamily="34" charset="0"/>
              </a:rPr>
              <a:t>the church of your choice.</a:t>
            </a:r>
          </a:p>
          <a:p>
            <a:pPr marL="342900" indent="-342900">
              <a:buFont typeface="Arial" pitchFamily="34" charset="0"/>
              <a:buChar char="•"/>
            </a:pPr>
            <a:r>
              <a:rPr lang="en-US" sz="2400" dirty="0" smtClean="0">
                <a:latin typeface="Arial" pitchFamily="34" charset="0"/>
                <a:cs typeface="Arial" pitchFamily="34" charset="0"/>
              </a:rPr>
              <a:t>One </a:t>
            </a:r>
            <a:r>
              <a:rPr lang="en-US" sz="2400" dirty="0">
                <a:latin typeface="Arial" pitchFamily="34" charset="0"/>
                <a:cs typeface="Arial" pitchFamily="34" charset="0"/>
              </a:rPr>
              <a:t>needs to have a salvation or confession experience.</a:t>
            </a:r>
          </a:p>
          <a:p>
            <a:pPr marL="342900" indent="-342900">
              <a:buFont typeface="Arial" pitchFamily="34" charset="0"/>
              <a:buChar char="•"/>
            </a:pPr>
            <a:r>
              <a:rPr lang="en-US" sz="2400" dirty="0" smtClean="0">
                <a:latin typeface="Arial" pitchFamily="34" charset="0"/>
                <a:cs typeface="Arial" pitchFamily="34" charset="0"/>
              </a:rPr>
              <a:t>Baptism </a:t>
            </a:r>
            <a:r>
              <a:rPr lang="en-US" sz="2400" dirty="0">
                <a:latin typeface="Arial" pitchFamily="34" charset="0"/>
                <a:cs typeface="Arial" pitchFamily="34" charset="0"/>
              </a:rPr>
              <a:t>is not to save but only an outward sign of the salvation you have already received.</a:t>
            </a:r>
          </a:p>
          <a:p>
            <a:pPr marL="342900" indent="-342900">
              <a:buFont typeface="Arial" pitchFamily="34" charset="0"/>
              <a:buChar char="•"/>
            </a:pPr>
            <a:r>
              <a:rPr lang="en-US" sz="2400" dirty="0" smtClean="0">
                <a:latin typeface="Arial" pitchFamily="34" charset="0"/>
                <a:cs typeface="Arial" pitchFamily="34" charset="0"/>
              </a:rPr>
              <a:t>You </a:t>
            </a:r>
            <a:r>
              <a:rPr lang="en-US" sz="2400" dirty="0">
                <a:latin typeface="Arial" pitchFamily="34" charset="0"/>
                <a:cs typeface="Arial" pitchFamily="34" charset="0"/>
              </a:rPr>
              <a:t>can call on the name of the Lord with a sinner’s prayer, by accepting Jesus into your heart, or by simply having a warm feeling that you have been saved. </a:t>
            </a:r>
          </a:p>
          <a:p>
            <a:pPr marL="342900" indent="-342900">
              <a:buFont typeface="Arial" pitchFamily="34" charset="0"/>
              <a:buChar char="•"/>
            </a:pPr>
            <a:r>
              <a:rPr lang="en-US" sz="2400" dirty="0" smtClean="0">
                <a:latin typeface="Arial" pitchFamily="34" charset="0"/>
                <a:cs typeface="Arial" pitchFamily="34" charset="0"/>
              </a:rPr>
              <a:t>As </a:t>
            </a:r>
            <a:r>
              <a:rPr lang="en-US" sz="2400" dirty="0">
                <a:latin typeface="Arial" pitchFamily="34" charset="0"/>
                <a:cs typeface="Arial" pitchFamily="34" charset="0"/>
              </a:rPr>
              <a:t>long as you are a member of </a:t>
            </a:r>
            <a:r>
              <a:rPr lang="en-US" sz="2400" dirty="0" smtClean="0">
                <a:latin typeface="Arial" pitchFamily="34" charset="0"/>
                <a:cs typeface="Arial" pitchFamily="34" charset="0"/>
              </a:rPr>
              <a:t>a church </a:t>
            </a:r>
            <a:r>
              <a:rPr lang="en-US" sz="2400" dirty="0">
                <a:latin typeface="Arial" pitchFamily="34" charset="0"/>
                <a:cs typeface="Arial" pitchFamily="34" charset="0"/>
              </a:rPr>
              <a:t>or </a:t>
            </a:r>
            <a:r>
              <a:rPr lang="en-US" sz="2400" dirty="0" smtClean="0">
                <a:latin typeface="Arial" pitchFamily="34" charset="0"/>
                <a:cs typeface="Arial" pitchFamily="34" charset="0"/>
              </a:rPr>
              <a:t>denomination, </a:t>
            </a:r>
            <a:r>
              <a:rPr lang="en-US" sz="2400" dirty="0">
                <a:latin typeface="Arial" pitchFamily="34" charset="0"/>
                <a:cs typeface="Arial" pitchFamily="34" charset="0"/>
              </a:rPr>
              <a:t>you are in a saved condition</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121483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8600"/>
            <a:ext cx="8382000" cy="6001643"/>
          </a:xfrm>
          <a:prstGeom prst="rect">
            <a:avLst/>
          </a:prstGeom>
          <a:noFill/>
        </p:spPr>
        <p:txBody>
          <a:bodyPr wrap="square" rtlCol="0">
            <a:spAutoFit/>
          </a:bodyPr>
          <a:lstStyle/>
          <a:p>
            <a:r>
              <a:rPr lang="en-US" sz="3200" b="1" dirty="0">
                <a:latin typeface="Arial" pitchFamily="34" charset="0"/>
                <a:cs typeface="Arial" pitchFamily="34" charset="0"/>
              </a:rPr>
              <a:t>DOCTRINE: </a:t>
            </a:r>
            <a:endParaRPr lang="en-US" sz="3200" b="1" dirty="0" smtClean="0">
              <a:latin typeface="Arial" pitchFamily="34" charset="0"/>
              <a:cs typeface="Arial" pitchFamily="34" charset="0"/>
            </a:endParaRPr>
          </a:p>
          <a:p>
            <a:r>
              <a:rPr lang="en-US" sz="3200" b="1" i="1" dirty="0" smtClean="0">
                <a:solidFill>
                  <a:srgbClr val="0000FF"/>
                </a:solidFill>
                <a:cs typeface="Arial" pitchFamily="34" charset="0"/>
              </a:rPr>
              <a:t>WHAT </a:t>
            </a:r>
            <a:r>
              <a:rPr lang="en-US" sz="3200" b="1" i="1" dirty="0">
                <a:solidFill>
                  <a:srgbClr val="0000FF"/>
                </a:solidFill>
                <a:cs typeface="Arial" pitchFamily="34" charset="0"/>
              </a:rPr>
              <a:t>MUST ONE DO TO BE SAVED?</a:t>
            </a:r>
          </a:p>
          <a:p>
            <a:endParaRPr lang="en-US" sz="3200" b="1" dirty="0">
              <a:latin typeface="Arial" pitchFamily="34" charset="0"/>
              <a:cs typeface="Arial" pitchFamily="34" charset="0"/>
            </a:endParaRPr>
          </a:p>
          <a:p>
            <a:r>
              <a:rPr lang="en-US" sz="2400" u="sng" dirty="0">
                <a:latin typeface="Arial" pitchFamily="34" charset="0"/>
                <a:cs typeface="Arial" pitchFamily="34" charset="0"/>
              </a:rPr>
              <a:t>God says:</a:t>
            </a:r>
          </a:p>
          <a:p>
            <a:pPr marL="342900" indent="-342900">
              <a:buFont typeface="Arial" pitchFamily="34" charset="0"/>
              <a:buChar char="•"/>
            </a:pPr>
            <a:r>
              <a:rPr lang="en-US" sz="2400" dirty="0" smtClean="0">
                <a:latin typeface="Arial" pitchFamily="34" charset="0"/>
                <a:cs typeface="Arial" pitchFamily="34" charset="0"/>
              </a:rPr>
              <a:t>He </a:t>
            </a:r>
            <a:r>
              <a:rPr lang="en-US" sz="2400" dirty="0">
                <a:latin typeface="Arial" pitchFamily="34" charset="0"/>
                <a:cs typeface="Arial" pitchFamily="34" charset="0"/>
              </a:rPr>
              <a:t>wants all believers to be united with each other and with Him (</a:t>
            </a:r>
            <a:r>
              <a:rPr lang="en-US" sz="2400" b="1" dirty="0">
                <a:latin typeface="Arial" pitchFamily="34" charset="0"/>
                <a:cs typeface="Arial" pitchFamily="34" charset="0"/>
              </a:rPr>
              <a:t>John 17:20-21</a:t>
            </a:r>
            <a:r>
              <a:rPr lang="en-US" sz="2400" dirty="0">
                <a:latin typeface="Arial" pitchFamily="34" charset="0"/>
                <a:cs typeface="Arial" pitchFamily="34" charset="0"/>
              </a:rPr>
              <a:t>). Paul, an apostle of Jesus Christ, commanded that there be </a:t>
            </a:r>
            <a:r>
              <a:rPr lang="en-US" sz="2400" b="1" u="sng" dirty="0">
                <a:latin typeface="Arial" pitchFamily="34" charset="0"/>
                <a:cs typeface="Arial" pitchFamily="34" charset="0"/>
              </a:rPr>
              <a:t>NO</a:t>
            </a:r>
            <a:r>
              <a:rPr lang="en-US" sz="2400" dirty="0">
                <a:latin typeface="Arial" pitchFamily="34" charset="0"/>
                <a:cs typeface="Arial" pitchFamily="34" charset="0"/>
              </a:rPr>
              <a:t> divisions (</a:t>
            </a:r>
            <a:r>
              <a:rPr lang="en-US" sz="2400" b="1" dirty="0">
                <a:latin typeface="Arial" pitchFamily="34" charset="0"/>
                <a:cs typeface="Arial" pitchFamily="34" charset="0"/>
              </a:rPr>
              <a:t>1 Corinthians 1:10</a:t>
            </a:r>
            <a:r>
              <a:rPr lang="en-US" sz="2400" dirty="0">
                <a:latin typeface="Arial" pitchFamily="34" charset="0"/>
                <a:cs typeface="Arial" pitchFamily="34" charset="0"/>
              </a:rPr>
              <a:t>).</a:t>
            </a:r>
          </a:p>
          <a:p>
            <a:pPr marL="342900" indent="-342900">
              <a:buFont typeface="Arial" pitchFamily="34" charset="0"/>
              <a:buChar char="•"/>
            </a:pPr>
            <a:r>
              <a:rPr lang="en-US" sz="2400" dirty="0" smtClean="0">
                <a:latin typeface="Arial" pitchFamily="34" charset="0"/>
                <a:cs typeface="Arial" pitchFamily="34" charset="0"/>
              </a:rPr>
              <a:t>Hear </a:t>
            </a:r>
            <a:r>
              <a:rPr lang="en-US" sz="2400" dirty="0">
                <a:latin typeface="Arial" pitchFamily="34" charset="0"/>
                <a:cs typeface="Arial" pitchFamily="34" charset="0"/>
              </a:rPr>
              <a:t>and Learn (</a:t>
            </a:r>
            <a:r>
              <a:rPr lang="en-US" sz="2400" b="1" dirty="0">
                <a:latin typeface="Arial" pitchFamily="34" charset="0"/>
                <a:cs typeface="Arial" pitchFamily="34" charset="0"/>
              </a:rPr>
              <a:t>John 6:45, 17:3, Romans 10:17</a:t>
            </a:r>
            <a:r>
              <a:rPr lang="en-US" sz="2400" dirty="0">
                <a:latin typeface="Arial" pitchFamily="34" charset="0"/>
                <a:cs typeface="Arial" pitchFamily="34" charset="0"/>
              </a:rPr>
              <a:t>)</a:t>
            </a:r>
          </a:p>
          <a:p>
            <a:pPr marL="342900" indent="-342900">
              <a:buFont typeface="Arial" pitchFamily="34" charset="0"/>
              <a:buChar char="•"/>
            </a:pPr>
            <a:r>
              <a:rPr lang="en-US" sz="2400" dirty="0" smtClean="0">
                <a:latin typeface="Arial" pitchFamily="34" charset="0"/>
                <a:cs typeface="Arial" pitchFamily="34" charset="0"/>
              </a:rPr>
              <a:t>Believe </a:t>
            </a:r>
            <a:r>
              <a:rPr lang="en-US" sz="2400" dirty="0">
                <a:latin typeface="Arial" pitchFamily="34" charset="0"/>
                <a:cs typeface="Arial" pitchFamily="34" charset="0"/>
              </a:rPr>
              <a:t>(</a:t>
            </a:r>
            <a:r>
              <a:rPr lang="en-US" sz="2400" b="1" dirty="0">
                <a:latin typeface="Arial" pitchFamily="34" charset="0"/>
                <a:cs typeface="Arial" pitchFamily="34" charset="0"/>
              </a:rPr>
              <a:t>John 6:29, 8:24, Hebrews 11:6</a:t>
            </a:r>
            <a:r>
              <a:rPr lang="en-US" sz="2400" dirty="0">
                <a:latin typeface="Arial" pitchFamily="34" charset="0"/>
                <a:cs typeface="Arial" pitchFamily="34" charset="0"/>
              </a:rPr>
              <a:t>)</a:t>
            </a:r>
          </a:p>
          <a:p>
            <a:pPr marL="342900" indent="-342900">
              <a:buFont typeface="Arial" pitchFamily="34" charset="0"/>
              <a:buChar char="•"/>
            </a:pPr>
            <a:r>
              <a:rPr lang="en-US" sz="2400" dirty="0" smtClean="0">
                <a:latin typeface="Arial" pitchFamily="34" charset="0"/>
                <a:cs typeface="Arial" pitchFamily="34" charset="0"/>
              </a:rPr>
              <a:t>Repent </a:t>
            </a:r>
            <a:r>
              <a:rPr lang="en-US" sz="2400" dirty="0">
                <a:latin typeface="Arial" pitchFamily="34" charset="0"/>
                <a:cs typeface="Arial" pitchFamily="34" charset="0"/>
              </a:rPr>
              <a:t>(</a:t>
            </a:r>
            <a:r>
              <a:rPr lang="en-US" sz="2400" b="1" dirty="0">
                <a:latin typeface="Arial" pitchFamily="34" charset="0"/>
                <a:cs typeface="Arial" pitchFamily="34" charset="0"/>
              </a:rPr>
              <a:t>Luke 13:3, Acts 3:19, 17:30</a:t>
            </a:r>
            <a:r>
              <a:rPr lang="en-US" sz="2400" dirty="0">
                <a:latin typeface="Arial" pitchFamily="34" charset="0"/>
                <a:cs typeface="Arial" pitchFamily="34" charset="0"/>
              </a:rPr>
              <a:t>)</a:t>
            </a:r>
          </a:p>
          <a:p>
            <a:pPr marL="342900" indent="-342900">
              <a:buFont typeface="Arial" pitchFamily="34" charset="0"/>
              <a:buChar char="•"/>
            </a:pPr>
            <a:r>
              <a:rPr lang="en-US" sz="2400" dirty="0" smtClean="0">
                <a:latin typeface="Arial" pitchFamily="34" charset="0"/>
                <a:cs typeface="Arial" pitchFamily="34" charset="0"/>
              </a:rPr>
              <a:t>Confess </a:t>
            </a:r>
            <a:r>
              <a:rPr lang="en-US" sz="2400" dirty="0">
                <a:latin typeface="Arial" pitchFamily="34" charset="0"/>
                <a:cs typeface="Arial" pitchFamily="34" charset="0"/>
              </a:rPr>
              <a:t>the Lord (</a:t>
            </a:r>
            <a:r>
              <a:rPr lang="en-US" sz="2400" b="1" dirty="0">
                <a:latin typeface="Arial" pitchFamily="34" charset="0"/>
                <a:cs typeface="Arial" pitchFamily="34" charset="0"/>
              </a:rPr>
              <a:t>Matthew 10:32-33, Romans 10:9-10</a:t>
            </a:r>
            <a:r>
              <a:rPr lang="en-US" sz="2400" dirty="0">
                <a:latin typeface="Arial" pitchFamily="34" charset="0"/>
                <a:cs typeface="Arial" pitchFamily="34" charset="0"/>
              </a:rPr>
              <a:t>)</a:t>
            </a:r>
          </a:p>
          <a:p>
            <a:pPr marL="342900" indent="-342900">
              <a:buFont typeface="Arial" pitchFamily="34" charset="0"/>
              <a:buChar char="•"/>
            </a:pPr>
            <a:r>
              <a:rPr lang="en-US" sz="2400" dirty="0" smtClean="0">
                <a:latin typeface="Arial" pitchFamily="34" charset="0"/>
                <a:cs typeface="Arial" pitchFamily="34" charset="0"/>
              </a:rPr>
              <a:t>Be </a:t>
            </a:r>
            <a:r>
              <a:rPr lang="en-US" sz="2400" dirty="0">
                <a:latin typeface="Arial" pitchFamily="34" charset="0"/>
                <a:cs typeface="Arial" pitchFamily="34" charset="0"/>
              </a:rPr>
              <a:t>Baptized </a:t>
            </a:r>
            <a:r>
              <a:rPr lang="en-US" sz="2400" dirty="0" smtClean="0">
                <a:latin typeface="Arial" pitchFamily="34" charset="0"/>
                <a:cs typeface="Arial" pitchFamily="34" charset="0"/>
              </a:rPr>
              <a:t>(</a:t>
            </a:r>
            <a:r>
              <a:rPr lang="en-US" sz="2400" b="1" dirty="0" smtClean="0">
                <a:latin typeface="Arial" pitchFamily="34" charset="0"/>
                <a:cs typeface="Arial" pitchFamily="34" charset="0"/>
              </a:rPr>
              <a:t>Acts </a:t>
            </a:r>
            <a:r>
              <a:rPr lang="en-US" sz="2400" b="1" dirty="0">
                <a:latin typeface="Arial" pitchFamily="34" charset="0"/>
                <a:cs typeface="Arial" pitchFamily="34" charset="0"/>
              </a:rPr>
              <a:t>22:16, Galatians </a:t>
            </a:r>
            <a:r>
              <a:rPr lang="en-US" sz="2400" b="1" dirty="0" smtClean="0">
                <a:latin typeface="Arial" pitchFamily="34" charset="0"/>
                <a:cs typeface="Arial" pitchFamily="34" charset="0"/>
              </a:rPr>
              <a:t>3:26-27</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a:p>
            <a:pPr marL="342900" indent="-342900">
              <a:buFont typeface="Arial" pitchFamily="34" charset="0"/>
              <a:buChar char="•"/>
            </a:pPr>
            <a:r>
              <a:rPr lang="en-US" sz="2400" dirty="0" smtClean="0">
                <a:latin typeface="Arial" pitchFamily="34" charset="0"/>
                <a:cs typeface="Arial" pitchFamily="34" charset="0"/>
              </a:rPr>
              <a:t>Continue to grow in </a:t>
            </a:r>
            <a:r>
              <a:rPr lang="en-US" sz="2400" dirty="0">
                <a:latin typeface="Arial" pitchFamily="34" charset="0"/>
                <a:cs typeface="Arial" pitchFamily="34" charset="0"/>
              </a:rPr>
              <a:t>the </a:t>
            </a:r>
            <a:r>
              <a:rPr lang="en-US" sz="2400" dirty="0" smtClean="0">
                <a:latin typeface="Arial" pitchFamily="34" charset="0"/>
                <a:cs typeface="Arial" pitchFamily="34" charset="0"/>
              </a:rPr>
              <a:t>Word </a:t>
            </a:r>
            <a:r>
              <a:rPr lang="en-US" sz="2400" dirty="0">
                <a:latin typeface="Arial" pitchFamily="34" charset="0"/>
                <a:cs typeface="Arial" pitchFamily="34" charset="0"/>
              </a:rPr>
              <a:t>and </a:t>
            </a:r>
            <a:r>
              <a:rPr lang="en-US" sz="2400" dirty="0" smtClean="0">
                <a:latin typeface="Arial" pitchFamily="34" charset="0"/>
                <a:cs typeface="Arial" pitchFamily="34" charset="0"/>
              </a:rPr>
              <a:t>the </a:t>
            </a:r>
            <a:r>
              <a:rPr lang="en-US" sz="2400" dirty="0">
                <a:latin typeface="Arial" pitchFamily="34" charset="0"/>
                <a:cs typeface="Arial" pitchFamily="34" charset="0"/>
              </a:rPr>
              <a:t>Lord (</a:t>
            </a:r>
            <a:r>
              <a:rPr lang="en-US" sz="2400" b="1" dirty="0">
                <a:latin typeface="Arial" pitchFamily="34" charset="0"/>
                <a:cs typeface="Arial" pitchFamily="34" charset="0"/>
              </a:rPr>
              <a:t>Acts </a:t>
            </a:r>
            <a:r>
              <a:rPr lang="en-US" sz="2400" b="1" dirty="0" smtClean="0">
                <a:latin typeface="Arial" pitchFamily="34" charset="0"/>
                <a:cs typeface="Arial" pitchFamily="34" charset="0"/>
              </a:rPr>
              <a:t>17:11, </a:t>
            </a:r>
            <a:r>
              <a:rPr lang="en-US" sz="2400" b="1" dirty="0">
                <a:latin typeface="Arial" pitchFamily="34" charset="0"/>
                <a:cs typeface="Arial" pitchFamily="34" charset="0"/>
              </a:rPr>
              <a:t>2 Tim. 3:14-17, 2 Peter 3:17-18</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670161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8600"/>
            <a:ext cx="8382000" cy="3662541"/>
          </a:xfrm>
          <a:prstGeom prst="rect">
            <a:avLst/>
          </a:prstGeom>
          <a:noFill/>
        </p:spPr>
        <p:txBody>
          <a:bodyPr wrap="square" rtlCol="0">
            <a:spAutoFit/>
          </a:bodyPr>
          <a:lstStyle/>
          <a:p>
            <a:r>
              <a:rPr lang="en-US" sz="3200" b="1" dirty="0">
                <a:latin typeface="Arial" pitchFamily="34" charset="0"/>
                <a:cs typeface="Arial" pitchFamily="34" charset="0"/>
              </a:rPr>
              <a:t>CONCLUSION: </a:t>
            </a:r>
            <a:endParaRPr lang="en-US" sz="3200" b="1" dirty="0" smtClean="0">
              <a:latin typeface="Arial" pitchFamily="34" charset="0"/>
              <a:cs typeface="Arial" pitchFamily="34" charset="0"/>
            </a:endParaRPr>
          </a:p>
          <a:p>
            <a:endParaRPr lang="en-US" sz="3200" b="1" dirty="0" smtClean="0">
              <a:latin typeface="Arial" pitchFamily="34" charset="0"/>
              <a:cs typeface="Arial" pitchFamily="34" charset="0"/>
            </a:endParaRPr>
          </a:p>
          <a:p>
            <a:pPr algn="ctr"/>
            <a:r>
              <a:rPr lang="en-US" sz="2800" dirty="0" smtClean="0">
                <a:latin typeface="Arial" pitchFamily="34" charset="0"/>
                <a:cs typeface="Arial" pitchFamily="34" charset="0"/>
              </a:rPr>
              <a:t>The </a:t>
            </a:r>
            <a:r>
              <a:rPr lang="en-US" sz="2800" dirty="0">
                <a:latin typeface="Arial" pitchFamily="34" charset="0"/>
                <a:cs typeface="Arial" pitchFamily="34" charset="0"/>
              </a:rPr>
              <a:t>Bible shows us that the choice has already been made by God. We should not join the church of OUR choice but the church of God's choice. The one church we read about in the New Testament is composed of obedient, baptized, believers who are added to the church by the Lord (</a:t>
            </a:r>
            <a:r>
              <a:rPr lang="en-US" sz="2800" b="1" dirty="0">
                <a:latin typeface="Arial" pitchFamily="34" charset="0"/>
                <a:cs typeface="Arial" pitchFamily="34" charset="0"/>
              </a:rPr>
              <a:t>Acts </a:t>
            </a:r>
            <a:r>
              <a:rPr lang="en-US" sz="2800" b="1" dirty="0" smtClean="0">
                <a:latin typeface="Arial" pitchFamily="34" charset="0"/>
                <a:cs typeface="Arial" pitchFamily="34" charset="0"/>
              </a:rPr>
              <a:t>2:47</a:t>
            </a:r>
            <a:r>
              <a:rPr lang="en-US" sz="2800" dirty="0" smtClean="0">
                <a:latin typeface="Arial" pitchFamily="34" charset="0"/>
                <a:cs typeface="Arial" pitchFamily="34" charset="0"/>
              </a:rPr>
              <a:t>). </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3934371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52400" y="1143000"/>
            <a:ext cx="4810415" cy="4038600"/>
          </a:xfrm>
          <a:prstGeom prst="ellipse">
            <a:avLst/>
          </a:prstGeom>
          <a:pattFill prst="pct9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0" y="262145"/>
            <a:ext cx="9144000" cy="584775"/>
          </a:xfrm>
          <a:prstGeom prst="rect">
            <a:avLst/>
          </a:prstGeom>
          <a:noFill/>
          <a:ln>
            <a:solidFill>
              <a:schemeClr val="tx1"/>
            </a:solidFill>
          </a:ln>
        </p:spPr>
        <p:txBody>
          <a:bodyPr wrap="square" rtlCol="0">
            <a:spAutoFit/>
          </a:bodyPr>
          <a:lstStyle/>
          <a:p>
            <a:pPr algn="ctr"/>
            <a:r>
              <a:rPr lang="en-US" sz="3200" dirty="0" smtClean="0"/>
              <a:t>Universal Kingdom Of, Church of, and Body of Christ</a:t>
            </a:r>
            <a:endParaRPr lang="en-US" sz="3200" dirty="0"/>
          </a:p>
        </p:txBody>
      </p:sp>
      <p:sp>
        <p:nvSpPr>
          <p:cNvPr id="23" name="TextBox 22"/>
          <p:cNvSpPr txBox="1"/>
          <p:nvPr/>
        </p:nvSpPr>
        <p:spPr>
          <a:xfrm>
            <a:off x="5031434" y="3162300"/>
            <a:ext cx="4028212" cy="3416320"/>
          </a:xfrm>
          <a:prstGeom prst="rect">
            <a:avLst/>
          </a:prstGeom>
          <a:solidFill>
            <a:schemeClr val="bg1"/>
          </a:solidFill>
          <a:ln>
            <a:solidFill>
              <a:schemeClr val="tx1"/>
            </a:solidFill>
          </a:ln>
        </p:spPr>
        <p:txBody>
          <a:bodyPr wrap="square" rtlCol="0">
            <a:spAutoFit/>
          </a:bodyPr>
          <a:lstStyle/>
          <a:p>
            <a:pPr algn="ctr"/>
            <a:r>
              <a:rPr lang="en-US" sz="2400" dirty="0">
                <a:latin typeface="Arial" pitchFamily="34" charset="0"/>
                <a:cs typeface="Arial" pitchFamily="34" charset="0"/>
              </a:rPr>
              <a:t>If we want to go </a:t>
            </a:r>
            <a:r>
              <a:rPr lang="en-US" sz="2400" b="1" dirty="0">
                <a:latin typeface="Arial" pitchFamily="34" charset="0"/>
                <a:cs typeface="Arial" pitchFamily="34" charset="0"/>
              </a:rPr>
              <a:t>UP</a:t>
            </a:r>
            <a:r>
              <a:rPr lang="en-US" sz="2400" dirty="0">
                <a:latin typeface="Arial" pitchFamily="34" charset="0"/>
                <a:cs typeface="Arial" pitchFamily="34" charset="0"/>
              </a:rPr>
              <a:t> to Heaven we </a:t>
            </a:r>
            <a:r>
              <a:rPr lang="en-US" sz="2400" dirty="0" smtClean="0">
                <a:latin typeface="Arial" pitchFamily="34" charset="0"/>
                <a:cs typeface="Arial" pitchFamily="34" charset="0"/>
              </a:rPr>
              <a:t>must </a:t>
            </a:r>
            <a:r>
              <a:rPr lang="en-US" sz="2400" dirty="0">
                <a:latin typeface="Arial" pitchFamily="34" charset="0"/>
                <a:cs typeface="Arial" pitchFamily="34" charset="0"/>
              </a:rPr>
              <a:t>be a part of the Body of Christ </a:t>
            </a:r>
            <a:endParaRPr lang="en-US" sz="2400" dirty="0" smtClean="0">
              <a:latin typeface="Arial" pitchFamily="34" charset="0"/>
              <a:cs typeface="Arial" pitchFamily="34" charset="0"/>
            </a:endParaRPr>
          </a:p>
          <a:p>
            <a:pPr algn="ctr"/>
            <a:r>
              <a:rPr lang="en-US" sz="2400" dirty="0" smtClean="0">
                <a:latin typeface="Arial" pitchFamily="34" charset="0"/>
                <a:cs typeface="Arial" pitchFamily="34" charset="0"/>
              </a:rPr>
              <a:t>(</a:t>
            </a:r>
            <a:r>
              <a:rPr lang="en-US" sz="2400" b="1" dirty="0">
                <a:latin typeface="Arial" pitchFamily="34" charset="0"/>
                <a:cs typeface="Arial" pitchFamily="34" charset="0"/>
              </a:rPr>
              <a:t>1 Thessalonians 4:16-18</a:t>
            </a:r>
            <a:r>
              <a:rPr lang="en-US" sz="2400" dirty="0">
                <a:latin typeface="Arial" pitchFamily="34" charset="0"/>
                <a:cs typeface="Arial" pitchFamily="34" charset="0"/>
              </a:rPr>
              <a:t>). </a:t>
            </a:r>
            <a:endParaRPr lang="en-US" sz="2400" dirty="0" smtClean="0">
              <a:latin typeface="Arial" pitchFamily="34" charset="0"/>
              <a:cs typeface="Arial" pitchFamily="34" charset="0"/>
            </a:endParaRPr>
          </a:p>
          <a:p>
            <a:pPr algn="ctr"/>
            <a:endParaRPr lang="en-US" sz="2400" dirty="0">
              <a:latin typeface="Arial" pitchFamily="34" charset="0"/>
              <a:cs typeface="Arial" pitchFamily="34" charset="0"/>
            </a:endParaRPr>
          </a:p>
          <a:p>
            <a:pPr algn="ctr"/>
            <a:r>
              <a:rPr lang="en-US" sz="2400" dirty="0" smtClean="0">
                <a:latin typeface="Arial" pitchFamily="34" charset="0"/>
                <a:cs typeface="Arial" pitchFamily="34" charset="0"/>
              </a:rPr>
              <a:t>If </a:t>
            </a:r>
            <a:r>
              <a:rPr lang="en-US" sz="2400" dirty="0">
                <a:latin typeface="Arial" pitchFamily="34" charset="0"/>
                <a:cs typeface="Arial" pitchFamily="34" charset="0"/>
              </a:rPr>
              <a:t>we can help you this morning, please make your wishes known as we stand and </a:t>
            </a:r>
            <a:r>
              <a:rPr lang="en-US" sz="2400" dirty="0" smtClean="0">
                <a:latin typeface="Arial" pitchFamily="34" charset="0"/>
                <a:cs typeface="Arial" pitchFamily="34" charset="0"/>
              </a:rPr>
              <a:t>sing.</a:t>
            </a:r>
            <a:endParaRPr lang="en-US" sz="2400" dirty="0">
              <a:latin typeface="Arial" pitchFamily="34" charset="0"/>
              <a:cs typeface="Arial" pitchFamily="34" charset="0"/>
            </a:endParaRPr>
          </a:p>
        </p:txBody>
      </p:sp>
      <p:cxnSp>
        <p:nvCxnSpPr>
          <p:cNvPr id="45" name="Straight Arrow Connector 44"/>
          <p:cNvCxnSpPr>
            <a:stCxn id="8" idx="0"/>
          </p:cNvCxnSpPr>
          <p:nvPr/>
        </p:nvCxnSpPr>
        <p:spPr>
          <a:xfrm flipV="1">
            <a:off x="2628118" y="3943066"/>
            <a:ext cx="0" cy="1390934"/>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84236" y="5334000"/>
            <a:ext cx="3887764" cy="1384995"/>
          </a:xfrm>
          <a:prstGeom prst="rect">
            <a:avLst/>
          </a:prstGeom>
          <a:noFill/>
          <a:ln>
            <a:solidFill>
              <a:schemeClr val="accent1">
                <a:shade val="50000"/>
              </a:schemeClr>
            </a:solidFill>
          </a:ln>
        </p:spPr>
        <p:txBody>
          <a:bodyPr wrap="square" rtlCol="0">
            <a:spAutoFit/>
          </a:bodyPr>
          <a:lstStyle/>
          <a:p>
            <a:pPr algn="ctr"/>
            <a:r>
              <a:rPr lang="en-US" sz="2800" dirty="0" smtClean="0"/>
              <a:t>Added by the Lord to His Kingdom/Church/Body! (</a:t>
            </a:r>
            <a:r>
              <a:rPr lang="en-US" sz="2800" b="1" dirty="0" smtClean="0"/>
              <a:t>Acts 2:47</a:t>
            </a:r>
            <a:r>
              <a:rPr lang="en-US" sz="2800" dirty="0" smtClean="0"/>
              <a:t>)</a:t>
            </a:r>
            <a:endParaRPr lang="en-US" sz="2800" dirty="0"/>
          </a:p>
        </p:txBody>
      </p:sp>
      <p:cxnSp>
        <p:nvCxnSpPr>
          <p:cNvPr id="9" name="Straight Arrow Connector 8"/>
          <p:cNvCxnSpPr>
            <a:endCxn id="6" idx="1"/>
          </p:cNvCxnSpPr>
          <p:nvPr/>
        </p:nvCxnSpPr>
        <p:spPr>
          <a:xfrm flipV="1">
            <a:off x="3352800" y="1585667"/>
            <a:ext cx="2323531" cy="1329267"/>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676331" y="1124002"/>
            <a:ext cx="2540375" cy="923330"/>
          </a:xfrm>
          <a:prstGeom prst="rect">
            <a:avLst/>
          </a:prstGeom>
          <a:noFill/>
          <a:ln>
            <a:solidFill>
              <a:schemeClr val="accent1"/>
            </a:solidFill>
          </a:ln>
        </p:spPr>
        <p:txBody>
          <a:bodyPr wrap="none" rtlCol="0">
            <a:spAutoFit/>
          </a:bodyPr>
          <a:lstStyle/>
          <a:p>
            <a:r>
              <a:rPr lang="en-US" sz="5400" b="1" dirty="0" smtClean="0"/>
              <a:t>HEAVEN</a:t>
            </a:r>
            <a:endParaRPr lang="en-US" sz="5400" b="1" dirty="0"/>
          </a:p>
        </p:txBody>
      </p:sp>
    </p:spTree>
    <p:extLst>
      <p:ext uri="{BB962C8B-B14F-4D97-AF65-F5344CB8AC3E}">
        <p14:creationId xmlns:p14="http://schemas.microsoft.com/office/powerpoint/2010/main" val="2608133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8599"/>
            <a:ext cx="8382000" cy="6124754"/>
          </a:xfrm>
          <a:prstGeom prst="rect">
            <a:avLst/>
          </a:prstGeom>
          <a:noFill/>
        </p:spPr>
        <p:txBody>
          <a:bodyPr wrap="square" rtlCol="0">
            <a:spAutoFit/>
          </a:bodyPr>
          <a:lstStyle/>
          <a:p>
            <a:r>
              <a:rPr lang="en-US" sz="3200" b="1" dirty="0"/>
              <a:t>ORIGIN</a:t>
            </a:r>
            <a:endParaRPr lang="en-US" sz="3200" dirty="0"/>
          </a:p>
          <a:p>
            <a:endParaRPr lang="en-US" sz="2400" u="sng" dirty="0" smtClean="0">
              <a:latin typeface="Arial" pitchFamily="34" charset="0"/>
              <a:cs typeface="Arial" pitchFamily="34" charset="0"/>
            </a:endParaRPr>
          </a:p>
          <a:p>
            <a:r>
              <a:rPr lang="en-US" sz="2400" u="sng" dirty="0" smtClean="0">
                <a:latin typeface="Arial" pitchFamily="34" charset="0"/>
                <a:cs typeface="Arial" pitchFamily="34" charset="0"/>
              </a:rPr>
              <a:t>Man </a:t>
            </a:r>
            <a:r>
              <a:rPr lang="en-US" sz="2400" u="sng" dirty="0">
                <a:latin typeface="Arial" pitchFamily="34" charset="0"/>
                <a:cs typeface="Arial" pitchFamily="34" charset="0"/>
              </a:rPr>
              <a:t>says:</a:t>
            </a:r>
            <a:r>
              <a:rPr lang="en-US" sz="2400" dirty="0">
                <a:latin typeface="Arial" pitchFamily="34" charset="0"/>
                <a:cs typeface="Arial" pitchFamily="34" charset="0"/>
              </a:rPr>
              <a:t> There is a time, place, and founder for each denomination and church</a:t>
            </a:r>
            <a:r>
              <a:rPr lang="en-US" sz="2400" dirty="0" smtClean="0">
                <a:latin typeface="Arial" pitchFamily="34" charset="0"/>
                <a:cs typeface="Arial" pitchFamily="34" charset="0"/>
              </a:rPr>
              <a:t>:</a:t>
            </a:r>
          </a:p>
          <a:p>
            <a:endParaRPr lang="en-US" sz="2400" dirty="0">
              <a:latin typeface="Arial" pitchFamily="34" charset="0"/>
              <a:cs typeface="Arial" pitchFamily="34" charset="0"/>
            </a:endParaRPr>
          </a:p>
          <a:p>
            <a:pPr lvl="0"/>
            <a:r>
              <a:rPr lang="en-US" sz="2400" dirty="0">
                <a:latin typeface="Arial" pitchFamily="34" charset="0"/>
                <a:cs typeface="Arial" pitchFamily="34" charset="0"/>
              </a:rPr>
              <a:t>1520 A.D. Germany – Martin Luther – Lutheran</a:t>
            </a:r>
          </a:p>
          <a:p>
            <a:pPr lvl="0"/>
            <a:r>
              <a:rPr lang="en-US" sz="2400" dirty="0">
                <a:latin typeface="Arial" pitchFamily="34" charset="0"/>
                <a:cs typeface="Arial" pitchFamily="34" charset="0"/>
              </a:rPr>
              <a:t>1534 A.D. England – Henry VIII – Episcopalian</a:t>
            </a:r>
          </a:p>
          <a:p>
            <a:pPr lvl="0"/>
            <a:r>
              <a:rPr lang="en-US" sz="2400" dirty="0">
                <a:latin typeface="Arial" pitchFamily="34" charset="0"/>
                <a:cs typeface="Arial" pitchFamily="34" charset="0"/>
              </a:rPr>
              <a:t>1536 A.D. Switzerland – John Calvin – Presbyterian</a:t>
            </a:r>
          </a:p>
          <a:p>
            <a:pPr lvl="0"/>
            <a:r>
              <a:rPr lang="en-US" sz="2400" dirty="0">
                <a:latin typeface="Arial" pitchFamily="34" charset="0"/>
                <a:cs typeface="Arial" pitchFamily="34" charset="0"/>
              </a:rPr>
              <a:t>1607 A.D. Holland – John </a:t>
            </a:r>
            <a:r>
              <a:rPr lang="en-US" sz="2400" dirty="0" err="1">
                <a:latin typeface="Arial" pitchFamily="34" charset="0"/>
                <a:cs typeface="Arial" pitchFamily="34" charset="0"/>
              </a:rPr>
              <a:t>Smythe</a:t>
            </a:r>
            <a:r>
              <a:rPr lang="en-US" sz="2400" dirty="0">
                <a:latin typeface="Arial" pitchFamily="34" charset="0"/>
                <a:cs typeface="Arial" pitchFamily="34" charset="0"/>
              </a:rPr>
              <a:t> – Baptist</a:t>
            </a:r>
          </a:p>
          <a:p>
            <a:pPr lvl="0"/>
            <a:r>
              <a:rPr lang="en-US" sz="2400" dirty="0">
                <a:latin typeface="Arial" pitchFamily="34" charset="0"/>
                <a:cs typeface="Arial" pitchFamily="34" charset="0"/>
              </a:rPr>
              <a:t>1729 A.D. England – John Wesley – Methodist</a:t>
            </a:r>
          </a:p>
          <a:p>
            <a:pPr lvl="0"/>
            <a:r>
              <a:rPr lang="en-US" sz="2400" dirty="0">
                <a:latin typeface="Arial" pitchFamily="34" charset="0"/>
                <a:cs typeface="Arial" pitchFamily="34" charset="0"/>
              </a:rPr>
              <a:t>1830 A.D. </a:t>
            </a:r>
            <a:r>
              <a:rPr lang="en-US" sz="2400" dirty="0" smtClean="0">
                <a:latin typeface="Arial" pitchFamily="34" charset="0"/>
                <a:cs typeface="Arial" pitchFamily="34" charset="0"/>
              </a:rPr>
              <a:t>USA </a:t>
            </a:r>
            <a:r>
              <a:rPr lang="en-US" sz="2400" dirty="0">
                <a:latin typeface="Arial" pitchFamily="34" charset="0"/>
                <a:cs typeface="Arial" pitchFamily="34" charset="0"/>
              </a:rPr>
              <a:t>– Joseph Smith – Mormon</a:t>
            </a:r>
          </a:p>
          <a:p>
            <a:pPr lvl="0"/>
            <a:r>
              <a:rPr lang="en-US" sz="2400" dirty="0">
                <a:latin typeface="Arial" pitchFamily="34" charset="0"/>
                <a:cs typeface="Arial" pitchFamily="34" charset="0"/>
              </a:rPr>
              <a:t>1872 A.D. </a:t>
            </a:r>
            <a:r>
              <a:rPr lang="en-US" sz="2400" dirty="0" smtClean="0">
                <a:latin typeface="Arial" pitchFamily="34" charset="0"/>
                <a:cs typeface="Arial" pitchFamily="34" charset="0"/>
              </a:rPr>
              <a:t>USA </a:t>
            </a:r>
            <a:r>
              <a:rPr lang="en-US" sz="2400" dirty="0">
                <a:latin typeface="Arial" pitchFamily="34" charset="0"/>
                <a:cs typeface="Arial" pitchFamily="34" charset="0"/>
              </a:rPr>
              <a:t>– Charles </a:t>
            </a:r>
            <a:r>
              <a:rPr lang="en-US" sz="2400" dirty="0" err="1">
                <a:latin typeface="Arial" pitchFamily="34" charset="0"/>
                <a:cs typeface="Arial" pitchFamily="34" charset="0"/>
              </a:rPr>
              <a:t>Taze</a:t>
            </a:r>
            <a:r>
              <a:rPr lang="en-US" sz="2400" dirty="0">
                <a:latin typeface="Arial" pitchFamily="34" charset="0"/>
                <a:cs typeface="Arial" pitchFamily="34" charset="0"/>
              </a:rPr>
              <a:t> Russell – Jehovah Witness</a:t>
            </a:r>
          </a:p>
          <a:p>
            <a:pPr lvl="0"/>
            <a:r>
              <a:rPr lang="en-US" sz="2400" dirty="0">
                <a:latin typeface="Arial" pitchFamily="34" charset="0"/>
                <a:cs typeface="Arial" pitchFamily="34" charset="0"/>
              </a:rPr>
              <a:t>1914 A.D. </a:t>
            </a:r>
            <a:r>
              <a:rPr lang="en-US" sz="2400" dirty="0" smtClean="0">
                <a:latin typeface="Arial" pitchFamily="34" charset="0"/>
                <a:cs typeface="Arial" pitchFamily="34" charset="0"/>
              </a:rPr>
              <a:t>USA </a:t>
            </a:r>
            <a:r>
              <a:rPr lang="en-US" sz="2400" dirty="0">
                <a:latin typeface="Arial" pitchFamily="34" charset="0"/>
                <a:cs typeface="Arial" pitchFamily="34" charset="0"/>
              </a:rPr>
              <a:t>– Charles Harrison Mason &amp; others – </a:t>
            </a:r>
            <a:r>
              <a:rPr lang="en-US" sz="2400" dirty="0" smtClean="0">
                <a:latin typeface="Arial" pitchFamily="34" charset="0"/>
                <a:cs typeface="Arial" pitchFamily="34" charset="0"/>
              </a:rPr>
              <a:t>	Assembly </a:t>
            </a:r>
            <a:r>
              <a:rPr lang="en-US" sz="2400" dirty="0">
                <a:latin typeface="Arial" pitchFamily="34" charset="0"/>
                <a:cs typeface="Arial" pitchFamily="34" charset="0"/>
              </a:rPr>
              <a:t>of God</a:t>
            </a:r>
          </a:p>
          <a:p>
            <a:pPr lvl="0"/>
            <a:r>
              <a:rPr lang="en-US" sz="2400" dirty="0">
                <a:latin typeface="Arial" pitchFamily="34" charset="0"/>
                <a:cs typeface="Arial" pitchFamily="34" charset="0"/>
              </a:rPr>
              <a:t>1950 A.D. </a:t>
            </a:r>
            <a:r>
              <a:rPr lang="en-US" sz="2400" dirty="0" smtClean="0">
                <a:latin typeface="Arial" pitchFamily="34" charset="0"/>
                <a:cs typeface="Arial" pitchFamily="34" charset="0"/>
              </a:rPr>
              <a:t>USA </a:t>
            </a:r>
            <a:r>
              <a:rPr lang="en-US" sz="2400" dirty="0">
                <a:latin typeface="Arial" pitchFamily="34" charset="0"/>
                <a:cs typeface="Arial" pitchFamily="34" charset="0"/>
              </a:rPr>
              <a:t>– Conference of men/current president Dr. </a:t>
            </a:r>
            <a:r>
              <a:rPr lang="en-US" sz="2400" dirty="0" smtClean="0">
                <a:latin typeface="Arial" pitchFamily="34" charset="0"/>
                <a:cs typeface="Arial" pitchFamily="34" charset="0"/>
              </a:rPr>
              <a:t>	William </a:t>
            </a:r>
            <a:r>
              <a:rPr lang="en-US" sz="2400" dirty="0">
                <a:latin typeface="Arial" pitchFamily="34" charset="0"/>
                <a:cs typeface="Arial" pitchFamily="34" charset="0"/>
              </a:rPr>
              <a:t>Hamel – Evangelical Free Church of </a:t>
            </a:r>
            <a:r>
              <a:rPr lang="en-US" sz="2400" dirty="0" smtClean="0">
                <a:latin typeface="Arial" pitchFamily="34" charset="0"/>
                <a:cs typeface="Arial" pitchFamily="34" charset="0"/>
              </a:rPr>
              <a:t>America</a:t>
            </a:r>
            <a:endParaRPr lang="en-US" sz="2400" dirty="0"/>
          </a:p>
        </p:txBody>
      </p:sp>
    </p:spTree>
    <p:extLst>
      <p:ext uri="{BB962C8B-B14F-4D97-AF65-F5344CB8AC3E}">
        <p14:creationId xmlns:p14="http://schemas.microsoft.com/office/powerpoint/2010/main" val="3558885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8598"/>
            <a:ext cx="8382000" cy="2800767"/>
          </a:xfrm>
          <a:prstGeom prst="rect">
            <a:avLst/>
          </a:prstGeom>
          <a:noFill/>
        </p:spPr>
        <p:txBody>
          <a:bodyPr wrap="square" rtlCol="0">
            <a:spAutoFit/>
          </a:bodyPr>
          <a:lstStyle/>
          <a:p>
            <a:r>
              <a:rPr lang="en-US" sz="3200" b="1" dirty="0"/>
              <a:t>ORIGIN</a:t>
            </a:r>
            <a:endParaRPr lang="en-US" sz="3200" dirty="0"/>
          </a:p>
          <a:p>
            <a:endParaRPr lang="en-US" sz="2400" u="sng" dirty="0" smtClean="0">
              <a:latin typeface="Arial" pitchFamily="34" charset="0"/>
              <a:cs typeface="Arial" pitchFamily="34" charset="0"/>
            </a:endParaRPr>
          </a:p>
          <a:p>
            <a:r>
              <a:rPr lang="en-US" sz="2400" u="sng" dirty="0" smtClean="0">
                <a:latin typeface="Arial" pitchFamily="34" charset="0"/>
                <a:cs typeface="Arial" pitchFamily="34" charset="0"/>
              </a:rPr>
              <a:t>God </a:t>
            </a:r>
            <a:r>
              <a:rPr lang="en-US" sz="2400" u="sng" dirty="0">
                <a:latin typeface="Arial" pitchFamily="34" charset="0"/>
                <a:cs typeface="Arial" pitchFamily="34" charset="0"/>
              </a:rPr>
              <a:t>says:</a:t>
            </a:r>
            <a:r>
              <a:rPr lang="en-US" sz="2400" dirty="0">
                <a:latin typeface="Arial" pitchFamily="34" charset="0"/>
                <a:cs typeface="Arial" pitchFamily="34" charset="0"/>
              </a:rPr>
              <a:t> The time, place, and founder of His church:</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33 </a:t>
            </a:r>
            <a:r>
              <a:rPr lang="en-US" sz="2400" dirty="0">
                <a:latin typeface="Arial" pitchFamily="34" charset="0"/>
                <a:cs typeface="Arial" pitchFamily="34" charset="0"/>
              </a:rPr>
              <a:t>A.D. (Day of Pentecost) Jerusalem – Jesus Christ </a:t>
            </a:r>
            <a:r>
              <a:rPr lang="en-US" sz="2400" dirty="0" smtClean="0">
                <a:latin typeface="Arial" pitchFamily="34" charset="0"/>
                <a:cs typeface="Arial" pitchFamily="34" charset="0"/>
              </a:rPr>
              <a:t>via the Holy Spirit and </a:t>
            </a:r>
            <a:r>
              <a:rPr lang="en-US" sz="2400" dirty="0">
                <a:latin typeface="Arial" pitchFamily="34" charset="0"/>
                <a:cs typeface="Arial" pitchFamily="34" charset="0"/>
              </a:rPr>
              <a:t>His apostles – The </a:t>
            </a:r>
            <a:r>
              <a:rPr lang="en-US" sz="2400" dirty="0" smtClean="0">
                <a:latin typeface="Arial" pitchFamily="34" charset="0"/>
                <a:cs typeface="Arial" pitchFamily="34" charset="0"/>
              </a:rPr>
              <a:t>Church or Body </a:t>
            </a:r>
            <a:r>
              <a:rPr lang="en-US" sz="2400" dirty="0">
                <a:latin typeface="Arial" pitchFamily="34" charset="0"/>
                <a:cs typeface="Arial" pitchFamily="34" charset="0"/>
              </a:rPr>
              <a:t>of Christ </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a:t>
            </a:r>
            <a:r>
              <a:rPr lang="en-US" sz="2400" b="1" dirty="0">
                <a:latin typeface="Arial" pitchFamily="34" charset="0"/>
                <a:cs typeface="Arial" pitchFamily="34" charset="0"/>
              </a:rPr>
              <a:t>Matthew 16:18, Acts chapter 2, Ephesians 2:19-22</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599843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8600"/>
            <a:ext cx="8382000" cy="6494085"/>
          </a:xfrm>
          <a:prstGeom prst="rect">
            <a:avLst/>
          </a:prstGeom>
          <a:noFill/>
        </p:spPr>
        <p:txBody>
          <a:bodyPr wrap="square" rtlCol="0">
            <a:spAutoFit/>
          </a:bodyPr>
          <a:lstStyle/>
          <a:p>
            <a:r>
              <a:rPr lang="en-US" sz="3200" b="1" dirty="0" smtClean="0"/>
              <a:t>ORGANIZATION </a:t>
            </a:r>
            <a:r>
              <a:rPr lang="en-US" sz="3200" b="1" dirty="0"/>
              <a:t>AND STRUCTURE</a:t>
            </a:r>
          </a:p>
          <a:p>
            <a:r>
              <a:rPr lang="en-US" sz="2400" u="sng" dirty="0" smtClean="0">
                <a:latin typeface="Arial" pitchFamily="34" charset="0"/>
                <a:cs typeface="Arial" pitchFamily="34" charset="0"/>
              </a:rPr>
              <a:t>Man </a:t>
            </a:r>
            <a:r>
              <a:rPr lang="en-US" sz="2400" u="sng" dirty="0">
                <a:latin typeface="Arial" pitchFamily="34" charset="0"/>
                <a:cs typeface="Arial" pitchFamily="34" charset="0"/>
              </a:rPr>
              <a:t>says: </a:t>
            </a:r>
          </a:p>
          <a:p>
            <a:pPr marL="342900" indent="-342900">
              <a:buFont typeface="Arial" pitchFamily="34" charset="0"/>
              <a:buChar char="•"/>
            </a:pPr>
            <a:r>
              <a:rPr lang="en-US" sz="2400" dirty="0" smtClean="0">
                <a:latin typeface="Arial" pitchFamily="34" charset="0"/>
                <a:cs typeface="Arial" pitchFamily="34" charset="0"/>
              </a:rPr>
              <a:t>A Denomination is </a:t>
            </a:r>
            <a:r>
              <a:rPr lang="en-US" sz="2400" dirty="0">
                <a:latin typeface="Arial" pitchFamily="34" charset="0"/>
                <a:cs typeface="Arial" pitchFamily="34" charset="0"/>
              </a:rPr>
              <a:t>made up of </a:t>
            </a:r>
            <a:r>
              <a:rPr lang="en-US" sz="2400" dirty="0" smtClean="0">
                <a:latin typeface="Arial" pitchFamily="34" charset="0"/>
                <a:cs typeface="Arial" pitchFamily="34" charset="0"/>
              </a:rPr>
              <a:t>churches recognized </a:t>
            </a:r>
            <a:r>
              <a:rPr lang="en-US" sz="2400" dirty="0">
                <a:latin typeface="Arial" pitchFamily="34" charset="0"/>
                <a:cs typeface="Arial" pitchFamily="34" charset="0"/>
              </a:rPr>
              <a:t>within that </a:t>
            </a:r>
            <a:r>
              <a:rPr lang="en-US" sz="2400" dirty="0" smtClean="0">
                <a:latin typeface="Arial" pitchFamily="34" charset="0"/>
                <a:cs typeface="Arial" pitchFamily="34" charset="0"/>
              </a:rPr>
              <a:t>denomination.</a:t>
            </a:r>
          </a:p>
          <a:p>
            <a:pPr marL="342900" indent="-342900">
              <a:buFont typeface="Arial" pitchFamily="34" charset="0"/>
              <a:buChar char="•"/>
            </a:pPr>
            <a:r>
              <a:rPr lang="en-US" sz="2400" dirty="0" smtClean="0">
                <a:latin typeface="Arial" pitchFamily="34" charset="0"/>
                <a:cs typeface="Arial" pitchFamily="34" charset="0"/>
              </a:rPr>
              <a:t>That </a:t>
            </a:r>
            <a:r>
              <a:rPr lang="en-US" sz="2400" dirty="0">
                <a:latin typeface="Arial" pitchFamily="34" charset="0"/>
                <a:cs typeface="Arial" pitchFamily="34" charset="0"/>
              </a:rPr>
              <a:t>the Lord’s Kingdom is made up of many </a:t>
            </a:r>
            <a:r>
              <a:rPr lang="en-US" sz="2400" dirty="0" smtClean="0">
                <a:latin typeface="Arial" pitchFamily="34" charset="0"/>
                <a:cs typeface="Arial" pitchFamily="34" charset="0"/>
              </a:rPr>
              <a:t>denominations. “Choose the church of your choice”!</a:t>
            </a:r>
          </a:p>
          <a:p>
            <a:pPr marL="342900" indent="-342900">
              <a:buFont typeface="Arial" pitchFamily="34" charset="0"/>
              <a:buChar char="•"/>
            </a:pPr>
            <a:r>
              <a:rPr lang="en-US" sz="2400" dirty="0" smtClean="0">
                <a:latin typeface="Arial" pitchFamily="34" charset="0"/>
                <a:cs typeface="Arial" pitchFamily="34" charset="0"/>
              </a:rPr>
              <a:t>We </a:t>
            </a:r>
            <a:r>
              <a:rPr lang="en-US" sz="2400" dirty="0">
                <a:latin typeface="Arial" pitchFamily="34" charset="0"/>
                <a:cs typeface="Arial" pitchFamily="34" charset="0"/>
              </a:rPr>
              <a:t>must add to the organization and structure of the </a:t>
            </a:r>
            <a:r>
              <a:rPr lang="en-US" sz="2400" dirty="0" smtClean="0">
                <a:latin typeface="Arial" pitchFamily="34" charset="0"/>
                <a:cs typeface="Arial" pitchFamily="34" charset="0"/>
              </a:rPr>
              <a:t>church (one pastor, presidents, councils, headquarters). </a:t>
            </a:r>
          </a:p>
          <a:p>
            <a:pPr marL="342900" indent="-342900">
              <a:buFont typeface="Arial" pitchFamily="34" charset="0"/>
              <a:buChar char="•"/>
            </a:pPr>
            <a:r>
              <a:rPr lang="en-US" sz="2400" dirty="0" smtClean="0">
                <a:latin typeface="Arial" pitchFamily="34" charset="0"/>
                <a:cs typeface="Arial" pitchFamily="34" charset="0"/>
              </a:rPr>
              <a:t>It </a:t>
            </a:r>
            <a:r>
              <a:rPr lang="en-US" sz="2400" dirty="0">
                <a:latin typeface="Arial" pitchFamily="34" charset="0"/>
                <a:cs typeface="Arial" pitchFamily="34" charset="0"/>
              </a:rPr>
              <a:t>is necessary to add </a:t>
            </a:r>
            <a:r>
              <a:rPr lang="en-US" sz="2400" dirty="0" smtClean="0">
                <a:latin typeface="Arial" pitchFamily="34" charset="0"/>
                <a:cs typeface="Arial" pitchFamily="34" charset="0"/>
              </a:rPr>
              <a:t>man-made writings (manuals, disciplines, creeds, procedures, etc.) along with the Bible </a:t>
            </a:r>
            <a:r>
              <a:rPr lang="en-US" sz="2400" dirty="0">
                <a:latin typeface="Arial" pitchFamily="34" charset="0"/>
                <a:cs typeface="Arial" pitchFamily="34" charset="0"/>
              </a:rPr>
              <a:t>because the Bible was written for times long </a:t>
            </a:r>
            <a:r>
              <a:rPr lang="en-US" sz="2400" dirty="0" smtClean="0">
                <a:latin typeface="Arial" pitchFamily="34" charset="0"/>
                <a:cs typeface="Arial" pitchFamily="34" charset="0"/>
              </a:rPr>
              <a:t>ago.</a:t>
            </a:r>
          </a:p>
          <a:p>
            <a:endParaRPr lang="en-US" sz="2400" dirty="0" smtClean="0">
              <a:latin typeface="Arial" pitchFamily="34" charset="0"/>
              <a:cs typeface="Arial" pitchFamily="34" charset="0"/>
            </a:endParaRPr>
          </a:p>
          <a:p>
            <a:pPr algn="ctr"/>
            <a:r>
              <a:rPr lang="en-US" sz="2400" dirty="0" smtClean="0">
                <a:solidFill>
                  <a:srgbClr val="0000FF"/>
                </a:solidFill>
                <a:latin typeface="Arial" pitchFamily="34" charset="0"/>
                <a:cs typeface="Arial" pitchFamily="34" charset="0"/>
              </a:rPr>
              <a:t>Satan </a:t>
            </a:r>
            <a:r>
              <a:rPr lang="en-US" sz="2400" dirty="0">
                <a:solidFill>
                  <a:srgbClr val="0000FF"/>
                </a:solidFill>
                <a:latin typeface="Arial" pitchFamily="34" charset="0"/>
                <a:cs typeface="Arial" pitchFamily="34" charset="0"/>
              </a:rPr>
              <a:t>has three </a:t>
            </a:r>
            <a:r>
              <a:rPr lang="en-US" sz="2400" dirty="0" smtClean="0">
                <a:solidFill>
                  <a:srgbClr val="0000FF"/>
                </a:solidFill>
                <a:latin typeface="Arial" pitchFamily="34" charset="0"/>
                <a:cs typeface="Arial" pitchFamily="34" charset="0"/>
              </a:rPr>
              <a:t>desires </a:t>
            </a:r>
            <a:r>
              <a:rPr lang="en-US" sz="2400" dirty="0">
                <a:solidFill>
                  <a:srgbClr val="0000FF"/>
                </a:solidFill>
                <a:latin typeface="Arial" pitchFamily="34" charset="0"/>
                <a:cs typeface="Arial" pitchFamily="34" charset="0"/>
              </a:rPr>
              <a:t>(</a:t>
            </a:r>
            <a:r>
              <a:rPr lang="en-US" sz="2400" b="1" dirty="0">
                <a:solidFill>
                  <a:srgbClr val="0000FF"/>
                </a:solidFill>
                <a:latin typeface="Arial" pitchFamily="34" charset="0"/>
                <a:cs typeface="Arial" pitchFamily="34" charset="0"/>
              </a:rPr>
              <a:t>Mark 4:14-19</a:t>
            </a:r>
            <a:r>
              <a:rPr lang="en-US" sz="2400" dirty="0">
                <a:solidFill>
                  <a:srgbClr val="0000FF"/>
                </a:solidFill>
                <a:latin typeface="Arial" pitchFamily="34" charset="0"/>
                <a:cs typeface="Arial" pitchFamily="34" charset="0"/>
              </a:rPr>
              <a:t>): </a:t>
            </a:r>
            <a:r>
              <a:rPr lang="en-US" sz="2400" b="1" u="sng" dirty="0" smtClean="0">
                <a:solidFill>
                  <a:srgbClr val="0000FF"/>
                </a:solidFill>
                <a:latin typeface="Arial" pitchFamily="34" charset="0"/>
                <a:cs typeface="Arial" pitchFamily="34" charset="0"/>
              </a:rPr>
              <a:t>Stop</a:t>
            </a:r>
            <a:r>
              <a:rPr lang="en-US" sz="2400" dirty="0" smtClean="0">
                <a:solidFill>
                  <a:srgbClr val="0000FF"/>
                </a:solidFill>
                <a:latin typeface="Arial" pitchFamily="34" charset="0"/>
                <a:cs typeface="Arial" pitchFamily="34" charset="0"/>
              </a:rPr>
              <a:t> </a:t>
            </a:r>
            <a:r>
              <a:rPr lang="en-US" sz="2400" dirty="0">
                <a:solidFill>
                  <a:srgbClr val="0000FF"/>
                </a:solidFill>
                <a:latin typeface="Arial" pitchFamily="34" charset="0"/>
                <a:cs typeface="Arial" pitchFamily="34" charset="0"/>
              </a:rPr>
              <a:t>you from becoming a </a:t>
            </a:r>
            <a:r>
              <a:rPr lang="en-US" sz="2400" dirty="0" smtClean="0">
                <a:solidFill>
                  <a:srgbClr val="0000FF"/>
                </a:solidFill>
                <a:latin typeface="Arial" pitchFamily="34" charset="0"/>
                <a:cs typeface="Arial" pitchFamily="34" charset="0"/>
              </a:rPr>
              <a:t>Christian (15</a:t>
            </a:r>
            <a:r>
              <a:rPr lang="en-US" sz="2400" dirty="0">
                <a:solidFill>
                  <a:srgbClr val="0000FF"/>
                </a:solidFill>
                <a:latin typeface="Arial" pitchFamily="34" charset="0"/>
                <a:cs typeface="Arial" pitchFamily="34" charset="0"/>
              </a:rPr>
              <a:t>); </a:t>
            </a:r>
            <a:r>
              <a:rPr lang="en-US" sz="2400" b="1" u="sng" dirty="0" smtClean="0">
                <a:solidFill>
                  <a:srgbClr val="0000FF"/>
                </a:solidFill>
                <a:latin typeface="Arial" pitchFamily="34" charset="0"/>
                <a:cs typeface="Arial" pitchFamily="34" charset="0"/>
              </a:rPr>
              <a:t>Pull </a:t>
            </a:r>
            <a:r>
              <a:rPr lang="en-US" sz="2400" b="1" u="sng" dirty="0">
                <a:solidFill>
                  <a:srgbClr val="0000FF"/>
                </a:solidFill>
                <a:latin typeface="Arial" pitchFamily="34" charset="0"/>
                <a:cs typeface="Arial" pitchFamily="34" charset="0"/>
              </a:rPr>
              <a:t>you back </a:t>
            </a:r>
            <a:r>
              <a:rPr lang="en-US" sz="2400" dirty="0">
                <a:solidFill>
                  <a:srgbClr val="0000FF"/>
                </a:solidFill>
                <a:latin typeface="Arial" pitchFamily="34" charset="0"/>
                <a:cs typeface="Arial" pitchFamily="34" charset="0"/>
              </a:rPr>
              <a:t>into the </a:t>
            </a:r>
            <a:r>
              <a:rPr lang="en-US" sz="2400" dirty="0" smtClean="0">
                <a:solidFill>
                  <a:srgbClr val="0000FF"/>
                </a:solidFill>
                <a:latin typeface="Arial" pitchFamily="34" charset="0"/>
                <a:cs typeface="Arial" pitchFamily="34" charset="0"/>
              </a:rPr>
              <a:t>world (16-17</a:t>
            </a:r>
            <a:r>
              <a:rPr lang="en-US" sz="2400" dirty="0">
                <a:solidFill>
                  <a:srgbClr val="0000FF"/>
                </a:solidFill>
                <a:latin typeface="Arial" pitchFamily="34" charset="0"/>
                <a:cs typeface="Arial" pitchFamily="34" charset="0"/>
              </a:rPr>
              <a:t>); and </a:t>
            </a:r>
            <a:r>
              <a:rPr lang="en-US" sz="2400" b="1" u="sng" dirty="0" smtClean="0">
                <a:solidFill>
                  <a:srgbClr val="0000FF"/>
                </a:solidFill>
                <a:latin typeface="Arial" pitchFamily="34" charset="0"/>
                <a:cs typeface="Arial" pitchFamily="34" charset="0"/>
              </a:rPr>
              <a:t>Make you fruitless </a:t>
            </a:r>
            <a:r>
              <a:rPr lang="en-US" sz="2400" dirty="0" smtClean="0">
                <a:solidFill>
                  <a:srgbClr val="0000FF"/>
                </a:solidFill>
                <a:latin typeface="Arial" pitchFamily="34" charset="0"/>
                <a:cs typeface="Arial" pitchFamily="34" charset="0"/>
              </a:rPr>
              <a:t>(18-19</a:t>
            </a:r>
            <a:r>
              <a:rPr lang="en-US" sz="2400" dirty="0">
                <a:solidFill>
                  <a:srgbClr val="0000FF"/>
                </a:solidFill>
                <a:latin typeface="Arial" pitchFamily="34" charset="0"/>
                <a:cs typeface="Arial" pitchFamily="34" charset="0"/>
              </a:rPr>
              <a:t>). </a:t>
            </a:r>
            <a:r>
              <a:rPr lang="en-US" sz="2400" b="1" i="1" dirty="0">
                <a:solidFill>
                  <a:srgbClr val="0000FF"/>
                </a:solidFill>
                <a:latin typeface="Arial" pitchFamily="34" charset="0"/>
                <a:cs typeface="Arial" pitchFamily="34" charset="0"/>
              </a:rPr>
              <a:t>What better way to deceive people than to tell them that they can make a </a:t>
            </a:r>
            <a:r>
              <a:rPr lang="en-US" sz="2400" b="1" i="1" dirty="0" smtClean="0">
                <a:solidFill>
                  <a:srgbClr val="0000FF"/>
                </a:solidFill>
                <a:latin typeface="Arial" pitchFamily="34" charset="0"/>
                <a:cs typeface="Arial" pitchFamily="34" charset="0"/>
              </a:rPr>
              <a:t>choice </a:t>
            </a:r>
            <a:r>
              <a:rPr lang="en-US" sz="2400" b="1" i="1" dirty="0">
                <a:solidFill>
                  <a:srgbClr val="0000FF"/>
                </a:solidFill>
                <a:latin typeface="Arial" pitchFamily="34" charset="0"/>
                <a:cs typeface="Arial" pitchFamily="34" charset="0"/>
              </a:rPr>
              <a:t>from the </a:t>
            </a:r>
            <a:r>
              <a:rPr lang="en-US" sz="2400" b="1" i="1" dirty="0" smtClean="0">
                <a:solidFill>
                  <a:srgbClr val="0000FF"/>
                </a:solidFill>
                <a:latin typeface="Arial" pitchFamily="34" charset="0"/>
                <a:cs typeface="Arial" pitchFamily="34" charset="0"/>
              </a:rPr>
              <a:t>churches of men?</a:t>
            </a:r>
            <a:endParaRPr lang="en-US" sz="2400" b="1" i="1"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1249402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8600"/>
            <a:ext cx="8382000" cy="6032421"/>
          </a:xfrm>
          <a:prstGeom prst="rect">
            <a:avLst/>
          </a:prstGeom>
          <a:noFill/>
        </p:spPr>
        <p:txBody>
          <a:bodyPr wrap="square" rtlCol="0">
            <a:spAutoFit/>
          </a:bodyPr>
          <a:lstStyle/>
          <a:p>
            <a:r>
              <a:rPr lang="en-US" sz="3200" b="1" dirty="0" smtClean="0"/>
              <a:t>ORGANIZATION </a:t>
            </a:r>
            <a:r>
              <a:rPr lang="en-US" sz="3200" b="1" dirty="0"/>
              <a:t>AND STRUCTURE</a:t>
            </a:r>
          </a:p>
          <a:p>
            <a:r>
              <a:rPr lang="en-US" sz="2400" u="sng" dirty="0" smtClean="0">
                <a:latin typeface="Arial" pitchFamily="34" charset="0"/>
                <a:cs typeface="Arial" pitchFamily="34" charset="0"/>
              </a:rPr>
              <a:t>God’s </a:t>
            </a:r>
            <a:r>
              <a:rPr lang="en-US" sz="2400" u="sng" dirty="0">
                <a:latin typeface="Arial" pitchFamily="34" charset="0"/>
                <a:cs typeface="Arial" pitchFamily="34" charset="0"/>
              </a:rPr>
              <a:t>says:</a:t>
            </a:r>
            <a:endParaRPr lang="en-US" sz="2400" dirty="0">
              <a:latin typeface="Arial" pitchFamily="34" charset="0"/>
              <a:cs typeface="Arial" pitchFamily="34" charset="0"/>
            </a:endParaRPr>
          </a:p>
          <a:p>
            <a:pPr marL="342900" lvl="0" indent="-342900">
              <a:buFont typeface="Arial" pitchFamily="34" charset="0"/>
              <a:buChar char="•"/>
            </a:pPr>
            <a:r>
              <a:rPr lang="en-US" sz="2000" dirty="0">
                <a:latin typeface="Arial" pitchFamily="34" charset="0"/>
                <a:cs typeface="Arial" pitchFamily="34" charset="0"/>
              </a:rPr>
              <a:t>The Lord’s Kingdom/Church/Body is made up of individual Christians who worship with other Christians in local assemblies (</a:t>
            </a:r>
            <a:r>
              <a:rPr lang="en-US" sz="2000" b="1" dirty="0">
                <a:latin typeface="Arial" pitchFamily="34" charset="0"/>
                <a:cs typeface="Arial" pitchFamily="34" charset="0"/>
              </a:rPr>
              <a:t>Acts 6:7, 8:1, 1 Corinthians </a:t>
            </a:r>
            <a:r>
              <a:rPr lang="en-US" sz="2000" b="1" dirty="0" smtClean="0">
                <a:latin typeface="Arial" pitchFamily="34" charset="0"/>
                <a:cs typeface="Arial" pitchFamily="34" charset="0"/>
              </a:rPr>
              <a:t>chapters 12-14</a:t>
            </a:r>
            <a:r>
              <a:rPr lang="en-US" sz="2000" dirty="0" smtClean="0">
                <a:latin typeface="Arial" pitchFamily="34" charset="0"/>
                <a:cs typeface="Arial" pitchFamily="34" charset="0"/>
              </a:rPr>
              <a:t>).</a:t>
            </a:r>
          </a:p>
          <a:p>
            <a:pPr marL="342900" lvl="0" indent="-342900">
              <a:buFont typeface="Arial" pitchFamily="34" charset="0"/>
              <a:buChar char="•"/>
            </a:pPr>
            <a:r>
              <a:rPr lang="en-US" sz="2000" dirty="0" smtClean="0">
                <a:latin typeface="Arial" pitchFamily="34" charset="0"/>
                <a:cs typeface="Arial" pitchFamily="34" charset="0"/>
              </a:rPr>
              <a:t>Christians </a:t>
            </a:r>
            <a:r>
              <a:rPr lang="en-US" sz="2000" dirty="0">
                <a:latin typeface="Arial" pitchFamily="34" charset="0"/>
                <a:cs typeface="Arial" pitchFamily="34" charset="0"/>
              </a:rPr>
              <a:t>are added by the Lord to His Kingdom/Church/Body (</a:t>
            </a:r>
            <a:r>
              <a:rPr lang="en-US" sz="2000" b="1" dirty="0">
                <a:latin typeface="Arial" pitchFamily="34" charset="0"/>
                <a:cs typeface="Arial" pitchFamily="34" charset="0"/>
              </a:rPr>
              <a:t>Acts 2:47, 1 Corinthians 12:13</a:t>
            </a:r>
            <a:r>
              <a:rPr lang="en-US" sz="2000" dirty="0" smtClean="0">
                <a:latin typeface="Arial" pitchFamily="34" charset="0"/>
                <a:cs typeface="Arial" pitchFamily="34" charset="0"/>
              </a:rPr>
              <a:t>)!</a:t>
            </a:r>
          </a:p>
          <a:p>
            <a:pPr marL="342900" lvl="0" indent="-342900">
              <a:buFont typeface="Arial" pitchFamily="34" charset="0"/>
              <a:buChar char="•"/>
            </a:pPr>
            <a:r>
              <a:rPr lang="en-US" sz="2000" dirty="0" smtClean="0">
                <a:latin typeface="Arial" pitchFamily="34" charset="0"/>
                <a:cs typeface="Arial" pitchFamily="34" charset="0"/>
              </a:rPr>
              <a:t>All </a:t>
            </a:r>
            <a:r>
              <a:rPr lang="en-US" sz="2000" dirty="0">
                <a:latin typeface="Arial" pitchFamily="34" charset="0"/>
                <a:cs typeface="Arial" pitchFamily="34" charset="0"/>
              </a:rPr>
              <a:t>members of the Lord’s Body answer to Jesus as their Head </a:t>
            </a:r>
            <a:r>
              <a:rPr lang="en-US" sz="2000" b="1" dirty="0">
                <a:latin typeface="Arial" pitchFamily="34" charset="0"/>
                <a:cs typeface="Arial" pitchFamily="34" charset="0"/>
              </a:rPr>
              <a:t>(</a:t>
            </a:r>
            <a:r>
              <a:rPr lang="en-US" sz="2000" b="1" dirty="0" smtClean="0">
                <a:latin typeface="Arial" pitchFamily="34" charset="0"/>
                <a:cs typeface="Arial" pitchFamily="34" charset="0"/>
              </a:rPr>
              <a:t>Ephesians </a:t>
            </a:r>
            <a:r>
              <a:rPr lang="en-US" sz="2000" b="1" dirty="0">
                <a:latin typeface="Arial" pitchFamily="34" charset="0"/>
                <a:cs typeface="Arial" pitchFamily="34" charset="0"/>
              </a:rPr>
              <a:t>5:23, </a:t>
            </a:r>
            <a:r>
              <a:rPr lang="en-US" sz="2000" b="1" dirty="0" smtClean="0">
                <a:latin typeface="Arial" pitchFamily="34" charset="0"/>
                <a:cs typeface="Arial" pitchFamily="34" charset="0"/>
              </a:rPr>
              <a:t>Colossians </a:t>
            </a:r>
            <a:r>
              <a:rPr lang="en-US" sz="2000" b="1" dirty="0">
                <a:latin typeface="Arial" pitchFamily="34" charset="0"/>
                <a:cs typeface="Arial" pitchFamily="34" charset="0"/>
              </a:rPr>
              <a:t>1:18</a:t>
            </a:r>
            <a:r>
              <a:rPr lang="en-US" sz="2000" dirty="0">
                <a:latin typeface="Arial" pitchFamily="34" charset="0"/>
                <a:cs typeface="Arial" pitchFamily="34" charset="0"/>
              </a:rPr>
              <a:t>). Jesus has all authority (</a:t>
            </a:r>
            <a:r>
              <a:rPr lang="en-US" sz="2000" b="1" dirty="0" smtClean="0">
                <a:latin typeface="Arial" pitchFamily="34" charset="0"/>
                <a:cs typeface="Arial" pitchFamily="34" charset="0"/>
              </a:rPr>
              <a:t>Matthew </a:t>
            </a:r>
            <a:r>
              <a:rPr lang="en-US" sz="2000" b="1" dirty="0">
                <a:latin typeface="Arial" pitchFamily="34" charset="0"/>
                <a:cs typeface="Arial" pitchFamily="34" charset="0"/>
              </a:rPr>
              <a:t>28:18, 1 Peter 3:22</a:t>
            </a:r>
            <a:r>
              <a:rPr lang="en-US" sz="2000" dirty="0">
                <a:latin typeface="Arial" pitchFamily="34" charset="0"/>
                <a:cs typeface="Arial" pitchFamily="34" charset="0"/>
              </a:rPr>
              <a:t>). There is no other </a:t>
            </a:r>
            <a:r>
              <a:rPr lang="en-US" sz="2000" dirty="0" smtClean="0">
                <a:latin typeface="Arial" pitchFamily="34" charset="0"/>
                <a:cs typeface="Arial" pitchFamily="34" charset="0"/>
              </a:rPr>
              <a:t>organization.</a:t>
            </a:r>
          </a:p>
          <a:p>
            <a:pPr marL="342900" lvl="0" indent="-342900">
              <a:buFont typeface="Arial" pitchFamily="34" charset="0"/>
              <a:buChar char="•"/>
            </a:pPr>
            <a:r>
              <a:rPr lang="en-US" sz="2000" dirty="0" smtClean="0">
                <a:latin typeface="Arial" pitchFamily="34" charset="0"/>
                <a:cs typeface="Arial" pitchFamily="34" charset="0"/>
              </a:rPr>
              <a:t>Local </a:t>
            </a:r>
            <a:r>
              <a:rPr lang="en-US" sz="2000" dirty="0">
                <a:latin typeface="Arial" pitchFamily="34" charset="0"/>
                <a:cs typeface="Arial" pitchFamily="34" charset="0"/>
              </a:rPr>
              <a:t>churches are made up of </a:t>
            </a:r>
            <a:r>
              <a:rPr lang="en-US" sz="2000" dirty="0" smtClean="0">
                <a:latin typeface="Arial" pitchFamily="34" charset="0"/>
                <a:cs typeface="Arial" pitchFamily="34" charset="0"/>
              </a:rPr>
              <a:t>saints, elders, </a:t>
            </a:r>
            <a:r>
              <a:rPr lang="en-US" sz="2000" dirty="0">
                <a:latin typeface="Arial" pitchFamily="34" charset="0"/>
                <a:cs typeface="Arial" pitchFamily="34" charset="0"/>
              </a:rPr>
              <a:t>and deacons (</a:t>
            </a:r>
            <a:r>
              <a:rPr lang="en-US" sz="2000" b="1" dirty="0">
                <a:latin typeface="Arial" pitchFamily="34" charset="0"/>
                <a:cs typeface="Arial" pitchFamily="34" charset="0"/>
              </a:rPr>
              <a:t>Philippians 1:1</a:t>
            </a:r>
            <a:r>
              <a:rPr lang="en-US" sz="2000" dirty="0">
                <a:latin typeface="Arial" pitchFamily="34" charset="0"/>
                <a:cs typeface="Arial" pitchFamily="34" charset="0"/>
              </a:rPr>
              <a:t>). These are shepherded by </a:t>
            </a:r>
            <a:r>
              <a:rPr lang="en-US" sz="2000" dirty="0" smtClean="0">
                <a:latin typeface="Arial" pitchFamily="34" charset="0"/>
                <a:cs typeface="Arial" pitchFamily="34" charset="0"/>
              </a:rPr>
              <a:t>elders of the local congregation </a:t>
            </a:r>
            <a:r>
              <a:rPr lang="en-US" sz="2000" dirty="0">
                <a:latin typeface="Arial" pitchFamily="34" charset="0"/>
                <a:cs typeface="Arial" pitchFamily="34" charset="0"/>
              </a:rPr>
              <a:t>and </a:t>
            </a:r>
            <a:r>
              <a:rPr lang="en-US" sz="2000" dirty="0" smtClean="0">
                <a:latin typeface="Arial" pitchFamily="34" charset="0"/>
                <a:cs typeface="Arial" pitchFamily="34" charset="0"/>
              </a:rPr>
              <a:t>are accountable </a:t>
            </a:r>
            <a:r>
              <a:rPr lang="en-US" sz="2000" dirty="0">
                <a:latin typeface="Arial" pitchFamily="34" charset="0"/>
                <a:cs typeface="Arial" pitchFamily="34" charset="0"/>
              </a:rPr>
              <a:t>to </a:t>
            </a:r>
            <a:r>
              <a:rPr lang="en-US" sz="2000" dirty="0" smtClean="0">
                <a:latin typeface="Arial" pitchFamily="34" charset="0"/>
                <a:cs typeface="Arial" pitchFamily="34" charset="0"/>
              </a:rPr>
              <a:t>Jesus </a:t>
            </a:r>
            <a:r>
              <a:rPr lang="en-US" sz="2000" dirty="0">
                <a:latin typeface="Arial" pitchFamily="34" charset="0"/>
                <a:cs typeface="Arial" pitchFamily="34" charset="0"/>
              </a:rPr>
              <a:t>(</a:t>
            </a:r>
            <a:r>
              <a:rPr lang="en-US" sz="2000" b="1" dirty="0">
                <a:latin typeface="Arial" pitchFamily="34" charset="0"/>
                <a:cs typeface="Arial" pitchFamily="34" charset="0"/>
              </a:rPr>
              <a:t>1 Peter </a:t>
            </a:r>
            <a:r>
              <a:rPr lang="en-US" sz="2000" b="1" dirty="0" smtClean="0">
                <a:latin typeface="Arial" pitchFamily="34" charset="0"/>
                <a:cs typeface="Arial" pitchFamily="34" charset="0"/>
              </a:rPr>
              <a:t>5:1-4</a:t>
            </a:r>
            <a:r>
              <a:rPr lang="en-US" sz="2000" dirty="0" smtClean="0">
                <a:latin typeface="Arial" pitchFamily="34" charset="0"/>
                <a:cs typeface="Arial" pitchFamily="34" charset="0"/>
              </a:rPr>
              <a:t>).</a:t>
            </a:r>
            <a:endParaRPr lang="en-US" sz="2000" dirty="0" smtClean="0">
              <a:latin typeface="Arial" pitchFamily="34" charset="0"/>
              <a:cs typeface="Arial" pitchFamily="34" charset="0"/>
            </a:endParaRPr>
          </a:p>
          <a:p>
            <a:pPr marL="342900" lvl="0" indent="-342900">
              <a:buFont typeface="Arial" pitchFamily="34" charset="0"/>
              <a:buChar char="•"/>
            </a:pPr>
            <a:r>
              <a:rPr lang="en-US" sz="2000" dirty="0" smtClean="0">
                <a:latin typeface="Arial" pitchFamily="34" charset="0"/>
                <a:cs typeface="Arial" pitchFamily="34" charset="0"/>
              </a:rPr>
              <a:t>There is no </a:t>
            </a:r>
            <a:r>
              <a:rPr lang="en-US" sz="2000" dirty="0">
                <a:latin typeface="Arial" pitchFamily="34" charset="0"/>
                <a:cs typeface="Arial" pitchFamily="34" charset="0"/>
              </a:rPr>
              <a:t>doctrine other than the doctrine of Christ (</a:t>
            </a:r>
            <a:r>
              <a:rPr lang="en-US" sz="2000" b="1" dirty="0">
                <a:latin typeface="Arial" pitchFamily="34" charset="0"/>
                <a:cs typeface="Arial" pitchFamily="34" charset="0"/>
              </a:rPr>
              <a:t>2 John 9</a:t>
            </a:r>
            <a:r>
              <a:rPr lang="en-US" sz="2000" dirty="0">
                <a:latin typeface="Arial" pitchFamily="34" charset="0"/>
                <a:cs typeface="Arial" pitchFamily="34" charset="0"/>
              </a:rPr>
              <a:t>). The church </a:t>
            </a:r>
            <a:r>
              <a:rPr lang="en-US" sz="2000" dirty="0" smtClean="0">
                <a:latin typeface="Arial" pitchFamily="34" charset="0"/>
                <a:cs typeface="Arial" pitchFamily="34" charset="0"/>
              </a:rPr>
              <a:t>upholds the </a:t>
            </a:r>
            <a:r>
              <a:rPr lang="en-US" sz="2000" dirty="0">
                <a:latin typeface="Arial" pitchFamily="34" charset="0"/>
                <a:cs typeface="Arial" pitchFamily="34" charset="0"/>
              </a:rPr>
              <a:t>Truth (</a:t>
            </a:r>
            <a:r>
              <a:rPr lang="en-US" sz="2000" b="1" dirty="0">
                <a:latin typeface="Arial" pitchFamily="34" charset="0"/>
                <a:cs typeface="Arial" pitchFamily="34" charset="0"/>
              </a:rPr>
              <a:t>1 Timothy 3:14-15</a:t>
            </a:r>
            <a:r>
              <a:rPr lang="en-US" sz="2000" dirty="0" smtClean="0">
                <a:latin typeface="Arial" pitchFamily="34" charset="0"/>
                <a:cs typeface="Arial" pitchFamily="34" charset="0"/>
              </a:rPr>
              <a:t>).</a:t>
            </a:r>
          </a:p>
          <a:p>
            <a:pPr lvl="0"/>
            <a:endParaRPr lang="en-US" sz="2200" dirty="0" smtClean="0">
              <a:latin typeface="Arial" pitchFamily="34" charset="0"/>
              <a:cs typeface="Arial" pitchFamily="34" charset="0"/>
            </a:endParaRPr>
          </a:p>
          <a:p>
            <a:pPr lvl="0" algn="ctr"/>
            <a:r>
              <a:rPr lang="en-US" sz="2400" dirty="0" smtClean="0">
                <a:solidFill>
                  <a:srgbClr val="0000FF"/>
                </a:solidFill>
                <a:latin typeface="Arial" pitchFamily="34" charset="0"/>
                <a:cs typeface="Arial" pitchFamily="34" charset="0"/>
              </a:rPr>
              <a:t>The Lord's Kingdom </a:t>
            </a:r>
            <a:r>
              <a:rPr lang="en-US" sz="2400" dirty="0">
                <a:solidFill>
                  <a:srgbClr val="0000FF"/>
                </a:solidFill>
                <a:latin typeface="Arial" pitchFamily="34" charset="0"/>
                <a:cs typeface="Arial" pitchFamily="34" charset="0"/>
              </a:rPr>
              <a:t>is </a:t>
            </a:r>
            <a:r>
              <a:rPr lang="en-US" sz="2400" dirty="0" smtClean="0">
                <a:solidFill>
                  <a:srgbClr val="0000FF"/>
                </a:solidFill>
                <a:latin typeface="Arial" pitchFamily="34" charset="0"/>
                <a:cs typeface="Arial" pitchFamily="34" charset="0"/>
              </a:rPr>
              <a:t>made up of  </a:t>
            </a:r>
            <a:r>
              <a:rPr lang="en-US" sz="2400" dirty="0">
                <a:solidFill>
                  <a:srgbClr val="0000FF"/>
                </a:solidFill>
                <a:latin typeface="Arial" pitchFamily="34" charset="0"/>
                <a:cs typeface="Arial" pitchFamily="34" charset="0"/>
              </a:rPr>
              <a:t>individual </a:t>
            </a:r>
            <a:r>
              <a:rPr lang="en-US" sz="2400" dirty="0" smtClean="0">
                <a:solidFill>
                  <a:srgbClr val="0000FF"/>
                </a:solidFill>
                <a:latin typeface="Arial" pitchFamily="34" charset="0"/>
                <a:cs typeface="Arial" pitchFamily="34" charset="0"/>
              </a:rPr>
              <a:t>Christians and not </a:t>
            </a:r>
            <a:r>
              <a:rPr lang="en-US" sz="2400" dirty="0">
                <a:solidFill>
                  <a:srgbClr val="0000FF"/>
                </a:solidFill>
                <a:latin typeface="Arial" pitchFamily="34" charset="0"/>
                <a:cs typeface="Arial" pitchFamily="34" charset="0"/>
              </a:rPr>
              <a:t>made of up different groups of man</a:t>
            </a:r>
            <a:r>
              <a:rPr lang="en-US" sz="2400" dirty="0" smtClean="0">
                <a:solidFill>
                  <a:srgbClr val="0000FF"/>
                </a:solidFill>
                <a:latin typeface="Arial" pitchFamily="34" charset="0"/>
                <a:cs typeface="Arial" pitchFamily="34" charset="0"/>
              </a:rPr>
              <a:t>.</a:t>
            </a:r>
            <a:endParaRPr lang="en-US" sz="2400"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365539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04800" y="152400"/>
            <a:ext cx="4495800" cy="3200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Equal 6"/>
          <p:cNvSpPr/>
          <p:nvPr/>
        </p:nvSpPr>
        <p:spPr>
          <a:xfrm>
            <a:off x="4793673" y="1231612"/>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Oval 7"/>
          <p:cNvSpPr/>
          <p:nvPr/>
        </p:nvSpPr>
        <p:spPr>
          <a:xfrm>
            <a:off x="391391" y="3532909"/>
            <a:ext cx="4495800" cy="3200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686302" y="977096"/>
            <a:ext cx="3048000" cy="1692771"/>
          </a:xfrm>
          <a:prstGeom prst="rect">
            <a:avLst/>
          </a:prstGeom>
          <a:noFill/>
          <a:ln>
            <a:solidFill>
              <a:schemeClr val="tx1"/>
            </a:solidFill>
          </a:ln>
        </p:spPr>
        <p:txBody>
          <a:bodyPr wrap="square" rtlCol="0">
            <a:spAutoFit/>
          </a:bodyPr>
          <a:lstStyle/>
          <a:p>
            <a:pPr algn="ctr"/>
            <a:r>
              <a:rPr lang="en-US" sz="2400" dirty="0" smtClean="0">
                <a:latin typeface="Arial" pitchFamily="34" charset="0"/>
                <a:cs typeface="Arial" pitchFamily="34" charset="0"/>
              </a:rPr>
              <a:t>Denomination (D) is made up of churches </a:t>
            </a:r>
            <a:r>
              <a:rPr lang="en-US" sz="3200" dirty="0" smtClean="0">
                <a:latin typeface="Arial" pitchFamily="34" charset="0"/>
                <a:cs typeface="Arial" pitchFamily="34" charset="0"/>
              </a:rPr>
              <a:t>©</a:t>
            </a:r>
            <a:r>
              <a:rPr lang="en-US" sz="2400" dirty="0" smtClean="0">
                <a:latin typeface="Arial" pitchFamily="34" charset="0"/>
                <a:cs typeface="Arial" pitchFamily="34" charset="0"/>
              </a:rPr>
              <a:t> recognized within that denomination</a:t>
            </a:r>
            <a:endParaRPr lang="en-US" sz="2400" dirty="0">
              <a:latin typeface="Arial" pitchFamily="34" charset="0"/>
              <a:cs typeface="Arial" pitchFamily="34" charset="0"/>
            </a:endParaRPr>
          </a:p>
        </p:txBody>
      </p:sp>
      <p:sp>
        <p:nvSpPr>
          <p:cNvPr id="25" name="TextBox 24"/>
          <p:cNvSpPr txBox="1"/>
          <p:nvPr/>
        </p:nvSpPr>
        <p:spPr>
          <a:xfrm>
            <a:off x="5686302" y="278241"/>
            <a:ext cx="3080987" cy="584775"/>
          </a:xfrm>
          <a:prstGeom prst="rect">
            <a:avLst/>
          </a:prstGeom>
          <a:noFill/>
          <a:ln>
            <a:solidFill>
              <a:schemeClr val="tx1"/>
            </a:solidFill>
          </a:ln>
        </p:spPr>
        <p:txBody>
          <a:bodyPr wrap="square" rtlCol="0">
            <a:spAutoFit/>
          </a:bodyPr>
          <a:lstStyle/>
          <a:p>
            <a:pPr algn="ctr"/>
            <a:r>
              <a:rPr lang="en-US" sz="3200" u="sng" dirty="0" smtClean="0">
                <a:latin typeface="Arial" pitchFamily="34" charset="0"/>
                <a:cs typeface="Arial" pitchFamily="34" charset="0"/>
              </a:rPr>
              <a:t>Man says:</a:t>
            </a:r>
            <a:endParaRPr lang="en-US" sz="3200" dirty="0">
              <a:latin typeface="Arial" pitchFamily="34" charset="0"/>
              <a:cs typeface="Arial" pitchFamily="34" charset="0"/>
            </a:endParaRPr>
          </a:p>
        </p:txBody>
      </p:sp>
      <p:sp>
        <p:nvSpPr>
          <p:cNvPr id="26" name="TextBox 25"/>
          <p:cNvSpPr txBox="1"/>
          <p:nvPr/>
        </p:nvSpPr>
        <p:spPr>
          <a:xfrm>
            <a:off x="1758858" y="1688812"/>
            <a:ext cx="527709" cy="584775"/>
          </a:xfrm>
          <a:prstGeom prst="rect">
            <a:avLst/>
          </a:prstGeom>
          <a:noFill/>
        </p:spPr>
        <p:txBody>
          <a:bodyPr wrap="none" rtlCol="0">
            <a:spAutoFit/>
          </a:bodyPr>
          <a:lstStyle/>
          <a:p>
            <a:r>
              <a:rPr lang="en-US" sz="3200" dirty="0" smtClean="0"/>
              <a:t>©</a:t>
            </a:r>
          </a:p>
        </p:txBody>
      </p:sp>
      <p:sp>
        <p:nvSpPr>
          <p:cNvPr id="27" name="TextBox 26"/>
          <p:cNvSpPr txBox="1"/>
          <p:nvPr/>
        </p:nvSpPr>
        <p:spPr>
          <a:xfrm>
            <a:off x="2493389" y="1254075"/>
            <a:ext cx="527709" cy="584775"/>
          </a:xfrm>
          <a:prstGeom prst="rect">
            <a:avLst/>
          </a:prstGeom>
          <a:noFill/>
        </p:spPr>
        <p:txBody>
          <a:bodyPr wrap="none" rtlCol="0">
            <a:spAutoFit/>
          </a:bodyPr>
          <a:lstStyle/>
          <a:p>
            <a:r>
              <a:rPr lang="en-US" sz="3200" dirty="0" smtClean="0"/>
              <a:t>©</a:t>
            </a:r>
          </a:p>
        </p:txBody>
      </p:sp>
      <p:sp>
        <p:nvSpPr>
          <p:cNvPr id="28" name="TextBox 27"/>
          <p:cNvSpPr txBox="1"/>
          <p:nvPr/>
        </p:nvSpPr>
        <p:spPr>
          <a:xfrm>
            <a:off x="2079787" y="574648"/>
            <a:ext cx="527709" cy="584775"/>
          </a:xfrm>
          <a:prstGeom prst="rect">
            <a:avLst/>
          </a:prstGeom>
          <a:noFill/>
        </p:spPr>
        <p:txBody>
          <a:bodyPr wrap="none" rtlCol="0">
            <a:spAutoFit/>
          </a:bodyPr>
          <a:lstStyle/>
          <a:p>
            <a:r>
              <a:rPr lang="en-US" sz="3200" dirty="0" smtClean="0"/>
              <a:t>©</a:t>
            </a:r>
          </a:p>
        </p:txBody>
      </p:sp>
      <p:sp>
        <p:nvSpPr>
          <p:cNvPr id="29" name="TextBox 28"/>
          <p:cNvSpPr txBox="1"/>
          <p:nvPr/>
        </p:nvSpPr>
        <p:spPr>
          <a:xfrm>
            <a:off x="3076078" y="1936521"/>
            <a:ext cx="527709" cy="584775"/>
          </a:xfrm>
          <a:prstGeom prst="rect">
            <a:avLst/>
          </a:prstGeom>
          <a:noFill/>
        </p:spPr>
        <p:txBody>
          <a:bodyPr wrap="none" rtlCol="0">
            <a:spAutoFit/>
          </a:bodyPr>
          <a:lstStyle/>
          <a:p>
            <a:r>
              <a:rPr lang="en-US" sz="3200" dirty="0" smtClean="0"/>
              <a:t>©</a:t>
            </a:r>
          </a:p>
        </p:txBody>
      </p:sp>
      <p:sp>
        <p:nvSpPr>
          <p:cNvPr id="30" name="TextBox 29"/>
          <p:cNvSpPr txBox="1"/>
          <p:nvPr/>
        </p:nvSpPr>
        <p:spPr>
          <a:xfrm>
            <a:off x="2819400" y="744064"/>
            <a:ext cx="527709" cy="584775"/>
          </a:xfrm>
          <a:prstGeom prst="rect">
            <a:avLst/>
          </a:prstGeom>
          <a:noFill/>
        </p:spPr>
        <p:txBody>
          <a:bodyPr wrap="none" rtlCol="0">
            <a:spAutoFit/>
          </a:bodyPr>
          <a:lstStyle/>
          <a:p>
            <a:r>
              <a:rPr lang="en-US" sz="3200" dirty="0" smtClean="0"/>
              <a:t>©</a:t>
            </a:r>
          </a:p>
        </p:txBody>
      </p:sp>
      <p:sp>
        <p:nvSpPr>
          <p:cNvPr id="31" name="TextBox 30"/>
          <p:cNvSpPr txBox="1"/>
          <p:nvPr/>
        </p:nvSpPr>
        <p:spPr>
          <a:xfrm>
            <a:off x="3657600" y="1231612"/>
            <a:ext cx="527709" cy="584775"/>
          </a:xfrm>
          <a:prstGeom prst="rect">
            <a:avLst/>
          </a:prstGeom>
          <a:noFill/>
        </p:spPr>
        <p:txBody>
          <a:bodyPr wrap="none" rtlCol="0">
            <a:spAutoFit/>
          </a:bodyPr>
          <a:lstStyle/>
          <a:p>
            <a:r>
              <a:rPr lang="en-US" sz="3200" dirty="0" smtClean="0"/>
              <a:t>©</a:t>
            </a:r>
          </a:p>
        </p:txBody>
      </p:sp>
      <p:sp>
        <p:nvSpPr>
          <p:cNvPr id="32" name="TextBox 31"/>
          <p:cNvSpPr txBox="1"/>
          <p:nvPr/>
        </p:nvSpPr>
        <p:spPr>
          <a:xfrm>
            <a:off x="1916120" y="4800600"/>
            <a:ext cx="468398" cy="646331"/>
          </a:xfrm>
          <a:prstGeom prst="rect">
            <a:avLst/>
          </a:prstGeom>
          <a:noFill/>
          <a:ln>
            <a:solidFill>
              <a:schemeClr val="tx1"/>
            </a:solidFill>
          </a:ln>
        </p:spPr>
        <p:txBody>
          <a:bodyPr wrap="none" rtlCol="0">
            <a:spAutoFit/>
          </a:bodyPr>
          <a:lstStyle/>
          <a:p>
            <a:r>
              <a:rPr lang="en-US" sz="3600" dirty="0" smtClean="0"/>
              <a:t>D</a:t>
            </a:r>
            <a:endParaRPr lang="en-US" sz="3600" dirty="0"/>
          </a:p>
        </p:txBody>
      </p:sp>
      <p:sp>
        <p:nvSpPr>
          <p:cNvPr id="33" name="TextBox 32"/>
          <p:cNvSpPr txBox="1"/>
          <p:nvPr/>
        </p:nvSpPr>
        <p:spPr>
          <a:xfrm>
            <a:off x="2552700" y="4800598"/>
            <a:ext cx="468398" cy="646331"/>
          </a:xfrm>
          <a:prstGeom prst="rect">
            <a:avLst/>
          </a:prstGeom>
          <a:noFill/>
          <a:ln>
            <a:solidFill>
              <a:schemeClr val="tx1"/>
            </a:solidFill>
          </a:ln>
        </p:spPr>
        <p:txBody>
          <a:bodyPr wrap="none" rtlCol="0">
            <a:spAutoFit/>
          </a:bodyPr>
          <a:lstStyle/>
          <a:p>
            <a:r>
              <a:rPr lang="en-US" sz="3600" dirty="0" smtClean="0"/>
              <a:t>D</a:t>
            </a:r>
            <a:endParaRPr lang="en-US" sz="3600" dirty="0"/>
          </a:p>
        </p:txBody>
      </p:sp>
      <p:sp>
        <p:nvSpPr>
          <p:cNvPr id="34" name="TextBox 33"/>
          <p:cNvSpPr txBox="1"/>
          <p:nvPr/>
        </p:nvSpPr>
        <p:spPr>
          <a:xfrm>
            <a:off x="3189202" y="4809943"/>
            <a:ext cx="468398" cy="646331"/>
          </a:xfrm>
          <a:prstGeom prst="rect">
            <a:avLst/>
          </a:prstGeom>
          <a:noFill/>
          <a:ln>
            <a:solidFill>
              <a:schemeClr val="tx1"/>
            </a:solidFill>
          </a:ln>
        </p:spPr>
        <p:txBody>
          <a:bodyPr wrap="none" rtlCol="0">
            <a:spAutoFit/>
          </a:bodyPr>
          <a:lstStyle/>
          <a:p>
            <a:r>
              <a:rPr lang="en-US" sz="3600" dirty="0" smtClean="0"/>
              <a:t>D</a:t>
            </a:r>
            <a:endParaRPr lang="en-US" sz="3600" dirty="0"/>
          </a:p>
        </p:txBody>
      </p:sp>
      <p:sp>
        <p:nvSpPr>
          <p:cNvPr id="35" name="TextBox 34"/>
          <p:cNvSpPr txBox="1"/>
          <p:nvPr/>
        </p:nvSpPr>
        <p:spPr>
          <a:xfrm>
            <a:off x="604001" y="4800599"/>
            <a:ext cx="468398" cy="646331"/>
          </a:xfrm>
          <a:prstGeom prst="rect">
            <a:avLst/>
          </a:prstGeom>
          <a:noFill/>
          <a:ln>
            <a:solidFill>
              <a:schemeClr val="tx1"/>
            </a:solidFill>
          </a:ln>
        </p:spPr>
        <p:txBody>
          <a:bodyPr wrap="none" rtlCol="0">
            <a:spAutoFit/>
          </a:bodyPr>
          <a:lstStyle/>
          <a:p>
            <a:r>
              <a:rPr lang="en-US" sz="3600" dirty="0" smtClean="0"/>
              <a:t>D</a:t>
            </a:r>
            <a:endParaRPr lang="en-US" sz="3600" dirty="0"/>
          </a:p>
        </p:txBody>
      </p:sp>
      <p:sp>
        <p:nvSpPr>
          <p:cNvPr id="36" name="TextBox 35"/>
          <p:cNvSpPr txBox="1"/>
          <p:nvPr/>
        </p:nvSpPr>
        <p:spPr>
          <a:xfrm>
            <a:off x="1514592" y="3886200"/>
            <a:ext cx="468398" cy="646331"/>
          </a:xfrm>
          <a:prstGeom prst="rect">
            <a:avLst/>
          </a:prstGeom>
          <a:noFill/>
          <a:ln>
            <a:solidFill>
              <a:schemeClr val="tx1"/>
            </a:solidFill>
          </a:ln>
        </p:spPr>
        <p:txBody>
          <a:bodyPr wrap="none" rtlCol="0">
            <a:spAutoFit/>
          </a:bodyPr>
          <a:lstStyle/>
          <a:p>
            <a:r>
              <a:rPr lang="en-US" sz="3600" dirty="0" smtClean="0"/>
              <a:t>D</a:t>
            </a:r>
            <a:endParaRPr lang="en-US" sz="3600" dirty="0"/>
          </a:p>
        </p:txBody>
      </p:sp>
      <p:sp>
        <p:nvSpPr>
          <p:cNvPr id="37" name="TextBox 36"/>
          <p:cNvSpPr txBox="1"/>
          <p:nvPr/>
        </p:nvSpPr>
        <p:spPr>
          <a:xfrm>
            <a:off x="2795022" y="3886196"/>
            <a:ext cx="468398" cy="646331"/>
          </a:xfrm>
          <a:prstGeom prst="rect">
            <a:avLst/>
          </a:prstGeom>
          <a:noFill/>
          <a:ln>
            <a:solidFill>
              <a:schemeClr val="tx1"/>
            </a:solidFill>
          </a:ln>
        </p:spPr>
        <p:txBody>
          <a:bodyPr wrap="none" rtlCol="0">
            <a:spAutoFit/>
          </a:bodyPr>
          <a:lstStyle/>
          <a:p>
            <a:r>
              <a:rPr lang="en-US" sz="3600" dirty="0" smtClean="0"/>
              <a:t>D</a:t>
            </a:r>
            <a:endParaRPr lang="en-US" sz="3600" dirty="0"/>
          </a:p>
        </p:txBody>
      </p:sp>
      <p:sp>
        <p:nvSpPr>
          <p:cNvPr id="38" name="TextBox 37"/>
          <p:cNvSpPr txBox="1"/>
          <p:nvPr/>
        </p:nvSpPr>
        <p:spPr>
          <a:xfrm>
            <a:off x="3189202" y="5599330"/>
            <a:ext cx="468398" cy="646331"/>
          </a:xfrm>
          <a:prstGeom prst="rect">
            <a:avLst/>
          </a:prstGeom>
          <a:noFill/>
          <a:ln>
            <a:solidFill>
              <a:schemeClr val="tx1"/>
            </a:solidFill>
          </a:ln>
        </p:spPr>
        <p:txBody>
          <a:bodyPr wrap="none" rtlCol="0">
            <a:spAutoFit/>
          </a:bodyPr>
          <a:lstStyle/>
          <a:p>
            <a:r>
              <a:rPr lang="en-US" sz="3600" dirty="0" smtClean="0"/>
              <a:t>D</a:t>
            </a:r>
            <a:endParaRPr lang="en-US" sz="3600" dirty="0"/>
          </a:p>
        </p:txBody>
      </p:sp>
      <p:sp>
        <p:nvSpPr>
          <p:cNvPr id="39" name="TextBox 38"/>
          <p:cNvSpPr txBox="1"/>
          <p:nvPr/>
        </p:nvSpPr>
        <p:spPr>
          <a:xfrm>
            <a:off x="1767549" y="5581631"/>
            <a:ext cx="468398" cy="646331"/>
          </a:xfrm>
          <a:prstGeom prst="rect">
            <a:avLst/>
          </a:prstGeom>
          <a:noFill/>
          <a:ln>
            <a:solidFill>
              <a:schemeClr val="tx1"/>
            </a:solidFill>
          </a:ln>
        </p:spPr>
        <p:txBody>
          <a:bodyPr wrap="none" rtlCol="0">
            <a:spAutoFit/>
          </a:bodyPr>
          <a:lstStyle/>
          <a:p>
            <a:r>
              <a:rPr lang="en-US" sz="3600" dirty="0" smtClean="0"/>
              <a:t>D</a:t>
            </a:r>
            <a:endParaRPr lang="en-US" sz="3600" dirty="0"/>
          </a:p>
        </p:txBody>
      </p:sp>
      <p:sp>
        <p:nvSpPr>
          <p:cNvPr id="40" name="TextBox 39"/>
          <p:cNvSpPr txBox="1"/>
          <p:nvPr/>
        </p:nvSpPr>
        <p:spPr>
          <a:xfrm>
            <a:off x="2150530" y="3886197"/>
            <a:ext cx="468398" cy="646331"/>
          </a:xfrm>
          <a:prstGeom prst="rect">
            <a:avLst/>
          </a:prstGeom>
          <a:noFill/>
          <a:ln>
            <a:solidFill>
              <a:schemeClr val="tx1"/>
            </a:solidFill>
          </a:ln>
        </p:spPr>
        <p:txBody>
          <a:bodyPr wrap="none" rtlCol="0">
            <a:spAutoFit/>
          </a:bodyPr>
          <a:lstStyle/>
          <a:p>
            <a:r>
              <a:rPr lang="en-US" sz="3600" dirty="0" smtClean="0"/>
              <a:t>D</a:t>
            </a:r>
            <a:endParaRPr lang="en-US" sz="3600" dirty="0"/>
          </a:p>
        </p:txBody>
      </p:sp>
      <p:sp>
        <p:nvSpPr>
          <p:cNvPr id="41" name="TextBox 40"/>
          <p:cNvSpPr txBox="1"/>
          <p:nvPr/>
        </p:nvSpPr>
        <p:spPr>
          <a:xfrm>
            <a:off x="1306589" y="4791800"/>
            <a:ext cx="468398" cy="646331"/>
          </a:xfrm>
          <a:prstGeom prst="rect">
            <a:avLst/>
          </a:prstGeom>
          <a:noFill/>
          <a:ln>
            <a:solidFill>
              <a:schemeClr val="tx1"/>
            </a:solidFill>
          </a:ln>
        </p:spPr>
        <p:txBody>
          <a:bodyPr wrap="none" rtlCol="0">
            <a:spAutoFit/>
          </a:bodyPr>
          <a:lstStyle/>
          <a:p>
            <a:r>
              <a:rPr lang="en-US" sz="3600" dirty="0" smtClean="0"/>
              <a:t>D</a:t>
            </a:r>
            <a:endParaRPr lang="en-US" sz="3600" dirty="0"/>
          </a:p>
        </p:txBody>
      </p:sp>
      <p:sp>
        <p:nvSpPr>
          <p:cNvPr id="42" name="TextBox 41"/>
          <p:cNvSpPr txBox="1"/>
          <p:nvPr/>
        </p:nvSpPr>
        <p:spPr>
          <a:xfrm>
            <a:off x="3921454" y="4809943"/>
            <a:ext cx="468398" cy="646331"/>
          </a:xfrm>
          <a:prstGeom prst="rect">
            <a:avLst/>
          </a:prstGeom>
          <a:noFill/>
          <a:ln>
            <a:solidFill>
              <a:schemeClr val="tx1"/>
            </a:solidFill>
          </a:ln>
        </p:spPr>
        <p:txBody>
          <a:bodyPr wrap="none" rtlCol="0">
            <a:spAutoFit/>
          </a:bodyPr>
          <a:lstStyle/>
          <a:p>
            <a:r>
              <a:rPr lang="en-US" sz="3600" dirty="0" smtClean="0"/>
              <a:t>D</a:t>
            </a:r>
            <a:endParaRPr lang="en-US" sz="3600" dirty="0"/>
          </a:p>
        </p:txBody>
      </p:sp>
      <p:sp>
        <p:nvSpPr>
          <p:cNvPr id="43" name="TextBox 42"/>
          <p:cNvSpPr txBox="1"/>
          <p:nvPr/>
        </p:nvSpPr>
        <p:spPr>
          <a:xfrm>
            <a:off x="1072399" y="5581630"/>
            <a:ext cx="468398" cy="646331"/>
          </a:xfrm>
          <a:prstGeom prst="rect">
            <a:avLst/>
          </a:prstGeom>
          <a:noFill/>
          <a:ln>
            <a:solidFill>
              <a:schemeClr val="tx1"/>
            </a:solidFill>
          </a:ln>
        </p:spPr>
        <p:txBody>
          <a:bodyPr wrap="none" rtlCol="0">
            <a:spAutoFit/>
          </a:bodyPr>
          <a:lstStyle/>
          <a:p>
            <a:r>
              <a:rPr lang="en-US" sz="3600" dirty="0" smtClean="0"/>
              <a:t>D</a:t>
            </a:r>
            <a:endParaRPr lang="en-US" sz="3600" dirty="0"/>
          </a:p>
        </p:txBody>
      </p:sp>
      <p:sp>
        <p:nvSpPr>
          <p:cNvPr id="44" name="TextBox 43"/>
          <p:cNvSpPr txBox="1"/>
          <p:nvPr/>
        </p:nvSpPr>
        <p:spPr>
          <a:xfrm>
            <a:off x="2536918" y="5599329"/>
            <a:ext cx="468398" cy="646331"/>
          </a:xfrm>
          <a:prstGeom prst="rect">
            <a:avLst/>
          </a:prstGeom>
          <a:noFill/>
          <a:ln>
            <a:solidFill>
              <a:schemeClr val="tx1"/>
            </a:solidFill>
          </a:ln>
        </p:spPr>
        <p:txBody>
          <a:bodyPr wrap="none" rtlCol="0">
            <a:spAutoFit/>
          </a:bodyPr>
          <a:lstStyle/>
          <a:p>
            <a:r>
              <a:rPr lang="en-US" sz="3600" dirty="0" smtClean="0"/>
              <a:t>D</a:t>
            </a:r>
            <a:endParaRPr lang="en-US" sz="3600" dirty="0"/>
          </a:p>
        </p:txBody>
      </p:sp>
      <p:sp>
        <p:nvSpPr>
          <p:cNvPr id="45" name="TextBox 44"/>
          <p:cNvSpPr txBox="1"/>
          <p:nvPr/>
        </p:nvSpPr>
        <p:spPr>
          <a:xfrm>
            <a:off x="3453056" y="3886195"/>
            <a:ext cx="468398" cy="646331"/>
          </a:xfrm>
          <a:prstGeom prst="rect">
            <a:avLst/>
          </a:prstGeom>
          <a:noFill/>
          <a:ln>
            <a:solidFill>
              <a:schemeClr val="tx1"/>
            </a:solidFill>
          </a:ln>
        </p:spPr>
        <p:txBody>
          <a:bodyPr wrap="none" rtlCol="0">
            <a:spAutoFit/>
          </a:bodyPr>
          <a:lstStyle/>
          <a:p>
            <a:r>
              <a:rPr lang="en-US" sz="3600" dirty="0" smtClean="0"/>
              <a:t>D</a:t>
            </a:r>
            <a:endParaRPr lang="en-US" sz="3600" dirty="0"/>
          </a:p>
        </p:txBody>
      </p:sp>
      <p:sp>
        <p:nvSpPr>
          <p:cNvPr id="47" name="TextBox 46"/>
          <p:cNvSpPr txBox="1"/>
          <p:nvPr/>
        </p:nvSpPr>
        <p:spPr>
          <a:xfrm>
            <a:off x="3716911" y="5581629"/>
            <a:ext cx="468398" cy="646331"/>
          </a:xfrm>
          <a:prstGeom prst="rect">
            <a:avLst/>
          </a:prstGeom>
          <a:noFill/>
          <a:ln>
            <a:solidFill>
              <a:schemeClr val="tx1"/>
            </a:solidFill>
          </a:ln>
        </p:spPr>
        <p:txBody>
          <a:bodyPr wrap="none" rtlCol="0">
            <a:spAutoFit/>
          </a:bodyPr>
          <a:lstStyle/>
          <a:p>
            <a:r>
              <a:rPr lang="en-US" sz="3600" dirty="0" smtClean="0"/>
              <a:t>D</a:t>
            </a:r>
            <a:endParaRPr lang="en-US" sz="3600" dirty="0"/>
          </a:p>
        </p:txBody>
      </p:sp>
      <p:sp>
        <p:nvSpPr>
          <p:cNvPr id="48" name="Equal 47"/>
          <p:cNvSpPr/>
          <p:nvPr/>
        </p:nvSpPr>
        <p:spPr>
          <a:xfrm>
            <a:off x="4825835" y="4657765"/>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9" name="TextBox 48"/>
          <p:cNvSpPr txBox="1"/>
          <p:nvPr/>
        </p:nvSpPr>
        <p:spPr>
          <a:xfrm>
            <a:off x="982747" y="906959"/>
            <a:ext cx="527709" cy="584775"/>
          </a:xfrm>
          <a:prstGeom prst="rect">
            <a:avLst/>
          </a:prstGeom>
          <a:noFill/>
        </p:spPr>
        <p:txBody>
          <a:bodyPr wrap="none" rtlCol="0">
            <a:spAutoFit/>
          </a:bodyPr>
          <a:lstStyle/>
          <a:p>
            <a:r>
              <a:rPr lang="en-US" sz="3200" dirty="0" smtClean="0"/>
              <a:t>©</a:t>
            </a:r>
          </a:p>
        </p:txBody>
      </p:sp>
      <p:sp>
        <p:nvSpPr>
          <p:cNvPr id="50" name="TextBox 49"/>
          <p:cNvSpPr txBox="1"/>
          <p:nvPr/>
        </p:nvSpPr>
        <p:spPr>
          <a:xfrm>
            <a:off x="2355073" y="1784121"/>
            <a:ext cx="527709" cy="584775"/>
          </a:xfrm>
          <a:prstGeom prst="rect">
            <a:avLst/>
          </a:prstGeom>
          <a:noFill/>
        </p:spPr>
        <p:txBody>
          <a:bodyPr wrap="none" rtlCol="0">
            <a:spAutoFit/>
          </a:bodyPr>
          <a:lstStyle/>
          <a:p>
            <a:r>
              <a:rPr lang="en-US" sz="3200" dirty="0" smtClean="0"/>
              <a:t>©</a:t>
            </a:r>
          </a:p>
        </p:txBody>
      </p:sp>
      <p:sp>
        <p:nvSpPr>
          <p:cNvPr id="51" name="TextBox 50"/>
          <p:cNvSpPr txBox="1"/>
          <p:nvPr/>
        </p:nvSpPr>
        <p:spPr>
          <a:xfrm>
            <a:off x="2084031" y="2495152"/>
            <a:ext cx="527709" cy="584775"/>
          </a:xfrm>
          <a:prstGeom prst="rect">
            <a:avLst/>
          </a:prstGeom>
          <a:noFill/>
        </p:spPr>
        <p:txBody>
          <a:bodyPr wrap="none" rtlCol="0">
            <a:spAutoFit/>
          </a:bodyPr>
          <a:lstStyle/>
          <a:p>
            <a:r>
              <a:rPr lang="en-US" sz="3200" dirty="0" smtClean="0"/>
              <a:t>©</a:t>
            </a:r>
          </a:p>
        </p:txBody>
      </p:sp>
      <p:sp>
        <p:nvSpPr>
          <p:cNvPr id="52" name="TextBox 51"/>
          <p:cNvSpPr txBox="1"/>
          <p:nvPr/>
        </p:nvSpPr>
        <p:spPr>
          <a:xfrm>
            <a:off x="2757243" y="2498389"/>
            <a:ext cx="527709" cy="584775"/>
          </a:xfrm>
          <a:prstGeom prst="rect">
            <a:avLst/>
          </a:prstGeom>
          <a:noFill/>
        </p:spPr>
        <p:txBody>
          <a:bodyPr wrap="none" rtlCol="0">
            <a:spAutoFit/>
          </a:bodyPr>
          <a:lstStyle/>
          <a:p>
            <a:r>
              <a:rPr lang="en-US" sz="3200" dirty="0" smtClean="0"/>
              <a:t>©</a:t>
            </a:r>
          </a:p>
        </p:txBody>
      </p:sp>
      <p:sp>
        <p:nvSpPr>
          <p:cNvPr id="53" name="TextBox 52"/>
          <p:cNvSpPr txBox="1"/>
          <p:nvPr/>
        </p:nvSpPr>
        <p:spPr>
          <a:xfrm>
            <a:off x="3403184" y="2393721"/>
            <a:ext cx="527709" cy="584775"/>
          </a:xfrm>
          <a:prstGeom prst="rect">
            <a:avLst/>
          </a:prstGeom>
          <a:noFill/>
        </p:spPr>
        <p:txBody>
          <a:bodyPr wrap="none" rtlCol="0">
            <a:spAutoFit/>
          </a:bodyPr>
          <a:lstStyle/>
          <a:p>
            <a:r>
              <a:rPr lang="en-US" sz="3200" dirty="0" smtClean="0"/>
              <a:t>©</a:t>
            </a:r>
          </a:p>
        </p:txBody>
      </p:sp>
      <p:sp>
        <p:nvSpPr>
          <p:cNvPr id="54" name="TextBox 53"/>
          <p:cNvSpPr txBox="1"/>
          <p:nvPr/>
        </p:nvSpPr>
        <p:spPr>
          <a:xfrm>
            <a:off x="1250737" y="2101334"/>
            <a:ext cx="527709" cy="584775"/>
          </a:xfrm>
          <a:prstGeom prst="rect">
            <a:avLst/>
          </a:prstGeom>
          <a:noFill/>
        </p:spPr>
        <p:txBody>
          <a:bodyPr wrap="none" rtlCol="0">
            <a:spAutoFit/>
          </a:bodyPr>
          <a:lstStyle/>
          <a:p>
            <a:r>
              <a:rPr lang="en-US" sz="3200" dirty="0" smtClean="0"/>
              <a:t>©</a:t>
            </a:r>
          </a:p>
        </p:txBody>
      </p:sp>
      <p:sp>
        <p:nvSpPr>
          <p:cNvPr id="55" name="TextBox 54"/>
          <p:cNvSpPr txBox="1"/>
          <p:nvPr/>
        </p:nvSpPr>
        <p:spPr>
          <a:xfrm>
            <a:off x="519906" y="1561237"/>
            <a:ext cx="527709" cy="584775"/>
          </a:xfrm>
          <a:prstGeom prst="rect">
            <a:avLst/>
          </a:prstGeom>
          <a:noFill/>
        </p:spPr>
        <p:txBody>
          <a:bodyPr wrap="none" rtlCol="0">
            <a:spAutoFit/>
          </a:bodyPr>
          <a:lstStyle/>
          <a:p>
            <a:r>
              <a:rPr lang="en-US" sz="3200" dirty="0" smtClean="0"/>
              <a:t>©</a:t>
            </a:r>
          </a:p>
        </p:txBody>
      </p:sp>
      <p:sp>
        <p:nvSpPr>
          <p:cNvPr id="56" name="TextBox 55"/>
          <p:cNvSpPr txBox="1"/>
          <p:nvPr/>
        </p:nvSpPr>
        <p:spPr>
          <a:xfrm>
            <a:off x="3657600" y="1913614"/>
            <a:ext cx="527709" cy="584775"/>
          </a:xfrm>
          <a:prstGeom prst="rect">
            <a:avLst/>
          </a:prstGeom>
          <a:noFill/>
        </p:spPr>
        <p:txBody>
          <a:bodyPr wrap="none" rtlCol="0">
            <a:spAutoFit/>
          </a:bodyPr>
          <a:lstStyle/>
          <a:p>
            <a:r>
              <a:rPr lang="en-US" sz="3200" dirty="0" smtClean="0"/>
              <a:t>©</a:t>
            </a:r>
          </a:p>
        </p:txBody>
      </p:sp>
      <p:sp>
        <p:nvSpPr>
          <p:cNvPr id="57" name="TextBox 56"/>
          <p:cNvSpPr txBox="1"/>
          <p:nvPr/>
        </p:nvSpPr>
        <p:spPr>
          <a:xfrm>
            <a:off x="2526719" y="267746"/>
            <a:ext cx="527709" cy="584775"/>
          </a:xfrm>
          <a:prstGeom prst="rect">
            <a:avLst/>
          </a:prstGeom>
          <a:noFill/>
        </p:spPr>
        <p:txBody>
          <a:bodyPr wrap="none" rtlCol="0">
            <a:spAutoFit/>
          </a:bodyPr>
          <a:lstStyle/>
          <a:p>
            <a:r>
              <a:rPr lang="en-US" sz="3200" dirty="0" smtClean="0"/>
              <a:t>©</a:t>
            </a:r>
          </a:p>
        </p:txBody>
      </p:sp>
      <p:sp>
        <p:nvSpPr>
          <p:cNvPr id="58" name="TextBox 57"/>
          <p:cNvSpPr txBox="1"/>
          <p:nvPr/>
        </p:nvSpPr>
        <p:spPr>
          <a:xfrm>
            <a:off x="1552078" y="625848"/>
            <a:ext cx="527709" cy="584775"/>
          </a:xfrm>
          <a:prstGeom prst="rect">
            <a:avLst/>
          </a:prstGeom>
          <a:noFill/>
        </p:spPr>
        <p:txBody>
          <a:bodyPr wrap="none" rtlCol="0">
            <a:spAutoFit/>
          </a:bodyPr>
          <a:lstStyle/>
          <a:p>
            <a:r>
              <a:rPr lang="en-US" sz="3200" dirty="0" smtClean="0"/>
              <a:t>©</a:t>
            </a:r>
          </a:p>
        </p:txBody>
      </p:sp>
      <p:sp>
        <p:nvSpPr>
          <p:cNvPr id="59" name="TextBox 58"/>
          <p:cNvSpPr txBox="1"/>
          <p:nvPr/>
        </p:nvSpPr>
        <p:spPr>
          <a:xfrm>
            <a:off x="3447589" y="574648"/>
            <a:ext cx="527709" cy="584775"/>
          </a:xfrm>
          <a:prstGeom prst="rect">
            <a:avLst/>
          </a:prstGeom>
          <a:noFill/>
        </p:spPr>
        <p:txBody>
          <a:bodyPr wrap="none" rtlCol="0">
            <a:spAutoFit/>
          </a:bodyPr>
          <a:lstStyle/>
          <a:p>
            <a:r>
              <a:rPr lang="en-US" sz="3200" dirty="0" smtClean="0"/>
              <a:t>©</a:t>
            </a:r>
          </a:p>
        </p:txBody>
      </p:sp>
      <p:sp>
        <p:nvSpPr>
          <p:cNvPr id="60" name="TextBox 59"/>
          <p:cNvSpPr txBox="1"/>
          <p:nvPr/>
        </p:nvSpPr>
        <p:spPr>
          <a:xfrm>
            <a:off x="3030867" y="1396424"/>
            <a:ext cx="527709" cy="584775"/>
          </a:xfrm>
          <a:prstGeom prst="rect">
            <a:avLst/>
          </a:prstGeom>
          <a:noFill/>
        </p:spPr>
        <p:txBody>
          <a:bodyPr wrap="none" rtlCol="0">
            <a:spAutoFit/>
          </a:bodyPr>
          <a:lstStyle/>
          <a:p>
            <a:r>
              <a:rPr lang="en-US" sz="3200" dirty="0" smtClean="0"/>
              <a:t>©</a:t>
            </a:r>
          </a:p>
        </p:txBody>
      </p:sp>
      <p:sp>
        <p:nvSpPr>
          <p:cNvPr id="61" name="TextBox 60"/>
          <p:cNvSpPr txBox="1"/>
          <p:nvPr/>
        </p:nvSpPr>
        <p:spPr>
          <a:xfrm>
            <a:off x="1663533" y="1231611"/>
            <a:ext cx="527709" cy="584775"/>
          </a:xfrm>
          <a:prstGeom prst="rect">
            <a:avLst/>
          </a:prstGeom>
          <a:noFill/>
        </p:spPr>
        <p:txBody>
          <a:bodyPr wrap="none" rtlCol="0">
            <a:spAutoFit/>
          </a:bodyPr>
          <a:lstStyle/>
          <a:p>
            <a:r>
              <a:rPr lang="en-US" sz="3200" dirty="0" smtClean="0"/>
              <a:t>©</a:t>
            </a:r>
          </a:p>
        </p:txBody>
      </p:sp>
      <p:sp>
        <p:nvSpPr>
          <p:cNvPr id="62" name="TextBox 61"/>
          <p:cNvSpPr txBox="1"/>
          <p:nvPr/>
        </p:nvSpPr>
        <p:spPr>
          <a:xfrm>
            <a:off x="1047615" y="1460212"/>
            <a:ext cx="527709" cy="584775"/>
          </a:xfrm>
          <a:prstGeom prst="rect">
            <a:avLst/>
          </a:prstGeom>
          <a:noFill/>
        </p:spPr>
        <p:txBody>
          <a:bodyPr wrap="none" rtlCol="0">
            <a:spAutoFit/>
          </a:bodyPr>
          <a:lstStyle/>
          <a:p>
            <a:r>
              <a:rPr lang="en-US" sz="3200" dirty="0" smtClean="0"/>
              <a:t>©</a:t>
            </a:r>
          </a:p>
        </p:txBody>
      </p:sp>
      <p:sp>
        <p:nvSpPr>
          <p:cNvPr id="63" name="TextBox 62"/>
          <p:cNvSpPr txBox="1"/>
          <p:nvPr/>
        </p:nvSpPr>
        <p:spPr>
          <a:xfrm>
            <a:off x="4125997" y="1569276"/>
            <a:ext cx="527709" cy="584775"/>
          </a:xfrm>
          <a:prstGeom prst="rect">
            <a:avLst/>
          </a:prstGeom>
          <a:noFill/>
        </p:spPr>
        <p:txBody>
          <a:bodyPr wrap="none" rtlCol="0">
            <a:spAutoFit/>
          </a:bodyPr>
          <a:lstStyle/>
          <a:p>
            <a:r>
              <a:rPr lang="en-US" sz="3200" dirty="0" smtClean="0"/>
              <a:t>©</a:t>
            </a:r>
          </a:p>
        </p:txBody>
      </p:sp>
      <p:sp>
        <p:nvSpPr>
          <p:cNvPr id="64" name="TextBox 63"/>
          <p:cNvSpPr txBox="1"/>
          <p:nvPr/>
        </p:nvSpPr>
        <p:spPr>
          <a:xfrm>
            <a:off x="1673600" y="2154051"/>
            <a:ext cx="527709" cy="584775"/>
          </a:xfrm>
          <a:prstGeom prst="rect">
            <a:avLst/>
          </a:prstGeom>
          <a:noFill/>
        </p:spPr>
        <p:txBody>
          <a:bodyPr wrap="none" rtlCol="0">
            <a:spAutoFit/>
          </a:bodyPr>
          <a:lstStyle/>
          <a:p>
            <a:r>
              <a:rPr lang="en-US" sz="3200" dirty="0" smtClean="0"/>
              <a:t>©</a:t>
            </a:r>
          </a:p>
        </p:txBody>
      </p:sp>
      <p:sp>
        <p:nvSpPr>
          <p:cNvPr id="65" name="TextBox 64"/>
          <p:cNvSpPr txBox="1"/>
          <p:nvPr/>
        </p:nvSpPr>
        <p:spPr>
          <a:xfrm>
            <a:off x="783760" y="2067540"/>
            <a:ext cx="527709" cy="584775"/>
          </a:xfrm>
          <a:prstGeom prst="rect">
            <a:avLst/>
          </a:prstGeom>
          <a:noFill/>
        </p:spPr>
        <p:txBody>
          <a:bodyPr wrap="none" rtlCol="0">
            <a:spAutoFit/>
          </a:bodyPr>
          <a:lstStyle/>
          <a:p>
            <a:r>
              <a:rPr lang="en-US" sz="3200" dirty="0" smtClean="0"/>
              <a:t>©</a:t>
            </a:r>
          </a:p>
        </p:txBody>
      </p:sp>
      <p:sp>
        <p:nvSpPr>
          <p:cNvPr id="66" name="TextBox 65"/>
          <p:cNvSpPr txBox="1"/>
          <p:nvPr/>
        </p:nvSpPr>
        <p:spPr>
          <a:xfrm>
            <a:off x="544690" y="1021937"/>
            <a:ext cx="527709" cy="584775"/>
          </a:xfrm>
          <a:prstGeom prst="rect">
            <a:avLst/>
          </a:prstGeom>
          <a:noFill/>
        </p:spPr>
        <p:txBody>
          <a:bodyPr wrap="none" rtlCol="0">
            <a:spAutoFit/>
          </a:bodyPr>
          <a:lstStyle/>
          <a:p>
            <a:r>
              <a:rPr lang="en-US" sz="3200" dirty="0" smtClean="0"/>
              <a:t>©</a:t>
            </a:r>
          </a:p>
        </p:txBody>
      </p:sp>
      <p:sp>
        <p:nvSpPr>
          <p:cNvPr id="67" name="TextBox 66"/>
          <p:cNvSpPr txBox="1"/>
          <p:nvPr/>
        </p:nvSpPr>
        <p:spPr>
          <a:xfrm>
            <a:off x="1724220" y="267745"/>
            <a:ext cx="527709" cy="584775"/>
          </a:xfrm>
          <a:prstGeom prst="rect">
            <a:avLst/>
          </a:prstGeom>
          <a:noFill/>
        </p:spPr>
        <p:txBody>
          <a:bodyPr wrap="none" rtlCol="0">
            <a:spAutoFit/>
          </a:bodyPr>
          <a:lstStyle/>
          <a:p>
            <a:r>
              <a:rPr lang="en-US" sz="3200" dirty="0" smtClean="0"/>
              <a:t>©</a:t>
            </a:r>
          </a:p>
        </p:txBody>
      </p:sp>
      <p:sp>
        <p:nvSpPr>
          <p:cNvPr id="68" name="TextBox 67"/>
          <p:cNvSpPr txBox="1"/>
          <p:nvPr/>
        </p:nvSpPr>
        <p:spPr>
          <a:xfrm>
            <a:off x="1196511" y="459714"/>
            <a:ext cx="527709" cy="584775"/>
          </a:xfrm>
          <a:prstGeom prst="rect">
            <a:avLst/>
          </a:prstGeom>
          <a:noFill/>
        </p:spPr>
        <p:txBody>
          <a:bodyPr wrap="none" rtlCol="0">
            <a:spAutoFit/>
          </a:bodyPr>
          <a:lstStyle/>
          <a:p>
            <a:r>
              <a:rPr lang="en-US" sz="3200" dirty="0" smtClean="0"/>
              <a:t>©</a:t>
            </a:r>
          </a:p>
        </p:txBody>
      </p:sp>
      <p:sp>
        <p:nvSpPr>
          <p:cNvPr id="69" name="TextBox 68"/>
          <p:cNvSpPr txBox="1"/>
          <p:nvPr/>
        </p:nvSpPr>
        <p:spPr>
          <a:xfrm>
            <a:off x="3263420" y="951453"/>
            <a:ext cx="527709" cy="584775"/>
          </a:xfrm>
          <a:prstGeom prst="rect">
            <a:avLst/>
          </a:prstGeom>
          <a:noFill/>
        </p:spPr>
        <p:txBody>
          <a:bodyPr wrap="none" rtlCol="0">
            <a:spAutoFit/>
          </a:bodyPr>
          <a:lstStyle/>
          <a:p>
            <a:r>
              <a:rPr lang="en-US" sz="3200" dirty="0" smtClean="0"/>
              <a:t>©</a:t>
            </a:r>
          </a:p>
        </p:txBody>
      </p:sp>
      <p:sp>
        <p:nvSpPr>
          <p:cNvPr id="70" name="TextBox 69"/>
          <p:cNvSpPr txBox="1"/>
          <p:nvPr/>
        </p:nvSpPr>
        <p:spPr>
          <a:xfrm>
            <a:off x="5719289" y="3978947"/>
            <a:ext cx="3048000" cy="2308324"/>
          </a:xfrm>
          <a:prstGeom prst="rect">
            <a:avLst/>
          </a:prstGeom>
          <a:noFill/>
          <a:ln>
            <a:solidFill>
              <a:schemeClr val="tx1"/>
            </a:solidFill>
          </a:ln>
        </p:spPr>
        <p:txBody>
          <a:bodyPr wrap="square" rtlCol="0">
            <a:spAutoFit/>
          </a:bodyPr>
          <a:lstStyle/>
          <a:p>
            <a:pPr algn="ctr"/>
            <a:r>
              <a:rPr lang="en-US" sz="2400" dirty="0" smtClean="0">
                <a:latin typeface="Arial" pitchFamily="34" charset="0"/>
                <a:cs typeface="Arial" pitchFamily="34" charset="0"/>
              </a:rPr>
              <a:t>The Lord’s Kingdom is made up of many Denominations (D) [“join the church of your choice”]; any are acceptable!</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2338606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29175" y="1548613"/>
            <a:ext cx="4810415" cy="4038600"/>
          </a:xfrm>
          <a:prstGeom prst="ellipse">
            <a:avLst/>
          </a:prstGeom>
          <a:pattFill prst="pct9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0" y="262145"/>
            <a:ext cx="9144000" cy="1077218"/>
          </a:xfrm>
          <a:prstGeom prst="rect">
            <a:avLst/>
          </a:prstGeom>
          <a:noFill/>
          <a:ln>
            <a:solidFill>
              <a:schemeClr val="tx1"/>
            </a:solidFill>
          </a:ln>
        </p:spPr>
        <p:txBody>
          <a:bodyPr wrap="square" rtlCol="0">
            <a:spAutoFit/>
          </a:bodyPr>
          <a:lstStyle/>
          <a:p>
            <a:pPr algn="ctr"/>
            <a:r>
              <a:rPr lang="en-US" sz="3200" u="sng" dirty="0" smtClean="0"/>
              <a:t>God’s says:</a:t>
            </a:r>
          </a:p>
          <a:p>
            <a:pPr algn="ctr"/>
            <a:r>
              <a:rPr lang="en-US" sz="3200" dirty="0" smtClean="0"/>
              <a:t>Universal Kingdom Of, Church of, and Body of Christ</a:t>
            </a:r>
            <a:endParaRPr lang="en-US" sz="3200" dirty="0"/>
          </a:p>
        </p:txBody>
      </p:sp>
      <p:sp>
        <p:nvSpPr>
          <p:cNvPr id="23" name="TextBox 22"/>
          <p:cNvSpPr txBox="1"/>
          <p:nvPr/>
        </p:nvSpPr>
        <p:spPr>
          <a:xfrm>
            <a:off x="5181600" y="1689080"/>
            <a:ext cx="3810000" cy="4154984"/>
          </a:xfrm>
          <a:prstGeom prst="rect">
            <a:avLst/>
          </a:prstGeom>
          <a:solidFill>
            <a:schemeClr val="bg1"/>
          </a:solidFill>
          <a:ln>
            <a:solidFill>
              <a:schemeClr val="tx1"/>
            </a:solidFill>
          </a:ln>
        </p:spPr>
        <p:txBody>
          <a:bodyPr wrap="square" rtlCol="0">
            <a:spAutoFit/>
          </a:bodyPr>
          <a:lstStyle/>
          <a:p>
            <a:pPr algn="ctr"/>
            <a:r>
              <a:rPr lang="en-US" sz="2400" dirty="0" smtClean="0">
                <a:latin typeface="Arial" pitchFamily="34" charset="0"/>
                <a:cs typeface="Arial" pitchFamily="34" charset="0"/>
              </a:rPr>
              <a:t>The Lord’s Kingdom is made up of individual Christians who worship with other Christians in </a:t>
            </a:r>
            <a:r>
              <a:rPr lang="en-US" sz="2400" u="sng" dirty="0" smtClean="0">
                <a:latin typeface="Arial" pitchFamily="34" charset="0"/>
                <a:cs typeface="Arial" pitchFamily="34" charset="0"/>
              </a:rPr>
              <a:t>local churches</a:t>
            </a:r>
            <a:r>
              <a:rPr lang="en-US" sz="2400" dirty="0" smtClean="0">
                <a:latin typeface="Arial" pitchFamily="34" charset="0"/>
                <a:cs typeface="Arial" pitchFamily="34" charset="0"/>
              </a:rPr>
              <a:t>. Jesus is the only Head (</a:t>
            </a:r>
            <a:r>
              <a:rPr lang="en-US" sz="2400" b="1" dirty="0">
                <a:latin typeface="Arial" pitchFamily="34" charset="0"/>
                <a:cs typeface="Arial" pitchFamily="34" charset="0"/>
              </a:rPr>
              <a:t>Ephesians 5:23, Colossians 1:18</a:t>
            </a:r>
            <a:r>
              <a:rPr lang="en-US" sz="2400" dirty="0" smtClean="0">
                <a:latin typeface="Arial" pitchFamily="34" charset="0"/>
                <a:cs typeface="Arial" pitchFamily="34" charset="0"/>
              </a:rPr>
              <a:t>) and elders only shepherd one local flock &amp; answer directly to Jesus </a:t>
            </a:r>
          </a:p>
          <a:p>
            <a:pPr algn="ctr"/>
            <a:r>
              <a:rPr lang="en-US" sz="2400" dirty="0" smtClean="0">
                <a:latin typeface="Arial" pitchFamily="34" charset="0"/>
                <a:cs typeface="Arial" pitchFamily="34" charset="0"/>
              </a:rPr>
              <a:t>(</a:t>
            </a:r>
            <a:r>
              <a:rPr lang="en-US" sz="2400" b="1" dirty="0" smtClean="0">
                <a:latin typeface="Arial" pitchFamily="34" charset="0"/>
                <a:cs typeface="Arial" pitchFamily="34" charset="0"/>
              </a:rPr>
              <a:t>1 Peter </a:t>
            </a:r>
            <a:r>
              <a:rPr lang="en-US" sz="2400" b="1" dirty="0" smtClean="0">
                <a:latin typeface="Arial" pitchFamily="34" charset="0"/>
                <a:cs typeface="Arial" pitchFamily="34" charset="0"/>
              </a:rPr>
              <a:t>5:1-4</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cxnSp>
        <p:nvCxnSpPr>
          <p:cNvPr id="31" name="Straight Arrow Connector 30"/>
          <p:cNvCxnSpPr/>
          <p:nvPr/>
        </p:nvCxnSpPr>
        <p:spPr>
          <a:xfrm>
            <a:off x="2703655" y="3902896"/>
            <a:ext cx="457200" cy="179515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381000" y="5708073"/>
            <a:ext cx="914400" cy="914400"/>
          </a:xfrm>
          <a:prstGeom prst="ellipse">
            <a:avLst/>
          </a:prstGeom>
          <a:pattFill prst="pct8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1524000" y="5715000"/>
            <a:ext cx="914400" cy="914400"/>
          </a:xfrm>
          <a:prstGeom prst="ellipse">
            <a:avLst/>
          </a:prstGeom>
          <a:pattFill prst="pct8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2720973" y="5715000"/>
            <a:ext cx="914400" cy="914400"/>
          </a:xfrm>
          <a:prstGeom prst="ellipse">
            <a:avLst/>
          </a:prstGeom>
          <a:pattFill prst="pct8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855027" y="5715000"/>
            <a:ext cx="914400" cy="914400"/>
          </a:xfrm>
          <a:prstGeom prst="ellipse">
            <a:avLst/>
          </a:prstGeom>
          <a:pattFill prst="pct8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p:nvPr/>
        </p:nvCxnSpPr>
        <p:spPr>
          <a:xfrm flipH="1">
            <a:off x="2057400" y="3919846"/>
            <a:ext cx="228600" cy="180900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3855027" y="3919846"/>
            <a:ext cx="457200" cy="179515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endCxn id="39" idx="0"/>
          </p:cNvCxnSpPr>
          <p:nvPr/>
        </p:nvCxnSpPr>
        <p:spPr>
          <a:xfrm flipH="1">
            <a:off x="838200" y="3902896"/>
            <a:ext cx="457200" cy="180517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1896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8600"/>
            <a:ext cx="8382000" cy="6124754"/>
          </a:xfrm>
          <a:prstGeom prst="rect">
            <a:avLst/>
          </a:prstGeom>
          <a:noFill/>
        </p:spPr>
        <p:txBody>
          <a:bodyPr wrap="square" rtlCol="0">
            <a:spAutoFit/>
          </a:bodyPr>
          <a:lstStyle/>
          <a:p>
            <a:r>
              <a:rPr lang="en-US" sz="3200" b="1" dirty="0">
                <a:latin typeface="Arial" pitchFamily="34" charset="0"/>
                <a:cs typeface="Arial" pitchFamily="34" charset="0"/>
              </a:rPr>
              <a:t>NAME</a:t>
            </a:r>
          </a:p>
          <a:p>
            <a:r>
              <a:rPr lang="en-US" sz="2400" u="sng" dirty="0" smtClean="0">
                <a:latin typeface="Arial" pitchFamily="34" charset="0"/>
                <a:cs typeface="Arial" pitchFamily="34" charset="0"/>
              </a:rPr>
              <a:t>Man </a:t>
            </a:r>
            <a:r>
              <a:rPr lang="en-US" sz="2400" u="sng" dirty="0">
                <a:latin typeface="Arial" pitchFamily="34" charset="0"/>
                <a:cs typeface="Arial" pitchFamily="34" charset="0"/>
              </a:rPr>
              <a:t>says:</a:t>
            </a:r>
          </a:p>
          <a:p>
            <a:pPr marL="342900" indent="-342900">
              <a:buFont typeface="Arial" pitchFamily="34" charset="0"/>
              <a:buChar char="•"/>
            </a:pPr>
            <a:r>
              <a:rPr lang="en-US" sz="2400" dirty="0" smtClean="0">
                <a:latin typeface="Arial" pitchFamily="34" charset="0"/>
                <a:cs typeface="Arial" pitchFamily="34" charset="0"/>
              </a:rPr>
              <a:t>Names </a:t>
            </a:r>
            <a:r>
              <a:rPr lang="en-US" sz="2400" dirty="0">
                <a:latin typeface="Arial" pitchFamily="34" charset="0"/>
                <a:cs typeface="Arial" pitchFamily="34" charset="0"/>
              </a:rPr>
              <a:t>are not important.</a:t>
            </a:r>
          </a:p>
          <a:p>
            <a:pPr marL="342900" indent="-342900">
              <a:buFont typeface="Arial" pitchFamily="34" charset="0"/>
              <a:buChar char="•"/>
            </a:pPr>
            <a:r>
              <a:rPr lang="en-US" sz="2400" dirty="0" smtClean="0">
                <a:latin typeface="Arial" pitchFamily="34" charset="0"/>
                <a:cs typeface="Arial" pitchFamily="34" charset="0"/>
              </a:rPr>
              <a:t>A </a:t>
            </a:r>
            <a:r>
              <a:rPr lang="en-US" sz="2400" dirty="0">
                <a:latin typeface="Arial" pitchFamily="34" charset="0"/>
                <a:cs typeface="Arial" pitchFamily="34" charset="0"/>
              </a:rPr>
              <a:t>church can be a name not found in the </a:t>
            </a:r>
            <a:r>
              <a:rPr lang="en-US" sz="2400" dirty="0" smtClean="0">
                <a:latin typeface="Arial" pitchFamily="34" charset="0"/>
                <a:cs typeface="Arial" pitchFamily="34" charset="0"/>
              </a:rPr>
              <a:t>Bible.</a:t>
            </a:r>
            <a:endParaRPr lang="en-US" sz="2400" dirty="0">
              <a:latin typeface="Arial" pitchFamily="34" charset="0"/>
              <a:cs typeface="Arial" pitchFamily="34" charset="0"/>
            </a:endParaRPr>
          </a:p>
          <a:p>
            <a:pPr marL="342900" indent="-342900">
              <a:buFont typeface="Arial" pitchFamily="34" charset="0"/>
              <a:buChar char="•"/>
            </a:pPr>
            <a:r>
              <a:rPr lang="en-US" sz="2400" dirty="0" smtClean="0">
                <a:latin typeface="Arial" pitchFamily="34" charset="0"/>
                <a:cs typeface="Arial" pitchFamily="34" charset="0"/>
              </a:rPr>
              <a:t>Churches </a:t>
            </a:r>
            <a:r>
              <a:rPr lang="en-US" sz="2400" dirty="0">
                <a:latin typeface="Arial" pitchFamily="34" charset="0"/>
                <a:cs typeface="Arial" pitchFamily="34" charset="0"/>
              </a:rPr>
              <a:t>have titles that represent what doctrines and disciplines they claim. </a:t>
            </a:r>
            <a:r>
              <a:rPr lang="en-US" sz="2400" u="sng" dirty="0">
                <a:latin typeface="Arial" pitchFamily="34" charset="0"/>
                <a:cs typeface="Arial" pitchFamily="34" charset="0"/>
              </a:rPr>
              <a:t>For example:</a:t>
            </a:r>
            <a:r>
              <a:rPr lang="en-US" sz="2400" dirty="0">
                <a:latin typeface="Arial" pitchFamily="34" charset="0"/>
                <a:cs typeface="Arial" pitchFamily="34" charset="0"/>
              </a:rPr>
              <a:t> St. John’s Episcopal Church, Peace Lutheran Church, 1611 King James Church, The Church of Jesus Christ of the Latter-Day Saints, First Presbyterian Church, Kingdom Hall of Jehovah Witnesses in Oak Ridge, </a:t>
            </a:r>
            <a:r>
              <a:rPr lang="en-US" sz="2400" dirty="0" err="1">
                <a:latin typeface="Arial" pitchFamily="34" charset="0"/>
                <a:cs typeface="Arial" pitchFamily="34" charset="0"/>
              </a:rPr>
              <a:t>Cokesbury</a:t>
            </a:r>
            <a:r>
              <a:rPr lang="en-US" sz="2400" dirty="0">
                <a:latin typeface="Arial" pitchFamily="34" charset="0"/>
                <a:cs typeface="Arial" pitchFamily="34" charset="0"/>
              </a:rPr>
              <a:t> United Methodist, Faith Promise Church, Hickory Grove Feet Washing Baptist Church, Community Church, etc.</a:t>
            </a:r>
          </a:p>
          <a:p>
            <a:pPr marL="342900" indent="-342900">
              <a:buFont typeface="Arial" pitchFamily="34" charset="0"/>
              <a:buChar char="•"/>
            </a:pPr>
            <a:r>
              <a:rPr lang="en-US" sz="2400" dirty="0" smtClean="0">
                <a:latin typeface="Arial" pitchFamily="34" charset="0"/>
                <a:cs typeface="Arial" pitchFamily="34" charset="0"/>
              </a:rPr>
              <a:t>All </a:t>
            </a:r>
            <a:r>
              <a:rPr lang="en-US" sz="2400" dirty="0">
                <a:latin typeface="Arial" pitchFamily="34" charset="0"/>
                <a:cs typeface="Arial" pitchFamily="34" charset="0"/>
              </a:rPr>
              <a:t>churches that claim to believe in God are good. The belief is that there are many different paths to </a:t>
            </a:r>
            <a:r>
              <a:rPr lang="en-US" sz="2400" dirty="0" smtClean="0">
                <a:latin typeface="Arial" pitchFamily="34" charset="0"/>
                <a:cs typeface="Arial" pitchFamily="34" charset="0"/>
              </a:rPr>
              <a:t>Heaven.</a:t>
            </a:r>
          </a:p>
          <a:p>
            <a:pPr marL="342900" indent="-342900">
              <a:buFont typeface="Arial" pitchFamily="34" charset="0"/>
              <a:buChar char="•"/>
            </a:pPr>
            <a:endParaRPr lang="en-US" sz="2400" dirty="0" smtClean="0">
              <a:latin typeface="Arial" pitchFamily="34" charset="0"/>
              <a:cs typeface="Arial" pitchFamily="34" charset="0"/>
            </a:endParaRPr>
          </a:p>
          <a:p>
            <a:pPr algn="ctr"/>
            <a:r>
              <a:rPr lang="en-US" sz="2400" b="1" dirty="0" smtClean="0">
                <a:solidFill>
                  <a:srgbClr val="0000FF"/>
                </a:solidFill>
                <a:latin typeface="Arial" pitchFamily="34" charset="0"/>
                <a:cs typeface="Arial" pitchFamily="34" charset="0"/>
              </a:rPr>
              <a:t>Jesus </a:t>
            </a:r>
            <a:r>
              <a:rPr lang="en-US" sz="2400" b="1" dirty="0">
                <a:solidFill>
                  <a:srgbClr val="0000FF"/>
                </a:solidFill>
                <a:latin typeface="Arial" pitchFamily="34" charset="0"/>
                <a:cs typeface="Arial" pitchFamily="34" charset="0"/>
              </a:rPr>
              <a:t>disagrees (Matthew 7:13-14, 21-24, John 14:6</a:t>
            </a:r>
            <a:r>
              <a:rPr lang="en-US" sz="2400" b="1" dirty="0" smtClean="0">
                <a:solidFill>
                  <a:srgbClr val="0000FF"/>
                </a:solidFill>
                <a:latin typeface="Arial" pitchFamily="34" charset="0"/>
                <a:cs typeface="Arial" pitchFamily="34" charset="0"/>
              </a:rPr>
              <a:t>) </a:t>
            </a:r>
            <a:endParaRPr lang="en-US" sz="2400" b="1" dirty="0">
              <a:solidFill>
                <a:srgbClr val="0000FF"/>
              </a:solidFill>
              <a:latin typeface="Arial" pitchFamily="34" charset="0"/>
              <a:cs typeface="Arial" pitchFamily="34" charset="0"/>
            </a:endParaRPr>
          </a:p>
        </p:txBody>
      </p:sp>
    </p:spTree>
    <p:extLst>
      <p:ext uri="{BB962C8B-B14F-4D97-AF65-F5344CB8AC3E}">
        <p14:creationId xmlns:p14="http://schemas.microsoft.com/office/powerpoint/2010/main" val="414821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8600"/>
            <a:ext cx="8382000" cy="6124754"/>
          </a:xfrm>
          <a:prstGeom prst="rect">
            <a:avLst/>
          </a:prstGeom>
          <a:noFill/>
        </p:spPr>
        <p:txBody>
          <a:bodyPr wrap="square" rtlCol="0">
            <a:spAutoFit/>
          </a:bodyPr>
          <a:lstStyle/>
          <a:p>
            <a:r>
              <a:rPr lang="en-US" sz="3200" b="1" dirty="0">
                <a:latin typeface="Arial" pitchFamily="34" charset="0"/>
                <a:cs typeface="Arial" pitchFamily="34" charset="0"/>
              </a:rPr>
              <a:t>NAME</a:t>
            </a:r>
          </a:p>
          <a:p>
            <a:r>
              <a:rPr lang="en-US" sz="2400" u="sng" dirty="0" smtClean="0">
                <a:latin typeface="Arial" pitchFamily="34" charset="0"/>
                <a:cs typeface="Arial" pitchFamily="34" charset="0"/>
              </a:rPr>
              <a:t>God </a:t>
            </a:r>
            <a:r>
              <a:rPr lang="en-US" sz="2400" u="sng" dirty="0">
                <a:latin typeface="Arial" pitchFamily="34" charset="0"/>
                <a:cs typeface="Arial" pitchFamily="34" charset="0"/>
              </a:rPr>
              <a:t>says:</a:t>
            </a:r>
          </a:p>
          <a:p>
            <a:pPr marL="342900" indent="-342900">
              <a:buFont typeface="Arial" pitchFamily="34" charset="0"/>
              <a:buChar char="•"/>
            </a:pPr>
            <a:r>
              <a:rPr lang="en-US" sz="2400" dirty="0" smtClean="0">
                <a:latin typeface="Arial" pitchFamily="34" charset="0"/>
                <a:cs typeface="Arial" pitchFamily="34" charset="0"/>
              </a:rPr>
              <a:t>The </a:t>
            </a:r>
            <a:r>
              <a:rPr lang="en-US" sz="2400" dirty="0">
                <a:latin typeface="Arial" pitchFamily="34" charset="0"/>
                <a:cs typeface="Arial" pitchFamily="34" charset="0"/>
              </a:rPr>
              <a:t>name of church of Christ for a local congregation is not a title but rather a way to describe these groups of Christians meeting in local congregations (</a:t>
            </a:r>
            <a:r>
              <a:rPr lang="en-US" sz="2400" b="1" dirty="0">
                <a:latin typeface="Arial" pitchFamily="34" charset="0"/>
                <a:cs typeface="Arial" pitchFamily="34" charset="0"/>
              </a:rPr>
              <a:t>Romans 16:16</a:t>
            </a:r>
            <a:r>
              <a:rPr lang="en-US" sz="2400" dirty="0">
                <a:latin typeface="Arial" pitchFamily="34" charset="0"/>
                <a:cs typeface="Arial" pitchFamily="34" charset="0"/>
              </a:rPr>
              <a:t>). </a:t>
            </a:r>
          </a:p>
          <a:p>
            <a:pPr marL="342900" indent="-342900">
              <a:buFont typeface="Arial" pitchFamily="34" charset="0"/>
              <a:buChar char="•"/>
            </a:pPr>
            <a:r>
              <a:rPr lang="en-US" sz="2400" dirty="0" smtClean="0">
                <a:latin typeface="Arial" pitchFamily="34" charset="0"/>
                <a:cs typeface="Arial" pitchFamily="34" charset="0"/>
              </a:rPr>
              <a:t>Other </a:t>
            </a:r>
            <a:r>
              <a:rPr lang="en-US" sz="2400" dirty="0">
                <a:latin typeface="Arial" pitchFamily="34" charset="0"/>
                <a:cs typeface="Arial" pitchFamily="34" charset="0"/>
              </a:rPr>
              <a:t>Bible terms that describe these local congregations are church of God (</a:t>
            </a:r>
            <a:r>
              <a:rPr lang="en-US" sz="2400" b="1" dirty="0">
                <a:latin typeface="Arial" pitchFamily="34" charset="0"/>
                <a:cs typeface="Arial" pitchFamily="34" charset="0"/>
              </a:rPr>
              <a:t>Acts 20:28, </a:t>
            </a:r>
            <a:r>
              <a:rPr lang="en-US" sz="2400" b="1" dirty="0" smtClean="0">
                <a:latin typeface="Arial" pitchFamily="34" charset="0"/>
                <a:cs typeface="Arial" pitchFamily="34" charset="0"/>
              </a:rPr>
              <a:t>Gal. 1:13</a:t>
            </a:r>
            <a:r>
              <a:rPr lang="en-US" sz="2400" dirty="0" smtClean="0">
                <a:latin typeface="Arial" pitchFamily="34" charset="0"/>
                <a:cs typeface="Arial" pitchFamily="34" charset="0"/>
              </a:rPr>
              <a:t>), </a:t>
            </a:r>
            <a:r>
              <a:rPr lang="en-US" sz="2400" dirty="0">
                <a:latin typeface="Arial" pitchFamily="34" charset="0"/>
                <a:cs typeface="Arial" pitchFamily="34" charset="0"/>
              </a:rPr>
              <a:t>the churches of a region (</a:t>
            </a:r>
            <a:r>
              <a:rPr lang="en-US" sz="2400" b="1" dirty="0" smtClean="0">
                <a:latin typeface="Arial" pitchFamily="34" charset="0"/>
                <a:cs typeface="Arial" pitchFamily="34" charset="0"/>
              </a:rPr>
              <a:t>Gal. </a:t>
            </a:r>
            <a:r>
              <a:rPr lang="en-US" sz="2400" b="1" dirty="0" smtClean="0">
                <a:latin typeface="Arial" pitchFamily="34" charset="0"/>
                <a:cs typeface="Arial" pitchFamily="34" charset="0"/>
              </a:rPr>
              <a:t>1:22, </a:t>
            </a:r>
            <a:r>
              <a:rPr lang="en-US" sz="2400" b="1" dirty="0" smtClean="0">
                <a:latin typeface="Arial" pitchFamily="34" charset="0"/>
                <a:cs typeface="Arial" pitchFamily="34" charset="0"/>
              </a:rPr>
              <a:t>Rev. 1:4</a:t>
            </a:r>
            <a:r>
              <a:rPr lang="en-US" sz="2400" dirty="0" smtClean="0">
                <a:latin typeface="Arial" pitchFamily="34" charset="0"/>
                <a:cs typeface="Arial" pitchFamily="34" charset="0"/>
              </a:rPr>
              <a:t>), </a:t>
            </a:r>
            <a:r>
              <a:rPr lang="en-US" sz="2400" dirty="0">
                <a:latin typeface="Arial" pitchFamily="34" charset="0"/>
                <a:cs typeface="Arial" pitchFamily="34" charset="0"/>
              </a:rPr>
              <a:t>and the church at a specific city or place </a:t>
            </a:r>
            <a:r>
              <a:rPr lang="en-US" sz="2400" dirty="0" smtClean="0">
                <a:latin typeface="Arial" pitchFamily="34" charset="0"/>
                <a:cs typeface="Arial" pitchFamily="34" charset="0"/>
              </a:rPr>
              <a:t>(</a:t>
            </a:r>
            <a:r>
              <a:rPr lang="en-US" sz="2400" b="1" dirty="0" smtClean="0">
                <a:latin typeface="Arial" pitchFamily="34" charset="0"/>
                <a:cs typeface="Arial" pitchFamily="34" charset="0"/>
              </a:rPr>
              <a:t>Acts 11:22, 13:1, Phile. 1:2</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a:p>
            <a:pPr marL="342900" indent="-342900">
              <a:buFont typeface="Arial" pitchFamily="34" charset="0"/>
              <a:buChar char="•"/>
            </a:pPr>
            <a:r>
              <a:rPr lang="en-US" sz="2400" dirty="0" smtClean="0">
                <a:latin typeface="Arial" pitchFamily="34" charset="0"/>
                <a:cs typeface="Arial" pitchFamily="34" charset="0"/>
              </a:rPr>
              <a:t>Many </a:t>
            </a:r>
            <a:r>
              <a:rPr lang="en-US" sz="2400" dirty="0">
                <a:latin typeface="Arial" pitchFamily="34" charset="0"/>
                <a:cs typeface="Arial" pitchFamily="34" charset="0"/>
              </a:rPr>
              <a:t>of these references, when taken in the full context, are referred to as belonging to Christ.</a:t>
            </a:r>
          </a:p>
          <a:p>
            <a:pPr marL="342900" indent="-342900">
              <a:buFont typeface="Arial" pitchFamily="34" charset="0"/>
              <a:buChar char="•"/>
            </a:pPr>
            <a:r>
              <a:rPr lang="en-US" sz="2400" dirty="0" smtClean="0">
                <a:latin typeface="Arial" pitchFamily="34" charset="0"/>
                <a:cs typeface="Arial" pitchFamily="34" charset="0"/>
              </a:rPr>
              <a:t>Christians </a:t>
            </a:r>
            <a:r>
              <a:rPr lang="en-US" sz="2400" dirty="0">
                <a:latin typeface="Arial" pitchFamily="34" charset="0"/>
                <a:cs typeface="Arial" pitchFamily="34" charset="0"/>
              </a:rPr>
              <a:t>of a local congregation can </a:t>
            </a:r>
            <a:r>
              <a:rPr lang="en-US" sz="2400" dirty="0" smtClean="0">
                <a:latin typeface="Arial" pitchFamily="34" charset="0"/>
                <a:cs typeface="Arial" pitchFamily="34" charset="0"/>
              </a:rPr>
              <a:t>sin (</a:t>
            </a:r>
            <a:r>
              <a:rPr lang="en-US" sz="2400" b="1" dirty="0" smtClean="0">
                <a:latin typeface="Arial" pitchFamily="34" charset="0"/>
                <a:cs typeface="Arial" pitchFamily="34" charset="0"/>
              </a:rPr>
              <a:t>Revelation 3:1</a:t>
            </a:r>
            <a:r>
              <a:rPr lang="en-US" sz="2400" dirty="0" smtClean="0">
                <a:latin typeface="Arial" pitchFamily="34" charset="0"/>
                <a:cs typeface="Arial" pitchFamily="34" charset="0"/>
              </a:rPr>
              <a:t>) </a:t>
            </a:r>
            <a:r>
              <a:rPr lang="en-US" sz="2400" dirty="0">
                <a:latin typeface="Arial" pitchFamily="34" charset="0"/>
                <a:cs typeface="Arial" pitchFamily="34" charset="0"/>
              </a:rPr>
              <a:t>and put themselves in an unsaved condition. </a:t>
            </a:r>
            <a:r>
              <a:rPr lang="en-US" sz="2400" dirty="0" smtClean="0">
                <a:latin typeface="Arial" pitchFamily="34" charset="0"/>
                <a:cs typeface="Arial" pitchFamily="34" charset="0"/>
              </a:rPr>
              <a:t> </a:t>
            </a:r>
            <a:endParaRPr lang="en-US" sz="2400" dirty="0">
              <a:latin typeface="Arial" pitchFamily="34" charset="0"/>
              <a:cs typeface="Arial" pitchFamily="34" charset="0"/>
            </a:endParaRPr>
          </a:p>
          <a:p>
            <a:pPr marL="342900" indent="-342900">
              <a:buFont typeface="Arial" pitchFamily="34" charset="0"/>
              <a:buChar char="•"/>
            </a:pPr>
            <a:r>
              <a:rPr lang="en-US" sz="2400" b="1" dirty="0" smtClean="0">
                <a:latin typeface="Arial" pitchFamily="34" charset="0"/>
                <a:cs typeface="Arial" pitchFamily="34" charset="0"/>
              </a:rPr>
              <a:t>Revelation </a:t>
            </a:r>
            <a:r>
              <a:rPr lang="en-US" sz="2400" b="1" dirty="0" smtClean="0">
                <a:latin typeface="Arial" pitchFamily="34" charset="0"/>
                <a:cs typeface="Arial" pitchFamily="34" charset="0"/>
              </a:rPr>
              <a:t>2:5 </a:t>
            </a:r>
            <a:r>
              <a:rPr lang="en-US" sz="2400" dirty="0" smtClean="0">
                <a:latin typeface="Arial" pitchFamily="34" charset="0"/>
                <a:cs typeface="Arial" pitchFamily="34" charset="0"/>
              </a:rPr>
              <a:t>shows </a:t>
            </a:r>
            <a:r>
              <a:rPr lang="en-US" sz="2400" dirty="0">
                <a:latin typeface="Arial" pitchFamily="34" charset="0"/>
                <a:cs typeface="Arial" pitchFamily="34" charset="0"/>
              </a:rPr>
              <a:t>that </a:t>
            </a:r>
            <a:r>
              <a:rPr lang="en-US" sz="2400" dirty="0" smtClean="0">
                <a:latin typeface="Arial" pitchFamily="34" charset="0"/>
                <a:cs typeface="Arial" pitchFamily="34" charset="0"/>
              </a:rPr>
              <a:t>local churches </a:t>
            </a:r>
            <a:r>
              <a:rPr lang="en-US" sz="2400" dirty="0">
                <a:latin typeface="Arial" pitchFamily="34" charset="0"/>
                <a:cs typeface="Arial" pitchFamily="34" charset="0"/>
              </a:rPr>
              <a:t>can lose </a:t>
            </a:r>
            <a:r>
              <a:rPr lang="en-US" sz="2400" dirty="0" smtClean="0">
                <a:latin typeface="Arial" pitchFamily="34" charset="0"/>
                <a:cs typeface="Arial" pitchFamily="34" charset="0"/>
              </a:rPr>
              <a:t>their lampstand </a:t>
            </a:r>
            <a:r>
              <a:rPr lang="en-US" sz="2400" dirty="0">
                <a:latin typeface="Arial" pitchFamily="34" charset="0"/>
                <a:cs typeface="Arial" pitchFamily="34" charset="0"/>
              </a:rPr>
              <a:t>and no longer be recognized by the </a:t>
            </a:r>
            <a:r>
              <a:rPr lang="en-US" sz="2400" dirty="0" smtClean="0">
                <a:latin typeface="Arial" pitchFamily="34" charset="0"/>
                <a:cs typeface="Arial" pitchFamily="34" charset="0"/>
              </a:rPr>
              <a:t>Lord.</a:t>
            </a:r>
            <a:endParaRPr lang="en-US" sz="2400" u="sng" dirty="0">
              <a:latin typeface="Arial" pitchFamily="34" charset="0"/>
              <a:cs typeface="Arial" pitchFamily="34" charset="0"/>
            </a:endParaRPr>
          </a:p>
        </p:txBody>
      </p:sp>
    </p:spTree>
    <p:extLst>
      <p:ext uri="{BB962C8B-B14F-4D97-AF65-F5344CB8AC3E}">
        <p14:creationId xmlns:p14="http://schemas.microsoft.com/office/powerpoint/2010/main" val="2448305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1258</Words>
  <Application>Microsoft Office PowerPoint</Application>
  <PresentationFormat>On-screen Show (4:3)</PresentationFormat>
  <Paragraphs>136</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dc:creator>
  <cp:lastModifiedBy>Murray</cp:lastModifiedBy>
  <cp:revision>20</cp:revision>
  <dcterms:created xsi:type="dcterms:W3CDTF">2013-06-14T23:24:41Z</dcterms:created>
  <dcterms:modified xsi:type="dcterms:W3CDTF">2013-06-16T03:14:32Z</dcterms:modified>
</cp:coreProperties>
</file>