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80" r:id="rId4"/>
    <p:sldId id="281" r:id="rId5"/>
    <p:sldId id="282" r:id="rId6"/>
    <p:sldId id="283" r:id="rId7"/>
    <p:sldId id="284" r:id="rId8"/>
    <p:sldId id="285" r:id="rId9"/>
    <p:sldId id="286" r:id="rId10"/>
    <p:sldId id="287" r:id="rId11"/>
    <p:sldId id="288" r:id="rId12"/>
    <p:sldId id="259" r:id="rId13"/>
    <p:sldId id="289" r:id="rId14"/>
    <p:sldId id="290" r:id="rId15"/>
    <p:sldId id="291" r:id="rId16"/>
    <p:sldId id="292" r:id="rId17"/>
    <p:sldId id="260" r:id="rId18"/>
    <p:sldId id="272" r:id="rId19"/>
    <p:sldId id="303" r:id="rId20"/>
    <p:sldId id="267" r:id="rId21"/>
    <p:sldId id="297" r:id="rId22"/>
    <p:sldId id="268" r:id="rId23"/>
    <p:sldId id="298" r:id="rId24"/>
    <p:sldId id="305" r:id="rId25"/>
    <p:sldId id="306" r:id="rId26"/>
    <p:sldId id="277" r:id="rId27"/>
    <p:sldId id="301" r:id="rId28"/>
    <p:sldId id="262" r:id="rId29"/>
    <p:sldId id="293" r:id="rId30"/>
    <p:sldId id="269" r:id="rId31"/>
    <p:sldId id="300" r:id="rId32"/>
    <p:sldId id="307" r:id="rId33"/>
    <p:sldId id="308" r:id="rId34"/>
    <p:sldId id="265" r:id="rId35"/>
    <p:sldId id="294" r:id="rId36"/>
    <p:sldId id="264" r:id="rId37"/>
    <p:sldId id="295" r:id="rId38"/>
    <p:sldId id="266" r:id="rId39"/>
    <p:sldId id="296" r:id="rId40"/>
    <p:sldId id="278" r:id="rId41"/>
    <p:sldId id="274" r:id="rId42"/>
    <p:sldId id="279" r:id="rId43"/>
    <p:sldId id="309" r:id="rId44"/>
    <p:sldId id="276"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EFFC42"/>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9919" autoAdjust="0"/>
    <p:restoredTop sz="94695" autoAdjust="0"/>
  </p:normalViewPr>
  <p:slideViewPr>
    <p:cSldViewPr>
      <p:cViewPr>
        <p:scale>
          <a:sx n="81" d="100"/>
          <a:sy n="81" d="100"/>
        </p:scale>
        <p:origin x="-1056" y="72"/>
      </p:cViewPr>
      <p:guideLst>
        <p:guide orient="horz" pos="2160"/>
        <p:guide pos="2880"/>
      </p:guideLst>
    </p:cSldViewPr>
  </p:slideViewPr>
  <p:outlineViewPr>
    <p:cViewPr>
      <p:scale>
        <a:sx n="33" d="100"/>
        <a:sy n="33" d="100"/>
      </p:scale>
      <p:origin x="0" y="2892"/>
    </p:cViewPr>
  </p:outlin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A40DAD-1489-45F9-9CEA-98F31874B2E0}" type="datetimeFigureOut">
              <a:rPr lang="en-US" smtClean="0"/>
              <a:t>11/15/2014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D551EA-1219-47B9-8E64-1988DFE11100}" type="slidenum">
              <a:rPr lang="en-US" smtClean="0"/>
              <a:t>‹#›</a:t>
            </a:fld>
            <a:endParaRPr lang="en-US"/>
          </a:p>
        </p:txBody>
      </p:sp>
    </p:spTree>
    <p:extLst>
      <p:ext uri="{BB962C8B-B14F-4D97-AF65-F5344CB8AC3E}">
        <p14:creationId xmlns:p14="http://schemas.microsoft.com/office/powerpoint/2010/main" val="3740283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D551EA-1219-47B9-8E64-1988DFE11100}" type="slidenum">
              <a:rPr lang="en-US" smtClean="0"/>
              <a:t>27</a:t>
            </a:fld>
            <a:endParaRPr lang="en-US"/>
          </a:p>
        </p:txBody>
      </p:sp>
    </p:spTree>
    <p:extLst>
      <p:ext uri="{BB962C8B-B14F-4D97-AF65-F5344CB8AC3E}">
        <p14:creationId xmlns:p14="http://schemas.microsoft.com/office/powerpoint/2010/main" val="846525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D6B133-1FFD-45BD-93A7-78E888522336}" type="datetimeFigureOut">
              <a:rPr lang="en-US" smtClean="0"/>
              <a:t>11/15/2014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0DF86-83B4-4DF4-AD4A-71691D93F4AF}" type="slidenum">
              <a:rPr lang="en-US" smtClean="0"/>
              <a:t>‹#›</a:t>
            </a:fld>
            <a:endParaRPr lang="en-US" dirty="0"/>
          </a:p>
        </p:txBody>
      </p:sp>
    </p:spTree>
    <p:extLst>
      <p:ext uri="{BB962C8B-B14F-4D97-AF65-F5344CB8AC3E}">
        <p14:creationId xmlns:p14="http://schemas.microsoft.com/office/powerpoint/2010/main" val="3783385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D6B133-1FFD-45BD-93A7-78E888522336}" type="datetimeFigureOut">
              <a:rPr lang="en-US" smtClean="0"/>
              <a:t>11/15/2014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0DF86-83B4-4DF4-AD4A-71691D93F4AF}" type="slidenum">
              <a:rPr lang="en-US" smtClean="0"/>
              <a:t>‹#›</a:t>
            </a:fld>
            <a:endParaRPr lang="en-US" dirty="0"/>
          </a:p>
        </p:txBody>
      </p:sp>
    </p:spTree>
    <p:extLst>
      <p:ext uri="{BB962C8B-B14F-4D97-AF65-F5344CB8AC3E}">
        <p14:creationId xmlns:p14="http://schemas.microsoft.com/office/powerpoint/2010/main" val="1352439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D6B133-1FFD-45BD-93A7-78E888522336}" type="datetimeFigureOut">
              <a:rPr lang="en-US" smtClean="0"/>
              <a:t>11/15/2014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0DF86-83B4-4DF4-AD4A-71691D93F4AF}" type="slidenum">
              <a:rPr lang="en-US" smtClean="0"/>
              <a:t>‹#›</a:t>
            </a:fld>
            <a:endParaRPr lang="en-US" dirty="0"/>
          </a:p>
        </p:txBody>
      </p:sp>
    </p:spTree>
    <p:extLst>
      <p:ext uri="{BB962C8B-B14F-4D97-AF65-F5344CB8AC3E}">
        <p14:creationId xmlns:p14="http://schemas.microsoft.com/office/powerpoint/2010/main" val="2693422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D6B133-1FFD-45BD-93A7-78E888522336}" type="datetimeFigureOut">
              <a:rPr lang="en-US" smtClean="0"/>
              <a:t>11/15/2014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0DF86-83B4-4DF4-AD4A-71691D93F4AF}" type="slidenum">
              <a:rPr lang="en-US" smtClean="0"/>
              <a:t>‹#›</a:t>
            </a:fld>
            <a:endParaRPr lang="en-US" dirty="0"/>
          </a:p>
        </p:txBody>
      </p:sp>
    </p:spTree>
    <p:extLst>
      <p:ext uri="{BB962C8B-B14F-4D97-AF65-F5344CB8AC3E}">
        <p14:creationId xmlns:p14="http://schemas.microsoft.com/office/powerpoint/2010/main" val="2744615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D6B133-1FFD-45BD-93A7-78E888522336}" type="datetimeFigureOut">
              <a:rPr lang="en-US" smtClean="0"/>
              <a:t>11/15/2014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0DF86-83B4-4DF4-AD4A-71691D93F4AF}" type="slidenum">
              <a:rPr lang="en-US" smtClean="0"/>
              <a:t>‹#›</a:t>
            </a:fld>
            <a:endParaRPr lang="en-US" dirty="0"/>
          </a:p>
        </p:txBody>
      </p:sp>
    </p:spTree>
    <p:extLst>
      <p:ext uri="{BB962C8B-B14F-4D97-AF65-F5344CB8AC3E}">
        <p14:creationId xmlns:p14="http://schemas.microsoft.com/office/powerpoint/2010/main" val="2854615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D6B133-1FFD-45BD-93A7-78E888522336}" type="datetimeFigureOut">
              <a:rPr lang="en-US" smtClean="0"/>
              <a:t>11/15/2014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50DF86-83B4-4DF4-AD4A-71691D93F4AF}" type="slidenum">
              <a:rPr lang="en-US" smtClean="0"/>
              <a:t>‹#›</a:t>
            </a:fld>
            <a:endParaRPr lang="en-US" dirty="0"/>
          </a:p>
        </p:txBody>
      </p:sp>
    </p:spTree>
    <p:extLst>
      <p:ext uri="{BB962C8B-B14F-4D97-AF65-F5344CB8AC3E}">
        <p14:creationId xmlns:p14="http://schemas.microsoft.com/office/powerpoint/2010/main" val="3772230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D6B133-1FFD-45BD-93A7-78E888522336}" type="datetimeFigureOut">
              <a:rPr lang="en-US" smtClean="0"/>
              <a:t>11/15/2014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50DF86-83B4-4DF4-AD4A-71691D93F4AF}" type="slidenum">
              <a:rPr lang="en-US" smtClean="0"/>
              <a:t>‹#›</a:t>
            </a:fld>
            <a:endParaRPr lang="en-US" dirty="0"/>
          </a:p>
        </p:txBody>
      </p:sp>
    </p:spTree>
    <p:extLst>
      <p:ext uri="{BB962C8B-B14F-4D97-AF65-F5344CB8AC3E}">
        <p14:creationId xmlns:p14="http://schemas.microsoft.com/office/powerpoint/2010/main" val="187920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D6B133-1FFD-45BD-93A7-78E888522336}" type="datetimeFigureOut">
              <a:rPr lang="en-US" smtClean="0"/>
              <a:t>11/15/2014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E50DF86-83B4-4DF4-AD4A-71691D93F4AF}" type="slidenum">
              <a:rPr lang="en-US" smtClean="0"/>
              <a:t>‹#›</a:t>
            </a:fld>
            <a:endParaRPr lang="en-US" dirty="0"/>
          </a:p>
        </p:txBody>
      </p:sp>
    </p:spTree>
    <p:extLst>
      <p:ext uri="{BB962C8B-B14F-4D97-AF65-F5344CB8AC3E}">
        <p14:creationId xmlns:p14="http://schemas.microsoft.com/office/powerpoint/2010/main" val="213057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6B133-1FFD-45BD-93A7-78E888522336}" type="datetimeFigureOut">
              <a:rPr lang="en-US" smtClean="0"/>
              <a:t>11/15/2014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E50DF86-83B4-4DF4-AD4A-71691D93F4AF}" type="slidenum">
              <a:rPr lang="en-US" smtClean="0"/>
              <a:t>‹#›</a:t>
            </a:fld>
            <a:endParaRPr lang="en-US" dirty="0"/>
          </a:p>
        </p:txBody>
      </p:sp>
    </p:spTree>
    <p:extLst>
      <p:ext uri="{BB962C8B-B14F-4D97-AF65-F5344CB8AC3E}">
        <p14:creationId xmlns:p14="http://schemas.microsoft.com/office/powerpoint/2010/main" val="148228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6B133-1FFD-45BD-93A7-78E888522336}" type="datetimeFigureOut">
              <a:rPr lang="en-US" smtClean="0"/>
              <a:t>11/15/2014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50DF86-83B4-4DF4-AD4A-71691D93F4AF}" type="slidenum">
              <a:rPr lang="en-US" smtClean="0"/>
              <a:t>‹#›</a:t>
            </a:fld>
            <a:endParaRPr lang="en-US" dirty="0"/>
          </a:p>
        </p:txBody>
      </p:sp>
    </p:spTree>
    <p:extLst>
      <p:ext uri="{BB962C8B-B14F-4D97-AF65-F5344CB8AC3E}">
        <p14:creationId xmlns:p14="http://schemas.microsoft.com/office/powerpoint/2010/main" val="1207736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6B133-1FFD-45BD-93A7-78E888522336}" type="datetimeFigureOut">
              <a:rPr lang="en-US" smtClean="0"/>
              <a:t>11/15/2014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50DF86-83B4-4DF4-AD4A-71691D93F4AF}" type="slidenum">
              <a:rPr lang="en-US" smtClean="0"/>
              <a:t>‹#›</a:t>
            </a:fld>
            <a:endParaRPr lang="en-US" dirty="0"/>
          </a:p>
        </p:txBody>
      </p:sp>
    </p:spTree>
    <p:extLst>
      <p:ext uri="{BB962C8B-B14F-4D97-AF65-F5344CB8AC3E}">
        <p14:creationId xmlns:p14="http://schemas.microsoft.com/office/powerpoint/2010/main" val="1659702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6B133-1FFD-45BD-93A7-78E888522336}" type="datetimeFigureOut">
              <a:rPr lang="en-US" smtClean="0"/>
              <a:t>11/15/2014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0DF86-83B4-4DF4-AD4A-71691D93F4AF}" type="slidenum">
              <a:rPr lang="en-US" smtClean="0"/>
              <a:t>‹#›</a:t>
            </a:fld>
            <a:endParaRPr lang="en-US" dirty="0"/>
          </a:p>
        </p:txBody>
      </p:sp>
    </p:spTree>
    <p:extLst>
      <p:ext uri="{BB962C8B-B14F-4D97-AF65-F5344CB8AC3E}">
        <p14:creationId xmlns:p14="http://schemas.microsoft.com/office/powerpoint/2010/main" val="4167546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4764088"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5138057" y="1447800"/>
            <a:ext cx="36576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3200" b="1" dirty="0" smtClean="0">
                <a:solidFill>
                  <a:srgbClr val="EFFC42"/>
                </a:solidFill>
              </a:rPr>
              <a:t>After a 70 year absence, wolves were reintroduced into Yellowstone National Park in 1995</a:t>
            </a:r>
            <a:endParaRPr lang="en-US" altLang="en-US" sz="3200" b="1" dirty="0">
              <a:solidFill>
                <a:srgbClr val="EFFC42"/>
              </a:solidFill>
            </a:endParaRPr>
          </a:p>
        </p:txBody>
      </p:sp>
    </p:spTree>
    <p:extLst>
      <p:ext uri="{BB962C8B-B14F-4D97-AF65-F5344CB8AC3E}">
        <p14:creationId xmlns:p14="http://schemas.microsoft.com/office/powerpoint/2010/main" val="126124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33000" b="-33000"/>
          </a:stretch>
        </a:blip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57200" y="457200"/>
            <a:ext cx="8153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u="sng" dirty="0" smtClean="0"/>
              <a:t>Wolves made things much better for plants &amp; animals</a:t>
            </a:r>
          </a:p>
          <a:p>
            <a:pPr marL="342900" indent="-342900" eaLnBrk="1" hangingPunct="1">
              <a:buFont typeface="Arial" panose="020B0604020202020204" pitchFamily="34" charset="0"/>
              <a:buChar char="•"/>
            </a:pPr>
            <a:r>
              <a:rPr lang="en-US" altLang="en-US" sz="2400" dirty="0" smtClean="0"/>
              <a:t>Overgrazing by deer and elk decreased</a:t>
            </a:r>
          </a:p>
          <a:p>
            <a:pPr marL="342900" indent="-342900" eaLnBrk="1" hangingPunct="1">
              <a:buFont typeface="Arial" panose="020B0604020202020204" pitchFamily="34" charset="0"/>
              <a:buChar char="•"/>
            </a:pPr>
            <a:r>
              <a:rPr lang="en-US" altLang="en-US" sz="2400" dirty="0" smtClean="0"/>
              <a:t>Aspen, willow, and cottonwood trees again grew</a:t>
            </a:r>
          </a:p>
          <a:p>
            <a:pPr marL="342900" indent="-342900" eaLnBrk="1" hangingPunct="1">
              <a:buFont typeface="Arial" panose="020B0604020202020204" pitchFamily="34" charset="0"/>
              <a:buChar char="•"/>
            </a:pPr>
            <a:r>
              <a:rPr lang="en-US" altLang="en-US" sz="2400" dirty="0" smtClean="0"/>
              <a:t>Beaver returned to make ponds which helped otter, duck, muskrat, fish, reptiles, and amphibians</a:t>
            </a:r>
          </a:p>
          <a:p>
            <a:pPr marL="342900" indent="-342900" eaLnBrk="1" hangingPunct="1">
              <a:buFont typeface="Arial" panose="020B0604020202020204" pitchFamily="34" charset="0"/>
              <a:buChar char="•"/>
            </a:pPr>
            <a:r>
              <a:rPr lang="en-US" altLang="en-US" sz="2400" dirty="0" smtClean="0"/>
              <a:t>Trees remarkably grew at 5 times the rate they had grown previously</a:t>
            </a:r>
          </a:p>
          <a:p>
            <a:pPr marL="342900" indent="-342900" eaLnBrk="1" hangingPunct="1">
              <a:buFont typeface="Arial" panose="020B0604020202020204" pitchFamily="34" charset="0"/>
              <a:buChar char="•"/>
            </a:pPr>
            <a:r>
              <a:rPr lang="en-US" altLang="en-US" sz="2400" dirty="0" smtClean="0"/>
              <a:t>Erosion along streams and lakes decreased</a:t>
            </a:r>
          </a:p>
          <a:p>
            <a:pPr marL="342900" indent="-342900" eaLnBrk="1" hangingPunct="1">
              <a:buFont typeface="Arial" panose="020B0604020202020204" pitchFamily="34" charset="0"/>
              <a:buChar char="•"/>
            </a:pPr>
            <a:r>
              <a:rPr lang="en-US" altLang="en-US" sz="2400" dirty="0" smtClean="0"/>
              <a:t>Migratory song birds numbers increased dramatically</a:t>
            </a:r>
          </a:p>
          <a:p>
            <a:pPr marL="342900" indent="-342900" eaLnBrk="1" hangingPunct="1">
              <a:buFont typeface="Arial" panose="020B0604020202020204" pitchFamily="34" charset="0"/>
              <a:buChar char="•"/>
            </a:pPr>
            <a:r>
              <a:rPr lang="en-US" altLang="en-US" sz="2400" dirty="0" smtClean="0"/>
              <a:t>Fish and aquatic animals grew in numbers</a:t>
            </a:r>
          </a:p>
          <a:p>
            <a:pPr marL="342900" indent="-342900" eaLnBrk="1" hangingPunct="1">
              <a:buFont typeface="Arial" panose="020B0604020202020204" pitchFamily="34" charset="0"/>
              <a:buChar char="•"/>
            </a:pPr>
            <a:r>
              <a:rPr lang="en-US" altLang="en-US" sz="2400" dirty="0" smtClean="0"/>
              <a:t>Less coyotes meant more rabbits and mice and more food for hawks, fox, weasels, and badgers</a:t>
            </a:r>
          </a:p>
          <a:p>
            <a:pPr marL="342900" indent="-342900" eaLnBrk="1" hangingPunct="1">
              <a:buFont typeface="Arial" panose="020B0604020202020204" pitchFamily="34" charset="0"/>
              <a:buChar char="•"/>
            </a:pPr>
            <a:r>
              <a:rPr lang="en-US" altLang="en-US" sz="2400" b="1" dirty="0" smtClean="0"/>
              <a:t>Ravens and eagles fed on carrion left by the wolves</a:t>
            </a:r>
          </a:p>
          <a:p>
            <a:pPr marL="342900" indent="-342900" eaLnBrk="1" hangingPunct="1">
              <a:buFont typeface="Arial" panose="020B0604020202020204" pitchFamily="34" charset="0"/>
              <a:buChar char="•"/>
            </a:pPr>
            <a:r>
              <a:rPr lang="en-US" altLang="en-US" sz="2400" dirty="0" smtClean="0"/>
              <a:t>More plants and shrubs produced berries which helped to have more bears</a:t>
            </a:r>
            <a:endParaRPr lang="en-US" altLang="en-US" sz="2400" dirty="0"/>
          </a:p>
        </p:txBody>
      </p:sp>
    </p:spTree>
    <p:extLst>
      <p:ext uri="{BB962C8B-B14F-4D97-AF65-F5344CB8AC3E}">
        <p14:creationId xmlns:p14="http://schemas.microsoft.com/office/powerpoint/2010/main" val="2106702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33000" b="-33000"/>
          </a:stretch>
        </a:blip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57200" y="457200"/>
            <a:ext cx="8153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u="sng" dirty="0" smtClean="0"/>
              <a:t>Wolves made things much better for plants &amp; animals</a:t>
            </a:r>
          </a:p>
          <a:p>
            <a:pPr marL="342900" indent="-342900" eaLnBrk="1" hangingPunct="1">
              <a:buFont typeface="Arial" panose="020B0604020202020204" pitchFamily="34" charset="0"/>
              <a:buChar char="•"/>
            </a:pPr>
            <a:r>
              <a:rPr lang="en-US" altLang="en-US" sz="2400" dirty="0" smtClean="0"/>
              <a:t>Overgrazing by deer and elk decreased</a:t>
            </a:r>
          </a:p>
          <a:p>
            <a:pPr marL="342900" indent="-342900" eaLnBrk="1" hangingPunct="1">
              <a:buFont typeface="Arial" panose="020B0604020202020204" pitchFamily="34" charset="0"/>
              <a:buChar char="•"/>
            </a:pPr>
            <a:r>
              <a:rPr lang="en-US" altLang="en-US" sz="2400" dirty="0" smtClean="0"/>
              <a:t>Aspen, willow, and cottonwood trees again grew</a:t>
            </a:r>
          </a:p>
          <a:p>
            <a:pPr marL="342900" indent="-342900" eaLnBrk="1" hangingPunct="1">
              <a:buFont typeface="Arial" panose="020B0604020202020204" pitchFamily="34" charset="0"/>
              <a:buChar char="•"/>
            </a:pPr>
            <a:r>
              <a:rPr lang="en-US" altLang="en-US" sz="2400" dirty="0" smtClean="0"/>
              <a:t>Beaver returned to make ponds which helped otter, duck, muskrat, fish, reptiles, and amphibians</a:t>
            </a:r>
          </a:p>
          <a:p>
            <a:pPr marL="342900" indent="-342900" eaLnBrk="1" hangingPunct="1">
              <a:buFont typeface="Arial" panose="020B0604020202020204" pitchFamily="34" charset="0"/>
              <a:buChar char="•"/>
            </a:pPr>
            <a:r>
              <a:rPr lang="en-US" altLang="en-US" sz="2400" dirty="0" smtClean="0"/>
              <a:t>Trees remarkably grew at 5 times the rate they had grown previously</a:t>
            </a:r>
          </a:p>
          <a:p>
            <a:pPr marL="342900" indent="-342900" eaLnBrk="1" hangingPunct="1">
              <a:buFont typeface="Arial" panose="020B0604020202020204" pitchFamily="34" charset="0"/>
              <a:buChar char="•"/>
            </a:pPr>
            <a:r>
              <a:rPr lang="en-US" altLang="en-US" sz="2400" dirty="0" smtClean="0"/>
              <a:t>Erosion along streams and lakes decreased</a:t>
            </a:r>
          </a:p>
          <a:p>
            <a:pPr marL="342900" indent="-342900" eaLnBrk="1" hangingPunct="1">
              <a:buFont typeface="Arial" panose="020B0604020202020204" pitchFamily="34" charset="0"/>
              <a:buChar char="•"/>
            </a:pPr>
            <a:r>
              <a:rPr lang="en-US" altLang="en-US" sz="2400" dirty="0" smtClean="0"/>
              <a:t>Migratory song birds numbers increased dramatically</a:t>
            </a:r>
          </a:p>
          <a:p>
            <a:pPr marL="342900" indent="-342900" eaLnBrk="1" hangingPunct="1">
              <a:buFont typeface="Arial" panose="020B0604020202020204" pitchFamily="34" charset="0"/>
              <a:buChar char="•"/>
            </a:pPr>
            <a:r>
              <a:rPr lang="en-US" altLang="en-US" sz="2400" dirty="0" smtClean="0"/>
              <a:t>Fish and aquatic animals grew in numbers</a:t>
            </a:r>
          </a:p>
          <a:p>
            <a:pPr marL="342900" indent="-342900" eaLnBrk="1" hangingPunct="1">
              <a:buFont typeface="Arial" panose="020B0604020202020204" pitchFamily="34" charset="0"/>
              <a:buChar char="•"/>
            </a:pPr>
            <a:r>
              <a:rPr lang="en-US" altLang="en-US" sz="2400" dirty="0" smtClean="0"/>
              <a:t>Less coyotes meant more rabbits and mice and more food for hawks, fox, weasels, and badgers</a:t>
            </a:r>
          </a:p>
          <a:p>
            <a:pPr marL="342900" indent="-342900" eaLnBrk="1" hangingPunct="1">
              <a:buFont typeface="Arial" panose="020B0604020202020204" pitchFamily="34" charset="0"/>
              <a:buChar char="•"/>
            </a:pPr>
            <a:r>
              <a:rPr lang="en-US" altLang="en-US" sz="2400" dirty="0" smtClean="0"/>
              <a:t>Ravens and eagles fed on carrion left by the wolves</a:t>
            </a:r>
          </a:p>
          <a:p>
            <a:pPr marL="342900" indent="-342900" eaLnBrk="1" hangingPunct="1">
              <a:buFont typeface="Arial" panose="020B0604020202020204" pitchFamily="34" charset="0"/>
              <a:buChar char="•"/>
            </a:pPr>
            <a:r>
              <a:rPr lang="en-US" altLang="en-US" sz="2400" b="1" dirty="0" smtClean="0"/>
              <a:t>More plants and shrubs produced berries which helped to have more bears</a:t>
            </a:r>
            <a:endParaRPr lang="en-US" altLang="en-US" sz="2400" b="1" dirty="0"/>
          </a:p>
        </p:txBody>
      </p:sp>
    </p:spTree>
    <p:extLst>
      <p:ext uri="{BB962C8B-B14F-4D97-AF65-F5344CB8AC3E}">
        <p14:creationId xmlns:p14="http://schemas.microsoft.com/office/powerpoint/2010/main" val="3251643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33000" b="-33000"/>
          </a:stretch>
        </a:blip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57200" y="457200"/>
            <a:ext cx="8153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u="sng" dirty="0" smtClean="0"/>
              <a:t>Wolves made things much better for the rivers!</a:t>
            </a:r>
          </a:p>
          <a:p>
            <a:pPr marL="342900" indent="-342900" eaLnBrk="1" hangingPunct="1">
              <a:buFont typeface="Arial" panose="020B0604020202020204" pitchFamily="34" charset="0"/>
              <a:buChar char="•"/>
            </a:pPr>
            <a:r>
              <a:rPr lang="en-US" sz="2400" b="1" dirty="0" smtClean="0"/>
              <a:t>There was less erosion. </a:t>
            </a:r>
          </a:p>
          <a:p>
            <a:pPr marL="342900" indent="-342900" eaLnBrk="1" hangingPunct="1">
              <a:buFont typeface="Arial" panose="020B0604020202020204" pitchFamily="34" charset="0"/>
              <a:buChar char="•"/>
            </a:pPr>
            <a:r>
              <a:rPr lang="en-US" sz="2400" dirty="0" smtClean="0"/>
              <a:t>More pools formed, more riffle sections, which were great for wildlife and fish habitats. </a:t>
            </a:r>
          </a:p>
          <a:p>
            <a:pPr marL="342900" indent="-342900" eaLnBrk="1" hangingPunct="1">
              <a:buFont typeface="Arial" panose="020B0604020202020204" pitchFamily="34" charset="0"/>
              <a:buChar char="•"/>
            </a:pPr>
            <a:r>
              <a:rPr lang="en-US" sz="2400" dirty="0" smtClean="0"/>
              <a:t>The regenerating forests stabilized the river banks so that they collapsed less often, so rivers became more fixed in their course.</a:t>
            </a:r>
          </a:p>
          <a:p>
            <a:pPr marL="342900" indent="-342900" eaLnBrk="1" hangingPunct="1">
              <a:buFont typeface="Arial" panose="020B0604020202020204" pitchFamily="34" charset="0"/>
              <a:buChar char="•"/>
            </a:pPr>
            <a:r>
              <a:rPr lang="en-US" sz="2400" dirty="0" smtClean="0"/>
              <a:t>By driving the deer out of some places and the vegetation recovering on the valley sides, there was less soil erosion, because the vegetation stabilized. </a:t>
            </a:r>
          </a:p>
          <a:p>
            <a:pPr marL="342900" indent="-342900" eaLnBrk="1" hangingPunct="1">
              <a:buFont typeface="Arial" panose="020B0604020202020204" pitchFamily="34" charset="0"/>
              <a:buChar char="•"/>
            </a:pPr>
            <a:r>
              <a:rPr lang="en-US" sz="2400" dirty="0"/>
              <a:t>Wolves, small in number, transformed the ecosystem and physical geography of the </a:t>
            </a:r>
            <a:r>
              <a:rPr lang="en-US" sz="2400" dirty="0" smtClean="0"/>
              <a:t>2,219,791 </a:t>
            </a:r>
            <a:r>
              <a:rPr lang="en-US" sz="2400" dirty="0" smtClean="0"/>
              <a:t>acre </a:t>
            </a:r>
            <a:r>
              <a:rPr lang="en-US" sz="2400" dirty="0"/>
              <a:t>Yellowstone National Park</a:t>
            </a:r>
            <a:r>
              <a:rPr lang="en-US" sz="2400" dirty="0" smtClean="0"/>
              <a:t>!</a:t>
            </a:r>
            <a:endParaRPr lang="en-US" altLang="en-US" sz="2400" dirty="0"/>
          </a:p>
        </p:txBody>
      </p:sp>
    </p:spTree>
    <p:extLst>
      <p:ext uri="{BB962C8B-B14F-4D97-AF65-F5344CB8AC3E}">
        <p14:creationId xmlns:p14="http://schemas.microsoft.com/office/powerpoint/2010/main" val="546147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33000" b="-33000"/>
          </a:stretch>
        </a:blip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57200" y="457200"/>
            <a:ext cx="8153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u="sng" dirty="0" smtClean="0"/>
              <a:t>Wolves made things much better for the rivers!</a:t>
            </a:r>
          </a:p>
          <a:p>
            <a:pPr marL="342900" indent="-342900" eaLnBrk="1" hangingPunct="1">
              <a:buFont typeface="Arial" panose="020B0604020202020204" pitchFamily="34" charset="0"/>
              <a:buChar char="•"/>
            </a:pPr>
            <a:r>
              <a:rPr lang="en-US" sz="2400" dirty="0" smtClean="0"/>
              <a:t>There was less erosion. </a:t>
            </a:r>
          </a:p>
          <a:p>
            <a:pPr marL="342900" indent="-342900" eaLnBrk="1" hangingPunct="1">
              <a:buFont typeface="Arial" panose="020B0604020202020204" pitchFamily="34" charset="0"/>
              <a:buChar char="•"/>
            </a:pPr>
            <a:r>
              <a:rPr lang="en-US" sz="2400" b="1" dirty="0" smtClean="0"/>
              <a:t>More pools formed, more riffle sections, which were great for wildlife and fish habitats. </a:t>
            </a:r>
          </a:p>
          <a:p>
            <a:pPr marL="342900" indent="-342900" eaLnBrk="1" hangingPunct="1">
              <a:buFont typeface="Arial" panose="020B0604020202020204" pitchFamily="34" charset="0"/>
              <a:buChar char="•"/>
            </a:pPr>
            <a:r>
              <a:rPr lang="en-US" sz="2400" dirty="0" smtClean="0"/>
              <a:t>The regenerating forests stabilized the river banks so that they collapsed less often, so rivers became more fixed in their course.</a:t>
            </a:r>
          </a:p>
          <a:p>
            <a:pPr marL="342900" indent="-342900" eaLnBrk="1" hangingPunct="1">
              <a:buFont typeface="Arial" panose="020B0604020202020204" pitchFamily="34" charset="0"/>
              <a:buChar char="•"/>
            </a:pPr>
            <a:r>
              <a:rPr lang="en-US" sz="2400" dirty="0" smtClean="0"/>
              <a:t>By driving the deer out of some places and the vegetation recovering on the valley sides, there was less soil erosion, because the vegetation stabilized. </a:t>
            </a:r>
          </a:p>
          <a:p>
            <a:pPr marL="342900" indent="-342900" eaLnBrk="1" hangingPunct="1">
              <a:buFont typeface="Arial" panose="020B0604020202020204" pitchFamily="34" charset="0"/>
              <a:buChar char="•"/>
            </a:pPr>
            <a:r>
              <a:rPr lang="en-US" sz="2400" dirty="0"/>
              <a:t>Wolves, small in number, transformed the ecosystem and physical geography of the </a:t>
            </a:r>
            <a:r>
              <a:rPr lang="en-US" sz="2400" dirty="0" smtClean="0"/>
              <a:t>2,219,791 </a:t>
            </a:r>
            <a:r>
              <a:rPr lang="en-US" sz="2400" dirty="0" smtClean="0"/>
              <a:t>million </a:t>
            </a:r>
            <a:r>
              <a:rPr lang="en-US" sz="2400" dirty="0"/>
              <a:t>acre Yellowstone National Park</a:t>
            </a:r>
            <a:r>
              <a:rPr lang="en-US" sz="2400" dirty="0" smtClean="0"/>
              <a:t>!</a:t>
            </a:r>
            <a:endParaRPr lang="en-US" altLang="en-US" sz="2400" dirty="0"/>
          </a:p>
        </p:txBody>
      </p:sp>
    </p:spTree>
    <p:extLst>
      <p:ext uri="{BB962C8B-B14F-4D97-AF65-F5344CB8AC3E}">
        <p14:creationId xmlns:p14="http://schemas.microsoft.com/office/powerpoint/2010/main" val="5350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33000" b="-33000"/>
          </a:stretch>
        </a:blip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57200" y="457200"/>
            <a:ext cx="8153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u="sng" dirty="0" smtClean="0"/>
              <a:t>Wolves made things much better for the rivers!</a:t>
            </a:r>
          </a:p>
          <a:p>
            <a:pPr marL="342900" indent="-342900" eaLnBrk="1" hangingPunct="1">
              <a:buFont typeface="Arial" panose="020B0604020202020204" pitchFamily="34" charset="0"/>
              <a:buChar char="•"/>
            </a:pPr>
            <a:r>
              <a:rPr lang="en-US" sz="2400" dirty="0" smtClean="0"/>
              <a:t>There was less erosion. </a:t>
            </a:r>
          </a:p>
          <a:p>
            <a:pPr marL="342900" indent="-342900" eaLnBrk="1" hangingPunct="1">
              <a:buFont typeface="Arial" panose="020B0604020202020204" pitchFamily="34" charset="0"/>
              <a:buChar char="•"/>
            </a:pPr>
            <a:r>
              <a:rPr lang="en-US" sz="2400" dirty="0" smtClean="0"/>
              <a:t>More pools formed, more riffle sections, which were great for wildlife and fish habitats. </a:t>
            </a:r>
          </a:p>
          <a:p>
            <a:pPr marL="342900" indent="-342900" eaLnBrk="1" hangingPunct="1">
              <a:buFont typeface="Arial" panose="020B0604020202020204" pitchFamily="34" charset="0"/>
              <a:buChar char="•"/>
            </a:pPr>
            <a:r>
              <a:rPr lang="en-US" sz="2400" b="1" dirty="0" smtClean="0"/>
              <a:t>The regenerating forests stabilized the river banks so that they collapsed less often, so rivers became more fixed in their course.</a:t>
            </a:r>
          </a:p>
          <a:p>
            <a:pPr marL="342900" indent="-342900" eaLnBrk="1" hangingPunct="1">
              <a:buFont typeface="Arial" panose="020B0604020202020204" pitchFamily="34" charset="0"/>
              <a:buChar char="•"/>
            </a:pPr>
            <a:r>
              <a:rPr lang="en-US" sz="2400" dirty="0" smtClean="0"/>
              <a:t>By driving the deer out of some places and the vegetation recovering on the valley sides, there was less soil erosion, because the vegetation stabilized. </a:t>
            </a:r>
          </a:p>
          <a:p>
            <a:pPr marL="342900" indent="-342900" eaLnBrk="1" hangingPunct="1">
              <a:buFont typeface="Arial" panose="020B0604020202020204" pitchFamily="34" charset="0"/>
              <a:buChar char="•"/>
            </a:pPr>
            <a:r>
              <a:rPr lang="en-US" sz="2400" dirty="0"/>
              <a:t>Wolves, small in number, transformed the ecosystem and physical geography of the </a:t>
            </a:r>
            <a:r>
              <a:rPr lang="en-US" sz="2400" dirty="0" smtClean="0"/>
              <a:t>2,219,791 </a:t>
            </a:r>
            <a:r>
              <a:rPr lang="en-US" sz="2400" dirty="0"/>
              <a:t>million acre Yellowstone National </a:t>
            </a:r>
            <a:r>
              <a:rPr lang="en-US" sz="2400" dirty="0" smtClean="0"/>
              <a:t>Park!</a:t>
            </a:r>
            <a:endParaRPr lang="en-US" altLang="en-US" sz="2400" dirty="0"/>
          </a:p>
        </p:txBody>
      </p:sp>
    </p:spTree>
    <p:extLst>
      <p:ext uri="{BB962C8B-B14F-4D97-AF65-F5344CB8AC3E}">
        <p14:creationId xmlns:p14="http://schemas.microsoft.com/office/powerpoint/2010/main" val="1733217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33000" b="-33000"/>
          </a:stretch>
        </a:blip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57200" y="457200"/>
            <a:ext cx="8153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u="sng" dirty="0" smtClean="0"/>
              <a:t>Wolves made things much better for the rivers!</a:t>
            </a:r>
          </a:p>
          <a:p>
            <a:pPr marL="342900" indent="-342900" eaLnBrk="1" hangingPunct="1">
              <a:buFont typeface="Arial" panose="020B0604020202020204" pitchFamily="34" charset="0"/>
              <a:buChar char="•"/>
            </a:pPr>
            <a:r>
              <a:rPr lang="en-US" sz="2400" dirty="0" smtClean="0"/>
              <a:t>There was less erosion. </a:t>
            </a:r>
          </a:p>
          <a:p>
            <a:pPr marL="342900" indent="-342900" eaLnBrk="1" hangingPunct="1">
              <a:buFont typeface="Arial" panose="020B0604020202020204" pitchFamily="34" charset="0"/>
              <a:buChar char="•"/>
            </a:pPr>
            <a:r>
              <a:rPr lang="en-US" sz="2400" dirty="0" smtClean="0"/>
              <a:t>More pools formed, more riffle sections, which were great for wildlife and fish habitats. </a:t>
            </a:r>
          </a:p>
          <a:p>
            <a:pPr marL="342900" indent="-342900" eaLnBrk="1" hangingPunct="1">
              <a:buFont typeface="Arial" panose="020B0604020202020204" pitchFamily="34" charset="0"/>
              <a:buChar char="•"/>
            </a:pPr>
            <a:r>
              <a:rPr lang="en-US" sz="2400" dirty="0" smtClean="0"/>
              <a:t>The regenerating forests stabilized the river banks so that they collapsed less often, so rivers became more fixed in their course.</a:t>
            </a:r>
          </a:p>
          <a:p>
            <a:pPr marL="342900" indent="-342900" eaLnBrk="1" hangingPunct="1">
              <a:buFont typeface="Arial" panose="020B0604020202020204" pitchFamily="34" charset="0"/>
              <a:buChar char="•"/>
            </a:pPr>
            <a:r>
              <a:rPr lang="en-US" sz="2400" b="1" dirty="0" smtClean="0"/>
              <a:t>By driving the deer out of some places and the vegetation recovering on the valley sides, there was less soil erosion, because the vegetation stabilized. </a:t>
            </a:r>
          </a:p>
          <a:p>
            <a:pPr marL="342900" indent="-342900" eaLnBrk="1" hangingPunct="1">
              <a:buFont typeface="Arial" panose="020B0604020202020204" pitchFamily="34" charset="0"/>
              <a:buChar char="•"/>
            </a:pPr>
            <a:r>
              <a:rPr lang="en-US" sz="2400" dirty="0"/>
              <a:t>Wolves, small in number, transformed the ecosystem and physical geography of the </a:t>
            </a:r>
            <a:r>
              <a:rPr lang="en-US" sz="2400" dirty="0" smtClean="0"/>
              <a:t>2,219,791 </a:t>
            </a:r>
            <a:r>
              <a:rPr lang="en-US" sz="2400" dirty="0" smtClean="0"/>
              <a:t>million </a:t>
            </a:r>
            <a:r>
              <a:rPr lang="en-US" sz="2400" dirty="0"/>
              <a:t>acre Yellowstone National Park</a:t>
            </a:r>
            <a:r>
              <a:rPr lang="en-US" sz="2400" dirty="0" smtClean="0"/>
              <a:t>!</a:t>
            </a:r>
            <a:endParaRPr lang="en-US" altLang="en-US" sz="2400" dirty="0"/>
          </a:p>
        </p:txBody>
      </p:sp>
    </p:spTree>
    <p:extLst>
      <p:ext uri="{BB962C8B-B14F-4D97-AF65-F5344CB8AC3E}">
        <p14:creationId xmlns:p14="http://schemas.microsoft.com/office/powerpoint/2010/main" val="142642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33000" b="-33000"/>
          </a:stretch>
        </a:blip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57200" y="457200"/>
            <a:ext cx="8153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u="sng" dirty="0" smtClean="0"/>
              <a:t>Wolves made things much better for the rivers!</a:t>
            </a:r>
          </a:p>
          <a:p>
            <a:pPr marL="342900" indent="-342900" eaLnBrk="1" hangingPunct="1">
              <a:buFont typeface="Arial" panose="020B0604020202020204" pitchFamily="34" charset="0"/>
              <a:buChar char="•"/>
            </a:pPr>
            <a:r>
              <a:rPr lang="en-US" sz="2400" dirty="0" smtClean="0"/>
              <a:t>There was less erosion. </a:t>
            </a:r>
          </a:p>
          <a:p>
            <a:pPr marL="342900" indent="-342900" eaLnBrk="1" hangingPunct="1">
              <a:buFont typeface="Arial" panose="020B0604020202020204" pitchFamily="34" charset="0"/>
              <a:buChar char="•"/>
            </a:pPr>
            <a:r>
              <a:rPr lang="en-US" sz="2400" dirty="0" smtClean="0"/>
              <a:t>More pools formed, more riffle sections, which were great for wildlife and fish habitats. </a:t>
            </a:r>
          </a:p>
          <a:p>
            <a:pPr marL="342900" indent="-342900" eaLnBrk="1" hangingPunct="1">
              <a:buFont typeface="Arial" panose="020B0604020202020204" pitchFamily="34" charset="0"/>
              <a:buChar char="•"/>
            </a:pPr>
            <a:r>
              <a:rPr lang="en-US" sz="2400" dirty="0" smtClean="0"/>
              <a:t>The regenerating forests stabilized the river banks so that they collapsed less often, so rivers became more fixed in their course.</a:t>
            </a:r>
          </a:p>
          <a:p>
            <a:pPr marL="342900" indent="-342900" eaLnBrk="1" hangingPunct="1">
              <a:buFont typeface="Arial" panose="020B0604020202020204" pitchFamily="34" charset="0"/>
              <a:buChar char="•"/>
            </a:pPr>
            <a:r>
              <a:rPr lang="en-US" sz="2400" dirty="0" smtClean="0"/>
              <a:t>By driving the deer out of some places and the vegetation recovering on the valley sides, there was less soil erosion, because the vegetation stabilized. </a:t>
            </a:r>
          </a:p>
          <a:p>
            <a:pPr marL="342900" indent="-342900" eaLnBrk="1" hangingPunct="1">
              <a:buFont typeface="Arial" panose="020B0604020202020204" pitchFamily="34" charset="0"/>
              <a:buChar char="•"/>
            </a:pPr>
            <a:r>
              <a:rPr lang="en-US" sz="2400" b="1" dirty="0" smtClean="0"/>
              <a:t>Wolves, small in number, transformed the ecosystem and physical geography of the </a:t>
            </a:r>
            <a:r>
              <a:rPr lang="en-US" sz="2400" b="1" dirty="0" smtClean="0"/>
              <a:t>2,219,791 </a:t>
            </a:r>
            <a:r>
              <a:rPr lang="en-US" sz="2400" b="1" dirty="0" smtClean="0"/>
              <a:t>million acre Yellowstone National Park!</a:t>
            </a:r>
            <a:endParaRPr lang="en-US" altLang="en-US" sz="2400" b="1" dirty="0"/>
          </a:p>
        </p:txBody>
      </p:sp>
    </p:spTree>
    <p:extLst>
      <p:ext uri="{BB962C8B-B14F-4D97-AF65-F5344CB8AC3E}">
        <p14:creationId xmlns:p14="http://schemas.microsoft.com/office/powerpoint/2010/main" val="1484170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609600" y="2254689"/>
            <a:ext cx="7924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buFont typeface="Arial" panose="020B0604020202020204" pitchFamily="34" charset="0"/>
              <a:buChar char="•"/>
            </a:pPr>
            <a:r>
              <a:rPr lang="en-US" altLang="en-US" sz="2400" b="1" dirty="0" smtClean="0">
                <a:solidFill>
                  <a:srgbClr val="EFFC42"/>
                </a:solidFill>
              </a:rPr>
              <a:t>By one animal doing it’s part, everything got better. </a:t>
            </a:r>
          </a:p>
          <a:p>
            <a:pPr marL="342900" indent="-342900" eaLnBrk="1" hangingPunct="1">
              <a:buFont typeface="Arial" panose="020B0604020202020204" pitchFamily="34" charset="0"/>
              <a:buChar char="•"/>
            </a:pPr>
            <a:endParaRPr lang="en-US" altLang="en-US" sz="2400" b="1" dirty="0" smtClean="0">
              <a:solidFill>
                <a:srgbClr val="EFFC42"/>
              </a:solidFill>
            </a:endParaRPr>
          </a:p>
          <a:p>
            <a:pPr marL="342900" indent="-342900" eaLnBrk="1" hangingPunct="1">
              <a:buFont typeface="Arial" panose="020B0604020202020204" pitchFamily="34" charset="0"/>
              <a:buChar char="•"/>
            </a:pPr>
            <a:r>
              <a:rPr lang="en-US" altLang="en-US" sz="2400" b="1" dirty="0" smtClean="0">
                <a:solidFill>
                  <a:srgbClr val="EFFC42"/>
                </a:solidFill>
              </a:rPr>
              <a:t>We individual Christians, by each one doing our part, can make everything better! </a:t>
            </a:r>
          </a:p>
          <a:p>
            <a:pPr marL="1085850" lvl="1" indent="-342900" eaLnBrk="1" hangingPunct="1">
              <a:buFont typeface="Arial" panose="020B0604020202020204" pitchFamily="34" charset="0"/>
              <a:buChar char="•"/>
            </a:pPr>
            <a:r>
              <a:rPr lang="en-US" altLang="en-US" sz="2400" b="1" dirty="0" smtClean="0">
                <a:solidFill>
                  <a:schemeClr val="bg1"/>
                </a:solidFill>
              </a:rPr>
              <a:t>Our homes</a:t>
            </a:r>
          </a:p>
          <a:p>
            <a:pPr marL="1085850" lvl="1" indent="-342900" eaLnBrk="1" hangingPunct="1">
              <a:buFont typeface="Arial" panose="020B0604020202020204" pitchFamily="34" charset="0"/>
              <a:buChar char="•"/>
            </a:pPr>
            <a:r>
              <a:rPr lang="en-US" altLang="en-US" sz="2400" b="1" dirty="0" smtClean="0">
                <a:solidFill>
                  <a:schemeClr val="bg1"/>
                </a:solidFill>
              </a:rPr>
              <a:t>Our workplaces</a:t>
            </a:r>
          </a:p>
          <a:p>
            <a:pPr marL="1085850" lvl="1" indent="-342900" eaLnBrk="1" hangingPunct="1">
              <a:buFont typeface="Arial" panose="020B0604020202020204" pitchFamily="34" charset="0"/>
              <a:buChar char="•"/>
            </a:pPr>
            <a:r>
              <a:rPr lang="en-US" altLang="en-US" sz="2400" b="1" dirty="0" smtClean="0">
                <a:solidFill>
                  <a:schemeClr val="bg1"/>
                </a:solidFill>
              </a:rPr>
              <a:t>Our neighborhoods</a:t>
            </a:r>
          </a:p>
          <a:p>
            <a:pPr marL="1085850" lvl="1" indent="-342900" eaLnBrk="1" hangingPunct="1">
              <a:buFont typeface="Arial" panose="020B0604020202020204" pitchFamily="34" charset="0"/>
              <a:buChar char="•"/>
            </a:pPr>
            <a:r>
              <a:rPr lang="en-US" altLang="en-US" sz="2400" b="1" dirty="0" smtClean="0">
                <a:solidFill>
                  <a:schemeClr val="bg1"/>
                </a:solidFill>
              </a:rPr>
              <a:t>Our communities</a:t>
            </a:r>
          </a:p>
          <a:p>
            <a:pPr marL="1085850" lvl="1" indent="-342900" eaLnBrk="1" hangingPunct="1">
              <a:buFont typeface="Arial" panose="020B0604020202020204" pitchFamily="34" charset="0"/>
              <a:buChar char="•"/>
            </a:pPr>
            <a:r>
              <a:rPr lang="en-US" altLang="en-US" sz="2400" b="1" dirty="0" smtClean="0">
                <a:solidFill>
                  <a:schemeClr val="bg1"/>
                </a:solidFill>
              </a:rPr>
              <a:t>Our congregation</a:t>
            </a:r>
          </a:p>
        </p:txBody>
      </p:sp>
    </p:spTree>
    <p:extLst>
      <p:ext uri="{BB962C8B-B14F-4D97-AF65-F5344CB8AC3E}">
        <p14:creationId xmlns:p14="http://schemas.microsoft.com/office/powerpoint/2010/main" val="58878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p:cTn id="49"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p:cNvSpPr txBox="1">
            <a:spLocks noChangeArrowheads="1"/>
          </p:cNvSpPr>
          <p:nvPr/>
        </p:nvSpPr>
        <p:spPr bwMode="auto">
          <a:xfrm>
            <a:off x="609600" y="2362200"/>
            <a:ext cx="79248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200" b="1" dirty="0">
                <a:solidFill>
                  <a:schemeClr val="bg1"/>
                </a:solidFill>
              </a:rPr>
              <a:t>Matthew 7:12 (NKJV</a:t>
            </a:r>
            <a:r>
              <a:rPr lang="en-US" sz="2200" b="1" dirty="0" smtClean="0">
                <a:solidFill>
                  <a:schemeClr val="bg1"/>
                </a:solidFill>
              </a:rPr>
              <a:t>): Therefore</a:t>
            </a:r>
            <a:r>
              <a:rPr lang="en-US" sz="2200" b="1" dirty="0">
                <a:solidFill>
                  <a:schemeClr val="bg1"/>
                </a:solidFill>
              </a:rPr>
              <a:t>, whatever you want men to do to you, do also to them, for this is the Law and the Prophets. </a:t>
            </a:r>
          </a:p>
          <a:p>
            <a:pPr eaLnBrk="1" hangingPunct="1"/>
            <a:endParaRPr lang="en-US" sz="2200" b="1" dirty="0" smtClean="0">
              <a:solidFill>
                <a:schemeClr val="bg1"/>
              </a:solidFill>
            </a:endParaRPr>
          </a:p>
          <a:p>
            <a:pPr eaLnBrk="1" hangingPunct="1"/>
            <a:r>
              <a:rPr lang="en-US" sz="2200" b="1" dirty="0" smtClean="0">
                <a:solidFill>
                  <a:schemeClr val="bg1"/>
                </a:solidFill>
              </a:rPr>
              <a:t>Mark </a:t>
            </a:r>
            <a:r>
              <a:rPr lang="en-US" sz="2200" b="1" dirty="0">
                <a:solidFill>
                  <a:schemeClr val="bg1"/>
                </a:solidFill>
              </a:rPr>
              <a:t>12:29-31 (NKJV</a:t>
            </a:r>
            <a:r>
              <a:rPr lang="en-US" sz="2200" b="1" dirty="0" smtClean="0">
                <a:solidFill>
                  <a:schemeClr val="bg1"/>
                </a:solidFill>
              </a:rPr>
              <a:t>): Jesus </a:t>
            </a:r>
            <a:r>
              <a:rPr lang="en-US" sz="2200" b="1" dirty="0">
                <a:solidFill>
                  <a:schemeClr val="bg1"/>
                </a:solidFill>
              </a:rPr>
              <a:t>answered him, "The first of all the commandments is: 'Hear, O Israel, the LORD our God, the LORD is one. </a:t>
            </a:r>
            <a:r>
              <a:rPr lang="en-US" sz="2200" b="1" dirty="0" smtClean="0">
                <a:solidFill>
                  <a:schemeClr val="bg1"/>
                </a:solidFill>
              </a:rPr>
              <a:t>And </a:t>
            </a:r>
            <a:r>
              <a:rPr lang="en-US" sz="2200" b="1" dirty="0">
                <a:solidFill>
                  <a:schemeClr val="bg1"/>
                </a:solidFill>
              </a:rPr>
              <a:t>you shall love the LORD your God with all your heart, with all your soul, with all your mind, and with all your strength.' This is the first commandment. </a:t>
            </a:r>
            <a:r>
              <a:rPr lang="en-US" sz="2200" b="1" dirty="0" smtClean="0">
                <a:solidFill>
                  <a:schemeClr val="bg1"/>
                </a:solidFill>
              </a:rPr>
              <a:t>And </a:t>
            </a:r>
            <a:r>
              <a:rPr lang="en-US" sz="2200" b="1" dirty="0">
                <a:solidFill>
                  <a:schemeClr val="bg1"/>
                </a:solidFill>
              </a:rPr>
              <a:t>the second, like it, is this: 'You shall love your neighbor as yourself.' There is no other commandment greater than these." </a:t>
            </a:r>
          </a:p>
        </p:txBody>
      </p:sp>
    </p:spTree>
    <p:extLst>
      <p:ext uri="{BB962C8B-B14F-4D97-AF65-F5344CB8AC3E}">
        <p14:creationId xmlns:p14="http://schemas.microsoft.com/office/powerpoint/2010/main" val="5915796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p:cNvSpPr txBox="1">
            <a:spLocks noChangeArrowheads="1"/>
          </p:cNvSpPr>
          <p:nvPr/>
        </p:nvSpPr>
        <p:spPr bwMode="auto">
          <a:xfrm>
            <a:off x="609600" y="2362200"/>
            <a:ext cx="79248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200" b="1" dirty="0">
                <a:solidFill>
                  <a:schemeClr val="bg1"/>
                </a:solidFill>
              </a:rPr>
              <a:t>Matthew 7:12 (NKJV</a:t>
            </a:r>
            <a:r>
              <a:rPr lang="en-US" sz="2200" b="1" dirty="0" smtClean="0">
                <a:solidFill>
                  <a:schemeClr val="bg1"/>
                </a:solidFill>
              </a:rPr>
              <a:t>): Therefore</a:t>
            </a:r>
            <a:r>
              <a:rPr lang="en-US" sz="2200" b="1" dirty="0">
                <a:solidFill>
                  <a:schemeClr val="bg1"/>
                </a:solidFill>
              </a:rPr>
              <a:t>, whatever </a:t>
            </a:r>
            <a:r>
              <a:rPr lang="en-US" sz="2200" b="1" u="sng" dirty="0">
                <a:solidFill>
                  <a:schemeClr val="bg1"/>
                </a:solidFill>
              </a:rPr>
              <a:t>you</a:t>
            </a:r>
            <a:r>
              <a:rPr lang="en-US" sz="2200" b="1" dirty="0">
                <a:solidFill>
                  <a:schemeClr val="bg1"/>
                </a:solidFill>
              </a:rPr>
              <a:t> want men to do to you, do also to them, for this is the Law and the Prophets. </a:t>
            </a:r>
          </a:p>
          <a:p>
            <a:pPr eaLnBrk="1" hangingPunct="1"/>
            <a:endParaRPr lang="en-US" sz="2200" b="1" dirty="0" smtClean="0">
              <a:solidFill>
                <a:schemeClr val="bg1"/>
              </a:solidFill>
            </a:endParaRPr>
          </a:p>
          <a:p>
            <a:pPr eaLnBrk="1" hangingPunct="1"/>
            <a:r>
              <a:rPr lang="en-US" sz="2200" b="1" dirty="0" smtClean="0">
                <a:solidFill>
                  <a:schemeClr val="bg1"/>
                </a:solidFill>
              </a:rPr>
              <a:t>Mark </a:t>
            </a:r>
            <a:r>
              <a:rPr lang="en-US" sz="2200" b="1" dirty="0">
                <a:solidFill>
                  <a:schemeClr val="bg1"/>
                </a:solidFill>
              </a:rPr>
              <a:t>12:29-31 (NKJV</a:t>
            </a:r>
            <a:r>
              <a:rPr lang="en-US" sz="2200" b="1" dirty="0" smtClean="0">
                <a:solidFill>
                  <a:schemeClr val="bg1"/>
                </a:solidFill>
              </a:rPr>
              <a:t>): Jesus </a:t>
            </a:r>
            <a:r>
              <a:rPr lang="en-US" sz="2200" b="1" dirty="0">
                <a:solidFill>
                  <a:schemeClr val="bg1"/>
                </a:solidFill>
              </a:rPr>
              <a:t>answered him, "The first of all the commandments is: 'Hear, O Israel, the LORD our God, the LORD is one. </a:t>
            </a:r>
            <a:r>
              <a:rPr lang="en-US" sz="2200" b="1" dirty="0" smtClean="0">
                <a:solidFill>
                  <a:schemeClr val="bg1"/>
                </a:solidFill>
              </a:rPr>
              <a:t>And </a:t>
            </a:r>
            <a:r>
              <a:rPr lang="en-US" sz="2200" b="1" u="sng" dirty="0">
                <a:solidFill>
                  <a:schemeClr val="bg1"/>
                </a:solidFill>
              </a:rPr>
              <a:t>you</a:t>
            </a:r>
            <a:r>
              <a:rPr lang="en-US" sz="2200" b="1" dirty="0">
                <a:solidFill>
                  <a:schemeClr val="bg1"/>
                </a:solidFill>
              </a:rPr>
              <a:t> shall love the LORD your God with all </a:t>
            </a:r>
            <a:r>
              <a:rPr lang="en-US" sz="2200" b="1" u="sng" dirty="0">
                <a:solidFill>
                  <a:schemeClr val="bg1"/>
                </a:solidFill>
              </a:rPr>
              <a:t>your heart</a:t>
            </a:r>
            <a:r>
              <a:rPr lang="en-US" sz="2200" b="1" dirty="0">
                <a:solidFill>
                  <a:schemeClr val="bg1"/>
                </a:solidFill>
              </a:rPr>
              <a:t>, with all </a:t>
            </a:r>
            <a:r>
              <a:rPr lang="en-US" sz="2200" b="1" u="sng" dirty="0">
                <a:solidFill>
                  <a:schemeClr val="bg1"/>
                </a:solidFill>
              </a:rPr>
              <a:t>your soul</a:t>
            </a:r>
            <a:r>
              <a:rPr lang="en-US" sz="2200" b="1" dirty="0">
                <a:solidFill>
                  <a:schemeClr val="bg1"/>
                </a:solidFill>
              </a:rPr>
              <a:t>, with all </a:t>
            </a:r>
            <a:r>
              <a:rPr lang="en-US" sz="2200" b="1" u="sng" dirty="0">
                <a:solidFill>
                  <a:schemeClr val="bg1"/>
                </a:solidFill>
              </a:rPr>
              <a:t>your mind</a:t>
            </a:r>
            <a:r>
              <a:rPr lang="en-US" sz="2200" b="1" dirty="0">
                <a:solidFill>
                  <a:schemeClr val="bg1"/>
                </a:solidFill>
              </a:rPr>
              <a:t>, and with all </a:t>
            </a:r>
            <a:r>
              <a:rPr lang="en-US" sz="2200" b="1" u="sng" dirty="0">
                <a:solidFill>
                  <a:schemeClr val="bg1"/>
                </a:solidFill>
              </a:rPr>
              <a:t>your strength</a:t>
            </a:r>
            <a:r>
              <a:rPr lang="en-US" sz="2200" b="1" dirty="0">
                <a:solidFill>
                  <a:schemeClr val="bg1"/>
                </a:solidFill>
              </a:rPr>
              <a:t>.' This is the first commandment. </a:t>
            </a:r>
            <a:r>
              <a:rPr lang="en-US" sz="2200" b="1" dirty="0" smtClean="0">
                <a:solidFill>
                  <a:schemeClr val="bg1"/>
                </a:solidFill>
              </a:rPr>
              <a:t>And </a:t>
            </a:r>
            <a:r>
              <a:rPr lang="en-US" sz="2200" b="1" dirty="0">
                <a:solidFill>
                  <a:schemeClr val="bg1"/>
                </a:solidFill>
              </a:rPr>
              <a:t>the second, like it, is this: 'You shall love </a:t>
            </a:r>
            <a:r>
              <a:rPr lang="en-US" sz="2200" b="1" u="sng" dirty="0">
                <a:solidFill>
                  <a:schemeClr val="bg1"/>
                </a:solidFill>
              </a:rPr>
              <a:t>your neighbor</a:t>
            </a:r>
            <a:r>
              <a:rPr lang="en-US" sz="2200" b="1" dirty="0">
                <a:solidFill>
                  <a:schemeClr val="bg1"/>
                </a:solidFill>
              </a:rPr>
              <a:t> as yourself.' There is no other commandment greater than these." </a:t>
            </a:r>
          </a:p>
        </p:txBody>
      </p:sp>
    </p:spTree>
    <p:extLst>
      <p:ext uri="{BB962C8B-B14F-4D97-AF65-F5344CB8AC3E}">
        <p14:creationId xmlns:p14="http://schemas.microsoft.com/office/powerpoint/2010/main" val="1587373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33000" b="-33000"/>
          </a:stretch>
        </a:blip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57200" y="457200"/>
            <a:ext cx="8153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u="sng" dirty="0" smtClean="0"/>
              <a:t>Wolves made things much better for plants &amp; animals</a:t>
            </a:r>
          </a:p>
          <a:p>
            <a:pPr marL="342900" indent="-342900" eaLnBrk="1" hangingPunct="1">
              <a:buFont typeface="Arial" panose="020B0604020202020204" pitchFamily="34" charset="0"/>
              <a:buChar char="•"/>
            </a:pPr>
            <a:r>
              <a:rPr lang="en-US" altLang="en-US" sz="2400" b="1" dirty="0" smtClean="0"/>
              <a:t>Overgrazing by deer and elk decreased</a:t>
            </a:r>
          </a:p>
          <a:p>
            <a:pPr marL="342900" indent="-342900" eaLnBrk="1" hangingPunct="1">
              <a:buFont typeface="Arial" panose="020B0604020202020204" pitchFamily="34" charset="0"/>
              <a:buChar char="•"/>
            </a:pPr>
            <a:r>
              <a:rPr lang="en-US" altLang="en-US" sz="2400" dirty="0" smtClean="0"/>
              <a:t>Aspen, willow, and cottonwood trees again grew</a:t>
            </a:r>
          </a:p>
          <a:p>
            <a:pPr marL="342900" indent="-342900" eaLnBrk="1" hangingPunct="1">
              <a:buFont typeface="Arial" panose="020B0604020202020204" pitchFamily="34" charset="0"/>
              <a:buChar char="•"/>
            </a:pPr>
            <a:r>
              <a:rPr lang="en-US" altLang="en-US" sz="2400" dirty="0" smtClean="0"/>
              <a:t>Beaver returned to make ponds which helped otter, duck, muskrat, fish, reptiles, and amphibians</a:t>
            </a:r>
          </a:p>
          <a:p>
            <a:pPr marL="342900" indent="-342900" eaLnBrk="1" hangingPunct="1">
              <a:buFont typeface="Arial" panose="020B0604020202020204" pitchFamily="34" charset="0"/>
              <a:buChar char="•"/>
            </a:pPr>
            <a:r>
              <a:rPr lang="en-US" altLang="en-US" sz="2400" dirty="0" smtClean="0"/>
              <a:t>Trees remarkably grew at 5 times the rate they had grown previously</a:t>
            </a:r>
          </a:p>
          <a:p>
            <a:pPr marL="342900" indent="-342900" eaLnBrk="1" hangingPunct="1">
              <a:buFont typeface="Arial" panose="020B0604020202020204" pitchFamily="34" charset="0"/>
              <a:buChar char="•"/>
            </a:pPr>
            <a:r>
              <a:rPr lang="en-US" altLang="en-US" sz="2400" dirty="0" smtClean="0"/>
              <a:t>Erosion along streams and lakes decreased</a:t>
            </a:r>
          </a:p>
          <a:p>
            <a:pPr marL="342900" indent="-342900" eaLnBrk="1" hangingPunct="1">
              <a:buFont typeface="Arial" panose="020B0604020202020204" pitchFamily="34" charset="0"/>
              <a:buChar char="•"/>
            </a:pPr>
            <a:r>
              <a:rPr lang="en-US" altLang="en-US" sz="2400" dirty="0" smtClean="0"/>
              <a:t>Migratory song birds numbers increased dramatically</a:t>
            </a:r>
          </a:p>
          <a:p>
            <a:pPr marL="342900" indent="-342900" eaLnBrk="1" hangingPunct="1">
              <a:buFont typeface="Arial" panose="020B0604020202020204" pitchFamily="34" charset="0"/>
              <a:buChar char="•"/>
            </a:pPr>
            <a:r>
              <a:rPr lang="en-US" altLang="en-US" sz="2400" dirty="0" smtClean="0"/>
              <a:t>Fish and aquatic animals grew in numbers</a:t>
            </a:r>
          </a:p>
          <a:p>
            <a:pPr marL="342900" indent="-342900" eaLnBrk="1" hangingPunct="1">
              <a:buFont typeface="Arial" panose="020B0604020202020204" pitchFamily="34" charset="0"/>
              <a:buChar char="•"/>
            </a:pPr>
            <a:r>
              <a:rPr lang="en-US" altLang="en-US" sz="2400" dirty="0" smtClean="0"/>
              <a:t>Less coyotes meant more rabbits and mice and more food for hawks, fox, weasels, and badgers</a:t>
            </a:r>
          </a:p>
          <a:p>
            <a:pPr marL="342900" indent="-342900" eaLnBrk="1" hangingPunct="1">
              <a:buFont typeface="Arial" panose="020B0604020202020204" pitchFamily="34" charset="0"/>
              <a:buChar char="•"/>
            </a:pPr>
            <a:r>
              <a:rPr lang="en-US" altLang="en-US" sz="2400" dirty="0" smtClean="0"/>
              <a:t>Ravens and eagles fed on carrion left by the wolves</a:t>
            </a:r>
          </a:p>
          <a:p>
            <a:pPr marL="342900" indent="-342900" eaLnBrk="1" hangingPunct="1">
              <a:buFont typeface="Arial" panose="020B0604020202020204" pitchFamily="34" charset="0"/>
              <a:buChar char="•"/>
            </a:pPr>
            <a:r>
              <a:rPr lang="en-US" altLang="en-US" sz="2400" dirty="0" smtClean="0"/>
              <a:t>More plants and shrubs produced berries which helped to have more bears</a:t>
            </a:r>
            <a:endParaRPr lang="en-US" altLang="en-US" sz="2400" dirty="0"/>
          </a:p>
        </p:txBody>
      </p:sp>
    </p:spTree>
    <p:extLst>
      <p:ext uri="{BB962C8B-B14F-4D97-AF65-F5344CB8AC3E}">
        <p14:creationId xmlns:p14="http://schemas.microsoft.com/office/powerpoint/2010/main" val="5722722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609600" y="152400"/>
            <a:ext cx="7924800" cy="62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100" b="1" dirty="0">
                <a:solidFill>
                  <a:schemeClr val="bg1"/>
                </a:solidFill>
              </a:rPr>
              <a:t>Romans </a:t>
            </a:r>
            <a:r>
              <a:rPr lang="en-US" sz="2100" b="1" dirty="0" smtClean="0">
                <a:solidFill>
                  <a:schemeClr val="bg1"/>
                </a:solidFill>
              </a:rPr>
              <a:t>12:1-8 </a:t>
            </a:r>
            <a:r>
              <a:rPr lang="en-US" sz="2100" b="1" dirty="0">
                <a:solidFill>
                  <a:schemeClr val="bg1"/>
                </a:solidFill>
              </a:rPr>
              <a:t>(NKJV</a:t>
            </a:r>
            <a:r>
              <a:rPr lang="en-US" sz="2100" b="1" dirty="0" smtClean="0">
                <a:solidFill>
                  <a:schemeClr val="bg1"/>
                </a:solidFill>
              </a:rPr>
              <a:t>): I </a:t>
            </a:r>
            <a:r>
              <a:rPr lang="en-US" sz="2100" b="1" dirty="0">
                <a:solidFill>
                  <a:schemeClr val="bg1"/>
                </a:solidFill>
              </a:rPr>
              <a:t>beseech you therefore, brethren, by the mercies of God, that you present your bodies a living sacrifice, holy, acceptable to God, which is your reasonable service. </a:t>
            </a:r>
            <a:r>
              <a:rPr lang="en-US" sz="2100" b="1" dirty="0" smtClean="0">
                <a:solidFill>
                  <a:schemeClr val="bg1"/>
                </a:solidFill>
              </a:rPr>
              <a:t>And </a:t>
            </a:r>
            <a:r>
              <a:rPr lang="en-US" sz="2100" b="1" dirty="0">
                <a:solidFill>
                  <a:schemeClr val="bg1"/>
                </a:solidFill>
              </a:rPr>
              <a:t>do not be conformed to this world, but be transformed by the renewing of your mind, that you may prove what is that good and acceptable and perfect will of God. </a:t>
            </a:r>
            <a:r>
              <a:rPr lang="en-US" sz="2100" b="1" dirty="0" smtClean="0">
                <a:solidFill>
                  <a:schemeClr val="bg1"/>
                </a:solidFill>
              </a:rPr>
              <a:t>For </a:t>
            </a:r>
            <a:r>
              <a:rPr lang="en-US" sz="2100" b="1" dirty="0">
                <a:solidFill>
                  <a:schemeClr val="bg1"/>
                </a:solidFill>
              </a:rPr>
              <a:t>I say, through the grace given to me, to everyone who is among you, not to think of himself more highly than he ought to think, but to think soberly, as God has dealt to each one a measure of faith. </a:t>
            </a:r>
            <a:r>
              <a:rPr lang="en-US" sz="2100" b="1" dirty="0" smtClean="0">
                <a:solidFill>
                  <a:schemeClr val="bg1"/>
                </a:solidFill>
              </a:rPr>
              <a:t>For </a:t>
            </a:r>
            <a:r>
              <a:rPr lang="en-US" sz="2100" b="1" dirty="0">
                <a:solidFill>
                  <a:schemeClr val="bg1"/>
                </a:solidFill>
              </a:rPr>
              <a:t>as we have many members in one body, but all the members do not have the same function, </a:t>
            </a:r>
            <a:r>
              <a:rPr lang="en-US" sz="2100" b="1" dirty="0" smtClean="0">
                <a:solidFill>
                  <a:schemeClr val="bg1"/>
                </a:solidFill>
              </a:rPr>
              <a:t>so </a:t>
            </a:r>
            <a:r>
              <a:rPr lang="en-US" sz="2100" b="1" dirty="0">
                <a:solidFill>
                  <a:schemeClr val="bg1"/>
                </a:solidFill>
              </a:rPr>
              <a:t>we, being many, are one body in Christ, and individually members of one another. </a:t>
            </a:r>
            <a:r>
              <a:rPr lang="en-US" sz="2100" b="1" dirty="0" smtClean="0">
                <a:solidFill>
                  <a:schemeClr val="bg1"/>
                </a:solidFill>
              </a:rPr>
              <a:t>Having </a:t>
            </a:r>
            <a:r>
              <a:rPr lang="en-US" sz="2100" b="1" dirty="0">
                <a:solidFill>
                  <a:schemeClr val="bg1"/>
                </a:solidFill>
              </a:rPr>
              <a:t>then gifts differing according to the grace that is given to us, let us use them: if prophecy, let us prophesy in proportion to our faith; </a:t>
            </a:r>
            <a:r>
              <a:rPr lang="en-US" sz="2100" b="1" dirty="0" smtClean="0">
                <a:solidFill>
                  <a:schemeClr val="bg1"/>
                </a:solidFill>
              </a:rPr>
              <a:t>or </a:t>
            </a:r>
            <a:r>
              <a:rPr lang="en-US" sz="2100" b="1" dirty="0">
                <a:solidFill>
                  <a:schemeClr val="bg1"/>
                </a:solidFill>
              </a:rPr>
              <a:t>ministry, let us use it in our ministering; he who teaches, in teaching; </a:t>
            </a:r>
            <a:r>
              <a:rPr lang="en-US" sz="2100" b="1" dirty="0" smtClean="0">
                <a:solidFill>
                  <a:schemeClr val="bg1"/>
                </a:solidFill>
              </a:rPr>
              <a:t>he </a:t>
            </a:r>
            <a:r>
              <a:rPr lang="en-US" sz="2100" b="1" dirty="0">
                <a:solidFill>
                  <a:schemeClr val="bg1"/>
                </a:solidFill>
              </a:rPr>
              <a:t>who exhorts, in exhortation; he who gives, with liberality; he who leads, with diligence; he who shows mercy, with cheerfulness. </a:t>
            </a:r>
          </a:p>
        </p:txBody>
      </p:sp>
    </p:spTree>
    <p:extLst>
      <p:ext uri="{BB962C8B-B14F-4D97-AF65-F5344CB8AC3E}">
        <p14:creationId xmlns:p14="http://schemas.microsoft.com/office/powerpoint/2010/main" val="609452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609600" y="152400"/>
            <a:ext cx="7924800" cy="62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100" b="1" dirty="0">
                <a:solidFill>
                  <a:schemeClr val="bg1"/>
                </a:solidFill>
              </a:rPr>
              <a:t>Romans </a:t>
            </a:r>
            <a:r>
              <a:rPr lang="en-US" sz="2100" b="1" dirty="0" smtClean="0">
                <a:solidFill>
                  <a:schemeClr val="bg1"/>
                </a:solidFill>
              </a:rPr>
              <a:t>12:1-8 </a:t>
            </a:r>
            <a:r>
              <a:rPr lang="en-US" sz="2100" b="1" dirty="0">
                <a:solidFill>
                  <a:schemeClr val="bg1"/>
                </a:solidFill>
              </a:rPr>
              <a:t>(NKJV</a:t>
            </a:r>
            <a:r>
              <a:rPr lang="en-US" sz="2100" b="1" dirty="0" smtClean="0">
                <a:solidFill>
                  <a:schemeClr val="bg1"/>
                </a:solidFill>
              </a:rPr>
              <a:t>): I </a:t>
            </a:r>
            <a:r>
              <a:rPr lang="en-US" sz="2100" b="1" dirty="0">
                <a:solidFill>
                  <a:schemeClr val="bg1"/>
                </a:solidFill>
              </a:rPr>
              <a:t>beseech </a:t>
            </a:r>
            <a:r>
              <a:rPr lang="en-US" sz="2100" b="1" u="sng" dirty="0">
                <a:solidFill>
                  <a:schemeClr val="bg1"/>
                </a:solidFill>
              </a:rPr>
              <a:t>you</a:t>
            </a:r>
            <a:r>
              <a:rPr lang="en-US" sz="2100" b="1" dirty="0">
                <a:solidFill>
                  <a:schemeClr val="bg1"/>
                </a:solidFill>
              </a:rPr>
              <a:t> therefore, brethren, by the mercies of God, that </a:t>
            </a:r>
            <a:r>
              <a:rPr lang="en-US" sz="2100" b="1" u="sng" dirty="0">
                <a:solidFill>
                  <a:schemeClr val="bg1"/>
                </a:solidFill>
              </a:rPr>
              <a:t>you</a:t>
            </a:r>
            <a:r>
              <a:rPr lang="en-US" sz="2100" b="1" dirty="0">
                <a:solidFill>
                  <a:schemeClr val="bg1"/>
                </a:solidFill>
              </a:rPr>
              <a:t> present </a:t>
            </a:r>
            <a:r>
              <a:rPr lang="en-US" sz="2100" b="1" u="sng" dirty="0">
                <a:solidFill>
                  <a:schemeClr val="bg1"/>
                </a:solidFill>
              </a:rPr>
              <a:t>your bodies</a:t>
            </a:r>
            <a:r>
              <a:rPr lang="en-US" sz="2100" b="1" dirty="0">
                <a:solidFill>
                  <a:schemeClr val="bg1"/>
                </a:solidFill>
              </a:rPr>
              <a:t> a living sacrifice, holy, acceptable to God, which is </a:t>
            </a:r>
            <a:r>
              <a:rPr lang="en-US" sz="2100" b="1" u="sng" dirty="0">
                <a:solidFill>
                  <a:schemeClr val="bg1"/>
                </a:solidFill>
              </a:rPr>
              <a:t>your reasonable service</a:t>
            </a:r>
            <a:r>
              <a:rPr lang="en-US" sz="2100" b="1" dirty="0">
                <a:solidFill>
                  <a:schemeClr val="bg1"/>
                </a:solidFill>
              </a:rPr>
              <a:t>. </a:t>
            </a:r>
            <a:r>
              <a:rPr lang="en-US" sz="2100" b="1" dirty="0" smtClean="0">
                <a:solidFill>
                  <a:schemeClr val="bg1"/>
                </a:solidFill>
              </a:rPr>
              <a:t>And </a:t>
            </a:r>
            <a:r>
              <a:rPr lang="en-US" sz="2100" b="1" dirty="0">
                <a:solidFill>
                  <a:schemeClr val="bg1"/>
                </a:solidFill>
              </a:rPr>
              <a:t>do not be conformed to this world, but be transformed by the renewing of </a:t>
            </a:r>
            <a:r>
              <a:rPr lang="en-US" sz="2100" b="1" u="sng" dirty="0">
                <a:solidFill>
                  <a:schemeClr val="bg1"/>
                </a:solidFill>
              </a:rPr>
              <a:t>your mind</a:t>
            </a:r>
            <a:r>
              <a:rPr lang="en-US" sz="2100" b="1" dirty="0">
                <a:solidFill>
                  <a:schemeClr val="bg1"/>
                </a:solidFill>
              </a:rPr>
              <a:t>, that </a:t>
            </a:r>
            <a:r>
              <a:rPr lang="en-US" sz="2100" b="1" u="sng" dirty="0">
                <a:solidFill>
                  <a:schemeClr val="bg1"/>
                </a:solidFill>
              </a:rPr>
              <a:t>you</a:t>
            </a:r>
            <a:r>
              <a:rPr lang="en-US" sz="2100" b="1" dirty="0">
                <a:solidFill>
                  <a:schemeClr val="bg1"/>
                </a:solidFill>
              </a:rPr>
              <a:t> may prove what is that good and acceptable and perfect will of God. </a:t>
            </a:r>
            <a:r>
              <a:rPr lang="en-US" sz="2100" b="1" dirty="0" smtClean="0">
                <a:solidFill>
                  <a:schemeClr val="bg1"/>
                </a:solidFill>
              </a:rPr>
              <a:t>For </a:t>
            </a:r>
            <a:r>
              <a:rPr lang="en-US" sz="2100" b="1" dirty="0">
                <a:solidFill>
                  <a:schemeClr val="bg1"/>
                </a:solidFill>
              </a:rPr>
              <a:t>I say, through the grace given to me, to everyone who is among you, </a:t>
            </a:r>
            <a:r>
              <a:rPr lang="en-US" sz="2100" b="1" u="sng" dirty="0">
                <a:solidFill>
                  <a:schemeClr val="bg1"/>
                </a:solidFill>
              </a:rPr>
              <a:t>not to think of himself more highly than he ought to think, but to think soberly, as God has dealt to each one a measure of faith.</a:t>
            </a:r>
            <a:r>
              <a:rPr lang="en-US" sz="2100" b="1" dirty="0">
                <a:solidFill>
                  <a:schemeClr val="bg1"/>
                </a:solidFill>
              </a:rPr>
              <a:t> </a:t>
            </a:r>
            <a:r>
              <a:rPr lang="en-US" sz="2100" b="1" dirty="0" smtClean="0">
                <a:solidFill>
                  <a:schemeClr val="bg1"/>
                </a:solidFill>
              </a:rPr>
              <a:t>For </a:t>
            </a:r>
            <a:r>
              <a:rPr lang="en-US" sz="2100" b="1" dirty="0">
                <a:solidFill>
                  <a:schemeClr val="bg1"/>
                </a:solidFill>
              </a:rPr>
              <a:t>as we have many members in one body, but all the members do not have the same function, </a:t>
            </a:r>
            <a:r>
              <a:rPr lang="en-US" sz="2100" b="1" dirty="0" smtClean="0">
                <a:solidFill>
                  <a:schemeClr val="bg1"/>
                </a:solidFill>
              </a:rPr>
              <a:t>so </a:t>
            </a:r>
            <a:r>
              <a:rPr lang="en-US" sz="2100" b="1" dirty="0">
                <a:solidFill>
                  <a:schemeClr val="bg1"/>
                </a:solidFill>
              </a:rPr>
              <a:t>we, being many, are one body in Christ, and </a:t>
            </a:r>
            <a:r>
              <a:rPr lang="en-US" sz="2100" b="1" u="sng" dirty="0">
                <a:solidFill>
                  <a:schemeClr val="bg1"/>
                </a:solidFill>
              </a:rPr>
              <a:t>individually members of one another</a:t>
            </a:r>
            <a:r>
              <a:rPr lang="en-US" sz="2100" b="1" dirty="0">
                <a:solidFill>
                  <a:schemeClr val="bg1"/>
                </a:solidFill>
              </a:rPr>
              <a:t>. </a:t>
            </a:r>
            <a:r>
              <a:rPr lang="en-US" sz="2100" b="1" dirty="0" smtClean="0">
                <a:solidFill>
                  <a:schemeClr val="bg1"/>
                </a:solidFill>
              </a:rPr>
              <a:t>Having </a:t>
            </a:r>
            <a:r>
              <a:rPr lang="en-US" sz="2100" b="1" dirty="0">
                <a:solidFill>
                  <a:schemeClr val="bg1"/>
                </a:solidFill>
              </a:rPr>
              <a:t>then gifts differing according to the grace that is given to us, </a:t>
            </a:r>
            <a:r>
              <a:rPr lang="en-US" sz="2100" b="1" u="sng" dirty="0">
                <a:solidFill>
                  <a:schemeClr val="bg1"/>
                </a:solidFill>
              </a:rPr>
              <a:t>let us use them</a:t>
            </a:r>
            <a:r>
              <a:rPr lang="en-US" sz="2100" b="1" dirty="0">
                <a:solidFill>
                  <a:schemeClr val="bg1"/>
                </a:solidFill>
              </a:rPr>
              <a:t>: if prophecy, let us prophesy in proportion to our faith; </a:t>
            </a:r>
            <a:r>
              <a:rPr lang="en-US" sz="2100" b="1" dirty="0" smtClean="0">
                <a:solidFill>
                  <a:schemeClr val="bg1"/>
                </a:solidFill>
              </a:rPr>
              <a:t>or </a:t>
            </a:r>
            <a:r>
              <a:rPr lang="en-US" sz="2100" b="1" dirty="0">
                <a:solidFill>
                  <a:schemeClr val="bg1"/>
                </a:solidFill>
              </a:rPr>
              <a:t>ministry, let us use it in our ministering; he who teaches, in teaching; </a:t>
            </a:r>
            <a:r>
              <a:rPr lang="en-US" sz="2100" b="1" dirty="0" smtClean="0">
                <a:solidFill>
                  <a:schemeClr val="bg1"/>
                </a:solidFill>
              </a:rPr>
              <a:t>he </a:t>
            </a:r>
            <a:r>
              <a:rPr lang="en-US" sz="2100" b="1" dirty="0">
                <a:solidFill>
                  <a:schemeClr val="bg1"/>
                </a:solidFill>
              </a:rPr>
              <a:t>who exhorts, in exhortation; he who gives, with liberality; he who leads, with diligence; he who shows mercy, with cheerfulness. </a:t>
            </a:r>
          </a:p>
        </p:txBody>
      </p:sp>
    </p:spTree>
    <p:extLst>
      <p:ext uri="{BB962C8B-B14F-4D97-AF65-F5344CB8AC3E}">
        <p14:creationId xmlns:p14="http://schemas.microsoft.com/office/powerpoint/2010/main" val="27936065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609600" y="381000"/>
            <a:ext cx="792480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dirty="0">
                <a:solidFill>
                  <a:schemeClr val="bg1"/>
                </a:solidFill>
              </a:rPr>
              <a:t>Romans </a:t>
            </a:r>
            <a:r>
              <a:rPr lang="en-US" sz="2000" b="1" dirty="0" smtClean="0">
                <a:solidFill>
                  <a:schemeClr val="bg1"/>
                </a:solidFill>
              </a:rPr>
              <a:t>12:9-21 </a:t>
            </a:r>
            <a:r>
              <a:rPr lang="en-US" sz="2000" b="1" dirty="0">
                <a:solidFill>
                  <a:schemeClr val="bg1"/>
                </a:solidFill>
              </a:rPr>
              <a:t>(NKJV</a:t>
            </a:r>
            <a:r>
              <a:rPr lang="en-US" sz="2000" b="1" dirty="0" smtClean="0">
                <a:solidFill>
                  <a:schemeClr val="bg1"/>
                </a:solidFill>
              </a:rPr>
              <a:t>): Let </a:t>
            </a:r>
            <a:r>
              <a:rPr lang="en-US" sz="2000" b="1" dirty="0">
                <a:solidFill>
                  <a:schemeClr val="bg1"/>
                </a:solidFill>
              </a:rPr>
              <a:t>love be without hypocrisy. Abhor what is evil. Cling to what is good. </a:t>
            </a:r>
            <a:r>
              <a:rPr lang="en-US" sz="2000" b="1" dirty="0" smtClean="0">
                <a:solidFill>
                  <a:schemeClr val="bg1"/>
                </a:solidFill>
              </a:rPr>
              <a:t>Be </a:t>
            </a:r>
            <a:r>
              <a:rPr lang="en-US" sz="2000" b="1" dirty="0">
                <a:solidFill>
                  <a:schemeClr val="bg1"/>
                </a:solidFill>
              </a:rPr>
              <a:t>kindly affectionate to one another with brotherly love, in honor giving preference to one another; </a:t>
            </a:r>
            <a:r>
              <a:rPr lang="en-US" sz="2000" b="1" dirty="0" smtClean="0">
                <a:solidFill>
                  <a:schemeClr val="bg1"/>
                </a:solidFill>
              </a:rPr>
              <a:t>not </a:t>
            </a:r>
            <a:r>
              <a:rPr lang="en-US" sz="2000" b="1" dirty="0">
                <a:solidFill>
                  <a:schemeClr val="bg1"/>
                </a:solidFill>
              </a:rPr>
              <a:t>lagging in diligence, fervent in spirit, serving the Lord; </a:t>
            </a:r>
            <a:r>
              <a:rPr lang="en-US" sz="2000" b="1" dirty="0" smtClean="0">
                <a:solidFill>
                  <a:schemeClr val="bg1"/>
                </a:solidFill>
              </a:rPr>
              <a:t>rejoicing </a:t>
            </a:r>
            <a:r>
              <a:rPr lang="en-US" sz="2000" b="1" dirty="0">
                <a:solidFill>
                  <a:schemeClr val="bg1"/>
                </a:solidFill>
              </a:rPr>
              <a:t>in hope, patient in tribulation, continuing steadfastly in prayer; </a:t>
            </a:r>
            <a:r>
              <a:rPr lang="en-US" sz="2000" b="1" dirty="0" smtClean="0">
                <a:solidFill>
                  <a:schemeClr val="bg1"/>
                </a:solidFill>
              </a:rPr>
              <a:t>distributing </a:t>
            </a:r>
            <a:r>
              <a:rPr lang="en-US" sz="2000" b="1" dirty="0">
                <a:solidFill>
                  <a:schemeClr val="bg1"/>
                </a:solidFill>
              </a:rPr>
              <a:t>to the needs of the saints, given to hospitality. </a:t>
            </a:r>
            <a:r>
              <a:rPr lang="en-US" sz="2000" b="1" dirty="0" smtClean="0">
                <a:solidFill>
                  <a:schemeClr val="bg1"/>
                </a:solidFill>
              </a:rPr>
              <a:t>Bless </a:t>
            </a:r>
            <a:r>
              <a:rPr lang="en-US" sz="2000" b="1" dirty="0">
                <a:solidFill>
                  <a:schemeClr val="bg1"/>
                </a:solidFill>
              </a:rPr>
              <a:t>those who persecute you; bless and do not curse. </a:t>
            </a:r>
            <a:r>
              <a:rPr lang="en-US" sz="2000" b="1" dirty="0" smtClean="0">
                <a:solidFill>
                  <a:schemeClr val="bg1"/>
                </a:solidFill>
              </a:rPr>
              <a:t>Rejoice </a:t>
            </a:r>
            <a:r>
              <a:rPr lang="en-US" sz="2000" b="1" dirty="0">
                <a:solidFill>
                  <a:schemeClr val="bg1"/>
                </a:solidFill>
              </a:rPr>
              <a:t>with those who rejoice, and weep with those who weep. </a:t>
            </a:r>
            <a:r>
              <a:rPr lang="en-US" sz="2000" b="1" dirty="0" smtClean="0">
                <a:solidFill>
                  <a:schemeClr val="bg1"/>
                </a:solidFill>
              </a:rPr>
              <a:t>Be </a:t>
            </a:r>
            <a:r>
              <a:rPr lang="en-US" sz="2000" b="1" dirty="0">
                <a:solidFill>
                  <a:schemeClr val="bg1"/>
                </a:solidFill>
              </a:rPr>
              <a:t>of the same mind toward one another. Do not set your mind on high things, but associate with the humble. Do not be wise in your own opinion. </a:t>
            </a:r>
            <a:r>
              <a:rPr lang="en-US" sz="2000" b="1" dirty="0" smtClean="0">
                <a:solidFill>
                  <a:schemeClr val="bg1"/>
                </a:solidFill>
              </a:rPr>
              <a:t>Repay </a:t>
            </a:r>
            <a:r>
              <a:rPr lang="en-US" sz="2000" b="1" dirty="0">
                <a:solidFill>
                  <a:schemeClr val="bg1"/>
                </a:solidFill>
              </a:rPr>
              <a:t>no one evil for evil. Have regard for good things in the sight of all men. </a:t>
            </a:r>
            <a:r>
              <a:rPr lang="en-US" sz="2000" b="1" dirty="0" smtClean="0">
                <a:solidFill>
                  <a:schemeClr val="bg1"/>
                </a:solidFill>
              </a:rPr>
              <a:t>If </a:t>
            </a:r>
            <a:r>
              <a:rPr lang="en-US" sz="2000" b="1" dirty="0">
                <a:solidFill>
                  <a:schemeClr val="bg1"/>
                </a:solidFill>
              </a:rPr>
              <a:t>it is possible, as much as depends on you, live peaceably with all men. </a:t>
            </a:r>
            <a:r>
              <a:rPr lang="en-US" sz="2000" b="1" dirty="0" smtClean="0">
                <a:solidFill>
                  <a:schemeClr val="bg1"/>
                </a:solidFill>
              </a:rPr>
              <a:t>Beloved</a:t>
            </a:r>
            <a:r>
              <a:rPr lang="en-US" sz="2000" b="1" dirty="0">
                <a:solidFill>
                  <a:schemeClr val="bg1"/>
                </a:solidFill>
              </a:rPr>
              <a:t>, do not avenge yourselves, but rather give place to wrath; for it is written, "Vengeance is Mine, I will repay," says the Lord. </a:t>
            </a:r>
            <a:r>
              <a:rPr lang="en-US" sz="2000" b="1" dirty="0" smtClean="0">
                <a:solidFill>
                  <a:schemeClr val="bg1"/>
                </a:solidFill>
              </a:rPr>
              <a:t>Therefore </a:t>
            </a:r>
            <a:r>
              <a:rPr lang="en-US" sz="2000" b="1" dirty="0">
                <a:solidFill>
                  <a:schemeClr val="bg1"/>
                </a:solidFill>
              </a:rPr>
              <a:t>"If your enemy is hungry, feed him; If he is thirsty, give him a drink; For in so doing you will heap coals of fire on his head." </a:t>
            </a:r>
            <a:r>
              <a:rPr lang="en-US" sz="2000" b="1" dirty="0" smtClean="0">
                <a:solidFill>
                  <a:schemeClr val="bg1"/>
                </a:solidFill>
              </a:rPr>
              <a:t>Do </a:t>
            </a:r>
            <a:r>
              <a:rPr lang="en-US" sz="2000" b="1" dirty="0">
                <a:solidFill>
                  <a:schemeClr val="bg1"/>
                </a:solidFill>
              </a:rPr>
              <a:t>not be overcome by evil, but overcome evil with good. </a:t>
            </a:r>
          </a:p>
        </p:txBody>
      </p:sp>
    </p:spTree>
    <p:extLst>
      <p:ext uri="{BB962C8B-B14F-4D97-AF65-F5344CB8AC3E}">
        <p14:creationId xmlns:p14="http://schemas.microsoft.com/office/powerpoint/2010/main" val="2851252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609600" y="381000"/>
            <a:ext cx="792480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dirty="0">
                <a:solidFill>
                  <a:schemeClr val="bg1"/>
                </a:solidFill>
              </a:rPr>
              <a:t>Romans </a:t>
            </a:r>
            <a:r>
              <a:rPr lang="en-US" sz="2000" b="1" dirty="0" smtClean="0">
                <a:solidFill>
                  <a:schemeClr val="bg1"/>
                </a:solidFill>
              </a:rPr>
              <a:t>12:9-21 </a:t>
            </a:r>
            <a:r>
              <a:rPr lang="en-US" sz="2000" b="1" dirty="0">
                <a:solidFill>
                  <a:schemeClr val="bg1"/>
                </a:solidFill>
              </a:rPr>
              <a:t>(NKJV</a:t>
            </a:r>
            <a:r>
              <a:rPr lang="en-US" sz="2000" b="1" dirty="0" smtClean="0">
                <a:solidFill>
                  <a:schemeClr val="bg1"/>
                </a:solidFill>
              </a:rPr>
              <a:t>): Let </a:t>
            </a:r>
            <a:r>
              <a:rPr lang="en-US" sz="2000" b="1" dirty="0">
                <a:solidFill>
                  <a:schemeClr val="bg1"/>
                </a:solidFill>
              </a:rPr>
              <a:t>love be without hypocrisy. Abhor what is evil. Cling to what is good. </a:t>
            </a:r>
            <a:r>
              <a:rPr lang="en-US" sz="2000" b="1" u="sng" dirty="0" smtClean="0">
                <a:solidFill>
                  <a:schemeClr val="bg1"/>
                </a:solidFill>
              </a:rPr>
              <a:t>Be </a:t>
            </a:r>
            <a:r>
              <a:rPr lang="en-US" sz="2000" b="1" u="sng" dirty="0">
                <a:solidFill>
                  <a:schemeClr val="bg1"/>
                </a:solidFill>
              </a:rPr>
              <a:t>kindly affectionate to one another with brotherly love</a:t>
            </a:r>
            <a:r>
              <a:rPr lang="en-US" sz="2000" b="1" dirty="0">
                <a:solidFill>
                  <a:schemeClr val="bg1"/>
                </a:solidFill>
              </a:rPr>
              <a:t>, in honor giving preference to one another; </a:t>
            </a:r>
            <a:r>
              <a:rPr lang="en-US" sz="2000" b="1" dirty="0" smtClean="0">
                <a:solidFill>
                  <a:schemeClr val="bg1"/>
                </a:solidFill>
              </a:rPr>
              <a:t>not </a:t>
            </a:r>
            <a:r>
              <a:rPr lang="en-US" sz="2000" b="1" dirty="0">
                <a:solidFill>
                  <a:schemeClr val="bg1"/>
                </a:solidFill>
              </a:rPr>
              <a:t>lagging in diligence, fervent in spirit, serving the Lord; </a:t>
            </a:r>
            <a:r>
              <a:rPr lang="en-US" sz="2000" b="1" dirty="0" smtClean="0">
                <a:solidFill>
                  <a:schemeClr val="bg1"/>
                </a:solidFill>
              </a:rPr>
              <a:t>rejoicing </a:t>
            </a:r>
            <a:r>
              <a:rPr lang="en-US" sz="2000" b="1" dirty="0">
                <a:solidFill>
                  <a:schemeClr val="bg1"/>
                </a:solidFill>
              </a:rPr>
              <a:t>in hope, patient in tribulation, continuing steadfastly in prayer; </a:t>
            </a:r>
            <a:r>
              <a:rPr lang="en-US" sz="2000" b="1" dirty="0" smtClean="0">
                <a:solidFill>
                  <a:schemeClr val="bg1"/>
                </a:solidFill>
              </a:rPr>
              <a:t>distributing </a:t>
            </a:r>
            <a:r>
              <a:rPr lang="en-US" sz="2000" b="1" dirty="0">
                <a:solidFill>
                  <a:schemeClr val="bg1"/>
                </a:solidFill>
              </a:rPr>
              <a:t>to the needs of the saints, given to hospitality. </a:t>
            </a:r>
            <a:r>
              <a:rPr lang="en-US" sz="2000" b="1" dirty="0" smtClean="0">
                <a:solidFill>
                  <a:schemeClr val="bg1"/>
                </a:solidFill>
              </a:rPr>
              <a:t>Bless </a:t>
            </a:r>
            <a:r>
              <a:rPr lang="en-US" sz="2000" b="1" dirty="0">
                <a:solidFill>
                  <a:schemeClr val="bg1"/>
                </a:solidFill>
              </a:rPr>
              <a:t>those who persecute you; bless and do not curse. </a:t>
            </a:r>
            <a:r>
              <a:rPr lang="en-US" sz="2000" b="1" dirty="0" smtClean="0">
                <a:solidFill>
                  <a:schemeClr val="bg1"/>
                </a:solidFill>
              </a:rPr>
              <a:t>Rejoice </a:t>
            </a:r>
            <a:r>
              <a:rPr lang="en-US" sz="2000" b="1" dirty="0">
                <a:solidFill>
                  <a:schemeClr val="bg1"/>
                </a:solidFill>
              </a:rPr>
              <a:t>with those who rejoice, and weep with those who weep. </a:t>
            </a:r>
            <a:r>
              <a:rPr lang="en-US" sz="2000" b="1" u="sng" dirty="0" smtClean="0">
                <a:solidFill>
                  <a:schemeClr val="bg1"/>
                </a:solidFill>
              </a:rPr>
              <a:t>Be </a:t>
            </a:r>
            <a:r>
              <a:rPr lang="en-US" sz="2000" b="1" u="sng" dirty="0">
                <a:solidFill>
                  <a:schemeClr val="bg1"/>
                </a:solidFill>
              </a:rPr>
              <a:t>of the same mind toward one another. Do not set your mind on high things, but associate with the humble. Do not be wise in your own opinion.</a:t>
            </a:r>
            <a:r>
              <a:rPr lang="en-US" sz="2000" b="1" dirty="0">
                <a:solidFill>
                  <a:schemeClr val="bg1"/>
                </a:solidFill>
              </a:rPr>
              <a:t> </a:t>
            </a:r>
            <a:r>
              <a:rPr lang="en-US" sz="2000" b="1" dirty="0" smtClean="0">
                <a:solidFill>
                  <a:schemeClr val="bg1"/>
                </a:solidFill>
              </a:rPr>
              <a:t>Repay </a:t>
            </a:r>
            <a:r>
              <a:rPr lang="en-US" sz="2000" b="1" dirty="0">
                <a:solidFill>
                  <a:schemeClr val="bg1"/>
                </a:solidFill>
              </a:rPr>
              <a:t>no one evil for evil. Have regard for good things in the sight of all men. </a:t>
            </a:r>
            <a:r>
              <a:rPr lang="en-US" sz="2000" b="1" dirty="0" smtClean="0">
                <a:solidFill>
                  <a:schemeClr val="bg1"/>
                </a:solidFill>
              </a:rPr>
              <a:t>If </a:t>
            </a:r>
            <a:r>
              <a:rPr lang="en-US" sz="2000" b="1" dirty="0">
                <a:solidFill>
                  <a:schemeClr val="bg1"/>
                </a:solidFill>
              </a:rPr>
              <a:t>it is possible, as much as depends on </a:t>
            </a:r>
            <a:r>
              <a:rPr lang="en-US" sz="2000" b="1" u="sng" dirty="0">
                <a:solidFill>
                  <a:schemeClr val="bg1"/>
                </a:solidFill>
              </a:rPr>
              <a:t>you</a:t>
            </a:r>
            <a:r>
              <a:rPr lang="en-US" sz="2000" b="1" dirty="0">
                <a:solidFill>
                  <a:schemeClr val="bg1"/>
                </a:solidFill>
              </a:rPr>
              <a:t>, </a:t>
            </a:r>
            <a:r>
              <a:rPr lang="en-US" sz="2000" b="1" u="sng" dirty="0">
                <a:solidFill>
                  <a:schemeClr val="bg1"/>
                </a:solidFill>
              </a:rPr>
              <a:t>live peaceably with all men</a:t>
            </a:r>
            <a:r>
              <a:rPr lang="en-US" sz="2000" b="1" dirty="0">
                <a:solidFill>
                  <a:schemeClr val="bg1"/>
                </a:solidFill>
              </a:rPr>
              <a:t>. </a:t>
            </a:r>
            <a:r>
              <a:rPr lang="en-US" sz="2000" b="1" dirty="0" smtClean="0">
                <a:solidFill>
                  <a:schemeClr val="bg1"/>
                </a:solidFill>
              </a:rPr>
              <a:t>Beloved</a:t>
            </a:r>
            <a:r>
              <a:rPr lang="en-US" sz="2000" b="1" dirty="0">
                <a:solidFill>
                  <a:schemeClr val="bg1"/>
                </a:solidFill>
              </a:rPr>
              <a:t>, do not avenge yourselves, but rather give place to wrath; for it is written, "Vengeance is Mine, I will repay," says the Lord. </a:t>
            </a:r>
            <a:r>
              <a:rPr lang="en-US" sz="2000" b="1" dirty="0" smtClean="0">
                <a:solidFill>
                  <a:schemeClr val="bg1"/>
                </a:solidFill>
              </a:rPr>
              <a:t>Therefore </a:t>
            </a:r>
            <a:r>
              <a:rPr lang="en-US" sz="2000" b="1" dirty="0">
                <a:solidFill>
                  <a:schemeClr val="bg1"/>
                </a:solidFill>
              </a:rPr>
              <a:t>"If your enemy is hungry, feed him; If he is thirsty, give him a drink; For in so doing </a:t>
            </a:r>
            <a:r>
              <a:rPr lang="en-US" sz="2000" b="1" u="sng" dirty="0">
                <a:solidFill>
                  <a:schemeClr val="bg1"/>
                </a:solidFill>
              </a:rPr>
              <a:t>you</a:t>
            </a:r>
            <a:r>
              <a:rPr lang="en-US" sz="2000" b="1" dirty="0">
                <a:solidFill>
                  <a:schemeClr val="bg1"/>
                </a:solidFill>
              </a:rPr>
              <a:t> will heap coals of fire on his head." </a:t>
            </a:r>
            <a:r>
              <a:rPr lang="en-US" sz="2000" b="1" dirty="0" smtClean="0">
                <a:solidFill>
                  <a:schemeClr val="bg1"/>
                </a:solidFill>
              </a:rPr>
              <a:t>Do </a:t>
            </a:r>
            <a:r>
              <a:rPr lang="en-US" sz="2000" b="1" dirty="0">
                <a:solidFill>
                  <a:schemeClr val="bg1"/>
                </a:solidFill>
              </a:rPr>
              <a:t>not be overcome by evil, but overcome evil with good. </a:t>
            </a:r>
          </a:p>
        </p:txBody>
      </p:sp>
    </p:spTree>
    <p:extLst>
      <p:ext uri="{BB962C8B-B14F-4D97-AF65-F5344CB8AC3E}">
        <p14:creationId xmlns:p14="http://schemas.microsoft.com/office/powerpoint/2010/main" val="2501853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p:cNvSpPr txBox="1">
            <a:spLocks noChangeArrowheads="1"/>
          </p:cNvSpPr>
          <p:nvPr/>
        </p:nvSpPr>
        <p:spPr bwMode="auto">
          <a:xfrm>
            <a:off x="609600" y="2362200"/>
            <a:ext cx="792480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200" b="1" dirty="0">
                <a:solidFill>
                  <a:schemeClr val="bg1"/>
                </a:solidFill>
              </a:rPr>
              <a:t>1 Corinthians 16:2 (NKJV</a:t>
            </a:r>
            <a:r>
              <a:rPr lang="en-US" sz="2200" b="1" dirty="0" smtClean="0">
                <a:solidFill>
                  <a:schemeClr val="bg1"/>
                </a:solidFill>
              </a:rPr>
              <a:t>): On </a:t>
            </a:r>
            <a:r>
              <a:rPr lang="en-US" sz="2200" b="1" dirty="0">
                <a:solidFill>
                  <a:schemeClr val="bg1"/>
                </a:solidFill>
              </a:rPr>
              <a:t>the first day of the week let each one of you lay something aside, storing up as he may prosper, that there be no collections when I come. </a:t>
            </a:r>
          </a:p>
          <a:p>
            <a:pPr eaLnBrk="1" hangingPunct="1"/>
            <a:endParaRPr lang="en-US" sz="2200" b="1" dirty="0" smtClean="0">
              <a:solidFill>
                <a:schemeClr val="bg1"/>
              </a:solidFill>
            </a:endParaRPr>
          </a:p>
          <a:p>
            <a:pPr eaLnBrk="1" hangingPunct="1"/>
            <a:r>
              <a:rPr lang="en-US" sz="2200" b="1" dirty="0">
                <a:solidFill>
                  <a:schemeClr val="bg1"/>
                </a:solidFill>
              </a:rPr>
              <a:t>2 Corinthians 9:6-7 (NKJV</a:t>
            </a:r>
            <a:r>
              <a:rPr lang="en-US" sz="2200" b="1" dirty="0" smtClean="0">
                <a:solidFill>
                  <a:schemeClr val="bg1"/>
                </a:solidFill>
              </a:rPr>
              <a:t>): But </a:t>
            </a:r>
            <a:r>
              <a:rPr lang="en-US" sz="2200" b="1" dirty="0">
                <a:solidFill>
                  <a:schemeClr val="bg1"/>
                </a:solidFill>
              </a:rPr>
              <a:t>this I say: He who sows sparingly will also reap sparingly, and he who sows bountifully will also reap bountifully. </a:t>
            </a:r>
            <a:r>
              <a:rPr lang="en-US" sz="2200" b="1" dirty="0" smtClean="0">
                <a:solidFill>
                  <a:schemeClr val="bg1"/>
                </a:solidFill>
              </a:rPr>
              <a:t>So </a:t>
            </a:r>
            <a:r>
              <a:rPr lang="en-US" sz="2200" b="1" dirty="0">
                <a:solidFill>
                  <a:schemeClr val="bg1"/>
                </a:solidFill>
              </a:rPr>
              <a:t>let each one give as he purposes in his heart, not grudgingly or of necessity; for God loves a cheerful giver. </a:t>
            </a:r>
          </a:p>
        </p:txBody>
      </p:sp>
    </p:spTree>
    <p:extLst>
      <p:ext uri="{BB962C8B-B14F-4D97-AF65-F5344CB8AC3E}">
        <p14:creationId xmlns:p14="http://schemas.microsoft.com/office/powerpoint/2010/main" val="14015282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p:cNvSpPr txBox="1">
            <a:spLocks noChangeArrowheads="1"/>
          </p:cNvSpPr>
          <p:nvPr/>
        </p:nvSpPr>
        <p:spPr bwMode="auto">
          <a:xfrm>
            <a:off x="609600" y="2362200"/>
            <a:ext cx="792480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200" b="1" dirty="0">
                <a:solidFill>
                  <a:schemeClr val="bg1"/>
                </a:solidFill>
              </a:rPr>
              <a:t>1 Corinthians 16:2 (NKJV</a:t>
            </a:r>
            <a:r>
              <a:rPr lang="en-US" sz="2200" b="1" dirty="0" smtClean="0">
                <a:solidFill>
                  <a:schemeClr val="bg1"/>
                </a:solidFill>
              </a:rPr>
              <a:t>): On </a:t>
            </a:r>
            <a:r>
              <a:rPr lang="en-US" sz="2200" b="1" dirty="0">
                <a:solidFill>
                  <a:schemeClr val="bg1"/>
                </a:solidFill>
              </a:rPr>
              <a:t>the first day of the week </a:t>
            </a:r>
            <a:r>
              <a:rPr lang="en-US" sz="2200" b="1" u="sng" dirty="0">
                <a:solidFill>
                  <a:schemeClr val="bg1"/>
                </a:solidFill>
              </a:rPr>
              <a:t>let each one of you lay something aside</a:t>
            </a:r>
            <a:r>
              <a:rPr lang="en-US" sz="2200" b="1" dirty="0">
                <a:solidFill>
                  <a:schemeClr val="bg1"/>
                </a:solidFill>
              </a:rPr>
              <a:t>, storing up as he may prosper, that there be no collections when I come. </a:t>
            </a:r>
          </a:p>
          <a:p>
            <a:pPr eaLnBrk="1" hangingPunct="1"/>
            <a:endParaRPr lang="en-US" sz="2200" b="1" dirty="0" smtClean="0">
              <a:solidFill>
                <a:schemeClr val="bg1"/>
              </a:solidFill>
            </a:endParaRPr>
          </a:p>
          <a:p>
            <a:pPr eaLnBrk="1" hangingPunct="1"/>
            <a:r>
              <a:rPr lang="en-US" sz="2200" b="1" dirty="0">
                <a:solidFill>
                  <a:schemeClr val="bg1"/>
                </a:solidFill>
              </a:rPr>
              <a:t>2 Corinthians 9:6-7 (NKJV</a:t>
            </a:r>
            <a:r>
              <a:rPr lang="en-US" sz="2200" b="1" dirty="0" smtClean="0">
                <a:solidFill>
                  <a:schemeClr val="bg1"/>
                </a:solidFill>
              </a:rPr>
              <a:t>): But </a:t>
            </a:r>
            <a:r>
              <a:rPr lang="en-US" sz="2200" b="1" dirty="0">
                <a:solidFill>
                  <a:schemeClr val="bg1"/>
                </a:solidFill>
              </a:rPr>
              <a:t>this I say: He who sows sparingly will also reap sparingly, and he who sows bountifully will also reap bountifully. </a:t>
            </a:r>
            <a:r>
              <a:rPr lang="en-US" sz="2200" b="1" dirty="0" smtClean="0">
                <a:solidFill>
                  <a:schemeClr val="bg1"/>
                </a:solidFill>
              </a:rPr>
              <a:t>So </a:t>
            </a:r>
            <a:r>
              <a:rPr lang="en-US" sz="2200" b="1" dirty="0">
                <a:solidFill>
                  <a:schemeClr val="bg1"/>
                </a:solidFill>
              </a:rPr>
              <a:t>let </a:t>
            </a:r>
            <a:r>
              <a:rPr lang="en-US" sz="2200" b="1" u="sng" dirty="0">
                <a:solidFill>
                  <a:schemeClr val="bg1"/>
                </a:solidFill>
              </a:rPr>
              <a:t>each one give as he purposes in his heart</a:t>
            </a:r>
            <a:r>
              <a:rPr lang="en-US" sz="2200" b="1" dirty="0">
                <a:solidFill>
                  <a:schemeClr val="bg1"/>
                </a:solidFill>
              </a:rPr>
              <a:t>, not grudgingly or of necessity; for God loves a cheerful giver. </a:t>
            </a:r>
          </a:p>
        </p:txBody>
      </p:sp>
    </p:spTree>
    <p:extLst>
      <p:ext uri="{BB962C8B-B14F-4D97-AF65-F5344CB8AC3E}">
        <p14:creationId xmlns:p14="http://schemas.microsoft.com/office/powerpoint/2010/main" val="21022726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609600" y="381000"/>
            <a:ext cx="79248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200" b="1" dirty="0">
                <a:solidFill>
                  <a:schemeClr val="bg1"/>
                </a:solidFill>
              </a:rPr>
              <a:t>Galatians 6:1-10 (NKJV</a:t>
            </a:r>
            <a:r>
              <a:rPr lang="en-US" sz="2200" b="1" dirty="0" smtClean="0">
                <a:solidFill>
                  <a:schemeClr val="bg1"/>
                </a:solidFill>
              </a:rPr>
              <a:t>): Brethren</a:t>
            </a:r>
            <a:r>
              <a:rPr lang="en-US" sz="2200" b="1" dirty="0">
                <a:solidFill>
                  <a:schemeClr val="bg1"/>
                </a:solidFill>
              </a:rPr>
              <a:t>, if a man is overtaken in any trespass, you who are spiritual restore such a one in a spirit of gentleness, considering yourself lest you also be tempted. Bear one another's burdens, and so fulfill the law of Christ. For if anyone thinks himself to be something, when he is nothing, he deceives himself. But let each one examine his own work, and then he will have rejoicing in himself alone, and not in another. For each one shall bear his own load. Let him who is taught the word share in all good things with him who teaches. Do not be deceived, God is not mocked; for whatever a man sows, that he will also reap. For he who sows to his flesh will of the flesh reap corruption, but he who sows to the Spirit will of the Spirit reap everlasting life. And let us not grow weary while doing good, for in due season we shall reap if we do not lose heart. Therefore, as we have opportunity, let us do good to all, especially to those who are of the household of faith. </a:t>
            </a:r>
          </a:p>
        </p:txBody>
      </p:sp>
    </p:spTree>
    <p:extLst>
      <p:ext uri="{BB962C8B-B14F-4D97-AF65-F5344CB8AC3E}">
        <p14:creationId xmlns:p14="http://schemas.microsoft.com/office/powerpoint/2010/main" val="42071147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609600" y="381000"/>
            <a:ext cx="79248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200" b="1" dirty="0">
                <a:solidFill>
                  <a:schemeClr val="bg1"/>
                </a:solidFill>
              </a:rPr>
              <a:t>Galatians 6:1-10 (NKJV</a:t>
            </a:r>
            <a:r>
              <a:rPr lang="en-US" sz="2200" b="1" dirty="0" smtClean="0">
                <a:solidFill>
                  <a:schemeClr val="bg1"/>
                </a:solidFill>
              </a:rPr>
              <a:t>): Brethren</a:t>
            </a:r>
            <a:r>
              <a:rPr lang="en-US" sz="2200" b="1" dirty="0">
                <a:solidFill>
                  <a:schemeClr val="bg1"/>
                </a:solidFill>
              </a:rPr>
              <a:t>, if a man is overtaken in any trespass, </a:t>
            </a:r>
            <a:r>
              <a:rPr lang="en-US" sz="2200" b="1" u="sng" dirty="0">
                <a:solidFill>
                  <a:schemeClr val="bg1"/>
                </a:solidFill>
              </a:rPr>
              <a:t>you</a:t>
            </a:r>
            <a:r>
              <a:rPr lang="en-US" sz="2200" b="1" dirty="0">
                <a:solidFill>
                  <a:schemeClr val="bg1"/>
                </a:solidFill>
              </a:rPr>
              <a:t> who are spiritual restore such a one in a spirit of gentleness, considering yourself lest you also be tempted. Bear one another's burdens, and so fulfill the law of Christ. </a:t>
            </a:r>
            <a:r>
              <a:rPr lang="en-US" sz="2200" b="1" u="sng" dirty="0">
                <a:solidFill>
                  <a:schemeClr val="bg1"/>
                </a:solidFill>
              </a:rPr>
              <a:t>For if anyone thinks himself to be something, when he is nothing, he deceives himself.</a:t>
            </a:r>
            <a:r>
              <a:rPr lang="en-US" sz="2200" b="1" dirty="0">
                <a:solidFill>
                  <a:schemeClr val="bg1"/>
                </a:solidFill>
              </a:rPr>
              <a:t> But let </a:t>
            </a:r>
            <a:r>
              <a:rPr lang="en-US" sz="2200" b="1" u="sng" dirty="0">
                <a:solidFill>
                  <a:schemeClr val="bg1"/>
                </a:solidFill>
              </a:rPr>
              <a:t>each one</a:t>
            </a:r>
            <a:r>
              <a:rPr lang="en-US" sz="2200" b="1" dirty="0">
                <a:solidFill>
                  <a:schemeClr val="bg1"/>
                </a:solidFill>
              </a:rPr>
              <a:t> examine his own work, and then he will have rejoicing in himself alone, and not in another. For </a:t>
            </a:r>
            <a:r>
              <a:rPr lang="en-US" sz="2200" b="1" u="sng" dirty="0">
                <a:solidFill>
                  <a:schemeClr val="bg1"/>
                </a:solidFill>
              </a:rPr>
              <a:t>each one</a:t>
            </a:r>
            <a:r>
              <a:rPr lang="en-US" sz="2200" b="1" dirty="0">
                <a:solidFill>
                  <a:schemeClr val="bg1"/>
                </a:solidFill>
              </a:rPr>
              <a:t> shall bear his own load. Let him who is taught the word share in all good things with him who teaches. Do not be deceived, God is not mocked; for whatever a man sows, that he will also reap. For he who sows to his flesh will of the flesh reap corruption, but he who sows to the Spirit will of the Spirit reap everlasting life. And let </a:t>
            </a:r>
            <a:r>
              <a:rPr lang="en-US" sz="2200" b="1" u="sng" dirty="0">
                <a:solidFill>
                  <a:schemeClr val="bg1"/>
                </a:solidFill>
              </a:rPr>
              <a:t>us</a:t>
            </a:r>
            <a:r>
              <a:rPr lang="en-US" sz="2200" b="1" dirty="0">
                <a:solidFill>
                  <a:schemeClr val="bg1"/>
                </a:solidFill>
              </a:rPr>
              <a:t> not grow weary while doing good, for in due season </a:t>
            </a:r>
            <a:r>
              <a:rPr lang="en-US" sz="2200" b="1" u="sng" dirty="0">
                <a:solidFill>
                  <a:schemeClr val="bg1"/>
                </a:solidFill>
              </a:rPr>
              <a:t>we</a:t>
            </a:r>
            <a:r>
              <a:rPr lang="en-US" sz="2200" b="1" dirty="0">
                <a:solidFill>
                  <a:schemeClr val="bg1"/>
                </a:solidFill>
              </a:rPr>
              <a:t> shall reap if we do not lose heart. Therefore, as </a:t>
            </a:r>
            <a:r>
              <a:rPr lang="en-US" sz="2200" b="1" u="sng" dirty="0">
                <a:solidFill>
                  <a:schemeClr val="bg1"/>
                </a:solidFill>
              </a:rPr>
              <a:t>we</a:t>
            </a:r>
            <a:r>
              <a:rPr lang="en-US" sz="2200" b="1" dirty="0">
                <a:solidFill>
                  <a:schemeClr val="bg1"/>
                </a:solidFill>
              </a:rPr>
              <a:t> have opportunity, let </a:t>
            </a:r>
            <a:r>
              <a:rPr lang="en-US" sz="2200" b="1" u="sng" dirty="0">
                <a:solidFill>
                  <a:schemeClr val="bg1"/>
                </a:solidFill>
              </a:rPr>
              <a:t>us</a:t>
            </a:r>
            <a:r>
              <a:rPr lang="en-US" sz="2200" b="1" dirty="0">
                <a:solidFill>
                  <a:schemeClr val="bg1"/>
                </a:solidFill>
              </a:rPr>
              <a:t> do good to all, especially to those who are of the household of faith. </a:t>
            </a:r>
          </a:p>
        </p:txBody>
      </p:sp>
    </p:spTree>
    <p:extLst>
      <p:ext uri="{BB962C8B-B14F-4D97-AF65-F5344CB8AC3E}">
        <p14:creationId xmlns:p14="http://schemas.microsoft.com/office/powerpoint/2010/main" val="37888042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609600" y="2254689"/>
            <a:ext cx="7924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smtClean="0">
                <a:solidFill>
                  <a:schemeClr val="bg1"/>
                </a:solidFill>
              </a:rPr>
              <a:t>Ephesians 4:15-16 (NKJV): but, speaking the truth in love, may grow up in all things into Him who is the head--Christ--from whom the whole body, joined and knit together by what every joint supplies, according to the effective working by which every part does its share, causes growth of the body for the edifying of itself in love.</a:t>
            </a:r>
            <a:r>
              <a:rPr lang="en-US" altLang="en-US" sz="2400" b="1" dirty="0" smtClean="0">
                <a:solidFill>
                  <a:schemeClr val="bg1"/>
                </a:solidFill>
              </a:rPr>
              <a:t> </a:t>
            </a:r>
            <a:endParaRPr lang="en-US" altLang="en-US" sz="2400" b="1" dirty="0" smtClean="0">
              <a:solidFill>
                <a:srgbClr val="EFFC42"/>
              </a:solidFill>
            </a:endParaRPr>
          </a:p>
        </p:txBody>
      </p:sp>
    </p:spTree>
    <p:extLst>
      <p:ext uri="{BB962C8B-B14F-4D97-AF65-F5344CB8AC3E}">
        <p14:creationId xmlns:p14="http://schemas.microsoft.com/office/powerpoint/2010/main" val="30914903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609600" y="2254689"/>
            <a:ext cx="7924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smtClean="0">
                <a:solidFill>
                  <a:schemeClr val="bg1"/>
                </a:solidFill>
              </a:rPr>
              <a:t>Ephesians 4:15-16 (NKJV): but, speaking the truth in love, may grow up in all things into Him who is the head--Christ--from whom the whole body, joined and knit together by what </a:t>
            </a:r>
            <a:r>
              <a:rPr lang="en-US" sz="2400" b="1" u="sng" dirty="0" smtClean="0">
                <a:solidFill>
                  <a:schemeClr val="bg1"/>
                </a:solidFill>
              </a:rPr>
              <a:t>every joint supplies</a:t>
            </a:r>
            <a:r>
              <a:rPr lang="en-US" sz="2400" b="1" dirty="0" smtClean="0">
                <a:solidFill>
                  <a:schemeClr val="bg1"/>
                </a:solidFill>
              </a:rPr>
              <a:t>, according to the effective working by which </a:t>
            </a:r>
            <a:r>
              <a:rPr lang="en-US" sz="2400" b="1" u="sng" dirty="0" smtClean="0">
                <a:solidFill>
                  <a:schemeClr val="bg1"/>
                </a:solidFill>
              </a:rPr>
              <a:t>every part does its share</a:t>
            </a:r>
            <a:r>
              <a:rPr lang="en-US" sz="2400" b="1" dirty="0" smtClean="0">
                <a:solidFill>
                  <a:schemeClr val="bg1"/>
                </a:solidFill>
              </a:rPr>
              <a:t>, causes growth of the body for the edifying of itself in love.</a:t>
            </a:r>
            <a:r>
              <a:rPr lang="en-US" altLang="en-US" sz="2400" b="1" dirty="0" smtClean="0">
                <a:solidFill>
                  <a:schemeClr val="bg1"/>
                </a:solidFill>
              </a:rPr>
              <a:t> </a:t>
            </a:r>
            <a:endParaRPr lang="en-US" altLang="en-US" sz="2400" b="1" dirty="0" smtClean="0">
              <a:solidFill>
                <a:srgbClr val="EFFC42"/>
              </a:solidFill>
            </a:endParaRPr>
          </a:p>
        </p:txBody>
      </p:sp>
    </p:spTree>
    <p:extLst>
      <p:ext uri="{BB962C8B-B14F-4D97-AF65-F5344CB8AC3E}">
        <p14:creationId xmlns:p14="http://schemas.microsoft.com/office/powerpoint/2010/main" val="2437990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33000" b="-33000"/>
          </a:stretch>
        </a:blip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57200" y="457200"/>
            <a:ext cx="8153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u="sng" dirty="0" smtClean="0"/>
              <a:t>Wolves made things much better for plants &amp; animals</a:t>
            </a:r>
          </a:p>
          <a:p>
            <a:pPr marL="342900" indent="-342900" eaLnBrk="1" hangingPunct="1">
              <a:buFont typeface="Arial" panose="020B0604020202020204" pitchFamily="34" charset="0"/>
              <a:buChar char="•"/>
            </a:pPr>
            <a:r>
              <a:rPr lang="en-US" altLang="en-US" sz="2400" dirty="0" smtClean="0"/>
              <a:t>Overgrazing by deer and elk decreased</a:t>
            </a:r>
          </a:p>
          <a:p>
            <a:pPr marL="342900" indent="-342900" eaLnBrk="1" hangingPunct="1">
              <a:buFont typeface="Arial" panose="020B0604020202020204" pitchFamily="34" charset="0"/>
              <a:buChar char="•"/>
            </a:pPr>
            <a:r>
              <a:rPr lang="en-US" altLang="en-US" sz="2400" b="1" dirty="0" smtClean="0"/>
              <a:t>Aspen, willow, and cottonwood trees again grew</a:t>
            </a:r>
          </a:p>
          <a:p>
            <a:pPr marL="342900" indent="-342900" eaLnBrk="1" hangingPunct="1">
              <a:buFont typeface="Arial" panose="020B0604020202020204" pitchFamily="34" charset="0"/>
              <a:buChar char="•"/>
            </a:pPr>
            <a:r>
              <a:rPr lang="en-US" altLang="en-US" sz="2400" dirty="0" smtClean="0"/>
              <a:t>Beaver returned to make ponds which helped otter, duck, muskrat, fish, reptiles, and amphibians</a:t>
            </a:r>
          </a:p>
          <a:p>
            <a:pPr marL="342900" indent="-342900" eaLnBrk="1" hangingPunct="1">
              <a:buFont typeface="Arial" panose="020B0604020202020204" pitchFamily="34" charset="0"/>
              <a:buChar char="•"/>
            </a:pPr>
            <a:r>
              <a:rPr lang="en-US" altLang="en-US" sz="2400" dirty="0" smtClean="0"/>
              <a:t>Trees remarkably grew at 5 times the rate they had grown previously</a:t>
            </a:r>
          </a:p>
          <a:p>
            <a:pPr marL="342900" indent="-342900" eaLnBrk="1" hangingPunct="1">
              <a:buFont typeface="Arial" panose="020B0604020202020204" pitchFamily="34" charset="0"/>
              <a:buChar char="•"/>
            </a:pPr>
            <a:r>
              <a:rPr lang="en-US" altLang="en-US" sz="2400" dirty="0" smtClean="0"/>
              <a:t>Erosion along streams and lakes decreased</a:t>
            </a:r>
          </a:p>
          <a:p>
            <a:pPr marL="342900" indent="-342900" eaLnBrk="1" hangingPunct="1">
              <a:buFont typeface="Arial" panose="020B0604020202020204" pitchFamily="34" charset="0"/>
              <a:buChar char="•"/>
            </a:pPr>
            <a:r>
              <a:rPr lang="en-US" altLang="en-US" sz="2400" dirty="0" smtClean="0"/>
              <a:t>Migratory song birds numbers increased dramatically</a:t>
            </a:r>
          </a:p>
          <a:p>
            <a:pPr marL="342900" indent="-342900" eaLnBrk="1" hangingPunct="1">
              <a:buFont typeface="Arial" panose="020B0604020202020204" pitchFamily="34" charset="0"/>
              <a:buChar char="•"/>
            </a:pPr>
            <a:r>
              <a:rPr lang="en-US" altLang="en-US" sz="2400" dirty="0" smtClean="0"/>
              <a:t>Fish and aquatic animals grew in numbers</a:t>
            </a:r>
          </a:p>
          <a:p>
            <a:pPr marL="342900" indent="-342900" eaLnBrk="1" hangingPunct="1">
              <a:buFont typeface="Arial" panose="020B0604020202020204" pitchFamily="34" charset="0"/>
              <a:buChar char="•"/>
            </a:pPr>
            <a:r>
              <a:rPr lang="en-US" altLang="en-US" sz="2400" dirty="0" smtClean="0"/>
              <a:t>Less coyotes meant more rabbits and mice and more food for hawks, fox, weasels, and badgers</a:t>
            </a:r>
          </a:p>
          <a:p>
            <a:pPr marL="342900" indent="-342900" eaLnBrk="1" hangingPunct="1">
              <a:buFont typeface="Arial" panose="020B0604020202020204" pitchFamily="34" charset="0"/>
              <a:buChar char="•"/>
            </a:pPr>
            <a:r>
              <a:rPr lang="en-US" altLang="en-US" sz="2400" dirty="0" smtClean="0"/>
              <a:t>Ravens and eagles fed on carrion left by the wolves</a:t>
            </a:r>
          </a:p>
          <a:p>
            <a:pPr marL="342900" indent="-342900" eaLnBrk="1" hangingPunct="1">
              <a:buFont typeface="Arial" panose="020B0604020202020204" pitchFamily="34" charset="0"/>
              <a:buChar char="•"/>
            </a:pPr>
            <a:r>
              <a:rPr lang="en-US" altLang="en-US" sz="2400" dirty="0" smtClean="0"/>
              <a:t>More plants and shrubs produced berries which helped to have more bears</a:t>
            </a:r>
            <a:endParaRPr lang="en-US" altLang="en-US" sz="2400" dirty="0"/>
          </a:p>
        </p:txBody>
      </p:sp>
    </p:spTree>
    <p:extLst>
      <p:ext uri="{BB962C8B-B14F-4D97-AF65-F5344CB8AC3E}">
        <p14:creationId xmlns:p14="http://schemas.microsoft.com/office/powerpoint/2010/main" val="38158335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609600" y="2254689"/>
            <a:ext cx="792480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200" b="1" dirty="0">
                <a:solidFill>
                  <a:schemeClr val="bg1"/>
                </a:solidFill>
              </a:rPr>
              <a:t>Colossians 3:18-24 (NKJV</a:t>
            </a:r>
            <a:r>
              <a:rPr lang="en-US" sz="2200" b="1" dirty="0" smtClean="0">
                <a:solidFill>
                  <a:schemeClr val="bg1"/>
                </a:solidFill>
              </a:rPr>
              <a:t>): Wives</a:t>
            </a:r>
            <a:r>
              <a:rPr lang="en-US" sz="2200" b="1" dirty="0">
                <a:solidFill>
                  <a:schemeClr val="bg1"/>
                </a:solidFill>
              </a:rPr>
              <a:t>, submit to your own husbands, as is fitting in the Lord</a:t>
            </a:r>
            <a:r>
              <a:rPr lang="en-US" sz="2200" b="1" dirty="0" smtClean="0">
                <a:solidFill>
                  <a:schemeClr val="bg1"/>
                </a:solidFill>
              </a:rPr>
              <a:t>. Husbands</a:t>
            </a:r>
            <a:r>
              <a:rPr lang="en-US" sz="2200" b="1" dirty="0">
                <a:solidFill>
                  <a:schemeClr val="bg1"/>
                </a:solidFill>
              </a:rPr>
              <a:t>, love your wives and do not be bitter toward them. </a:t>
            </a:r>
            <a:r>
              <a:rPr lang="en-US" sz="2200" b="1" dirty="0" smtClean="0">
                <a:solidFill>
                  <a:schemeClr val="bg1"/>
                </a:solidFill>
              </a:rPr>
              <a:t>Children</a:t>
            </a:r>
            <a:r>
              <a:rPr lang="en-US" sz="2200" b="1" dirty="0">
                <a:solidFill>
                  <a:schemeClr val="bg1"/>
                </a:solidFill>
              </a:rPr>
              <a:t>, obey your parents in all things, for this is well pleasing </a:t>
            </a:r>
            <a:r>
              <a:rPr lang="en-US" sz="2200" b="1" dirty="0" smtClean="0">
                <a:solidFill>
                  <a:schemeClr val="bg1"/>
                </a:solidFill>
              </a:rPr>
              <a:t>tot the </a:t>
            </a:r>
            <a:r>
              <a:rPr lang="en-US" sz="2200" b="1" dirty="0">
                <a:solidFill>
                  <a:schemeClr val="bg1"/>
                </a:solidFill>
              </a:rPr>
              <a:t>Lord. </a:t>
            </a:r>
            <a:r>
              <a:rPr lang="en-US" sz="2200" b="1" dirty="0" smtClean="0">
                <a:solidFill>
                  <a:schemeClr val="bg1"/>
                </a:solidFill>
              </a:rPr>
              <a:t>Fathers</a:t>
            </a:r>
            <a:r>
              <a:rPr lang="en-US" sz="2200" b="1" dirty="0">
                <a:solidFill>
                  <a:schemeClr val="bg1"/>
                </a:solidFill>
              </a:rPr>
              <a:t>, do not provoke your children, lest they become </a:t>
            </a:r>
            <a:r>
              <a:rPr lang="en-US" sz="2200" b="1" dirty="0" smtClean="0">
                <a:solidFill>
                  <a:schemeClr val="bg1"/>
                </a:solidFill>
              </a:rPr>
              <a:t>discouraged</a:t>
            </a:r>
            <a:r>
              <a:rPr lang="en-US" sz="2200" b="1" dirty="0">
                <a:solidFill>
                  <a:schemeClr val="bg1"/>
                </a:solidFill>
              </a:rPr>
              <a:t>. </a:t>
            </a:r>
            <a:r>
              <a:rPr lang="en-US" sz="2200" b="1" dirty="0" smtClean="0">
                <a:solidFill>
                  <a:schemeClr val="bg1"/>
                </a:solidFill>
              </a:rPr>
              <a:t>Bondservants</a:t>
            </a:r>
            <a:r>
              <a:rPr lang="en-US" sz="2200" b="1" dirty="0">
                <a:solidFill>
                  <a:schemeClr val="bg1"/>
                </a:solidFill>
              </a:rPr>
              <a:t>, obey in all things your </a:t>
            </a:r>
            <a:r>
              <a:rPr lang="en-US" sz="2200" b="1" dirty="0" smtClean="0">
                <a:solidFill>
                  <a:schemeClr val="bg1"/>
                </a:solidFill>
              </a:rPr>
              <a:t>masters according </a:t>
            </a:r>
            <a:r>
              <a:rPr lang="en-US" sz="2200" b="1" dirty="0">
                <a:solidFill>
                  <a:schemeClr val="bg1"/>
                </a:solidFill>
              </a:rPr>
              <a:t>to the flesh, not with </a:t>
            </a:r>
            <a:r>
              <a:rPr lang="en-US" sz="2200" b="1" dirty="0" smtClean="0">
                <a:solidFill>
                  <a:schemeClr val="bg1"/>
                </a:solidFill>
              </a:rPr>
              <a:t>eye service, </a:t>
            </a:r>
            <a:r>
              <a:rPr lang="en-US" sz="2200" b="1" dirty="0">
                <a:solidFill>
                  <a:schemeClr val="bg1"/>
                </a:solidFill>
              </a:rPr>
              <a:t>as men-pleasers, but in sincerity of heart, fearing God. </a:t>
            </a:r>
            <a:r>
              <a:rPr lang="en-US" sz="2200" b="1" dirty="0" smtClean="0">
                <a:solidFill>
                  <a:schemeClr val="bg1"/>
                </a:solidFill>
              </a:rPr>
              <a:t>And </a:t>
            </a:r>
            <a:r>
              <a:rPr lang="en-US" sz="2200" b="1" dirty="0">
                <a:solidFill>
                  <a:schemeClr val="bg1"/>
                </a:solidFill>
              </a:rPr>
              <a:t>whatever you do, do it heartily, as to the Lord and not to men, </a:t>
            </a:r>
            <a:r>
              <a:rPr lang="en-US" sz="2200" b="1" dirty="0" smtClean="0">
                <a:solidFill>
                  <a:schemeClr val="bg1"/>
                </a:solidFill>
              </a:rPr>
              <a:t>knowing </a:t>
            </a:r>
            <a:r>
              <a:rPr lang="en-US" sz="2200" b="1" dirty="0">
                <a:solidFill>
                  <a:schemeClr val="bg1"/>
                </a:solidFill>
              </a:rPr>
              <a:t>that from the Lord you will </a:t>
            </a:r>
            <a:r>
              <a:rPr lang="en-US" sz="2200" b="1" dirty="0" smtClean="0">
                <a:solidFill>
                  <a:schemeClr val="bg1"/>
                </a:solidFill>
              </a:rPr>
              <a:t>receive </a:t>
            </a:r>
            <a:r>
              <a:rPr lang="en-US" sz="2200" b="1" dirty="0">
                <a:solidFill>
                  <a:schemeClr val="bg1"/>
                </a:solidFill>
              </a:rPr>
              <a:t>the reward of the inheritance; for you serve the Lord Christ. </a:t>
            </a:r>
            <a:endParaRPr lang="en-US" altLang="en-US" sz="2200" b="1" dirty="0" smtClean="0">
              <a:solidFill>
                <a:schemeClr val="bg1"/>
              </a:solidFill>
            </a:endParaRPr>
          </a:p>
        </p:txBody>
      </p:sp>
    </p:spTree>
    <p:extLst>
      <p:ext uri="{BB962C8B-B14F-4D97-AF65-F5344CB8AC3E}">
        <p14:creationId xmlns:p14="http://schemas.microsoft.com/office/powerpoint/2010/main" val="34743846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609600" y="2254689"/>
            <a:ext cx="792480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200" b="1" dirty="0">
                <a:solidFill>
                  <a:schemeClr val="bg1"/>
                </a:solidFill>
              </a:rPr>
              <a:t>Colossians 3:18-24 (NKJV</a:t>
            </a:r>
            <a:r>
              <a:rPr lang="en-US" sz="2200" b="1" dirty="0" smtClean="0">
                <a:solidFill>
                  <a:schemeClr val="bg1"/>
                </a:solidFill>
              </a:rPr>
              <a:t>): Wives</a:t>
            </a:r>
            <a:r>
              <a:rPr lang="en-US" sz="2200" b="1" dirty="0">
                <a:solidFill>
                  <a:schemeClr val="bg1"/>
                </a:solidFill>
              </a:rPr>
              <a:t>, submit to </a:t>
            </a:r>
            <a:r>
              <a:rPr lang="en-US" sz="2200" b="1" u="sng" dirty="0">
                <a:solidFill>
                  <a:schemeClr val="bg1"/>
                </a:solidFill>
              </a:rPr>
              <a:t>your own husbands</a:t>
            </a:r>
            <a:r>
              <a:rPr lang="en-US" sz="2200" b="1" dirty="0">
                <a:solidFill>
                  <a:schemeClr val="bg1"/>
                </a:solidFill>
              </a:rPr>
              <a:t>, as is fitting in the Lord</a:t>
            </a:r>
            <a:r>
              <a:rPr lang="en-US" sz="2200" b="1" dirty="0" smtClean="0">
                <a:solidFill>
                  <a:schemeClr val="bg1"/>
                </a:solidFill>
              </a:rPr>
              <a:t>. Husbands</a:t>
            </a:r>
            <a:r>
              <a:rPr lang="en-US" sz="2200" b="1" dirty="0">
                <a:solidFill>
                  <a:schemeClr val="bg1"/>
                </a:solidFill>
              </a:rPr>
              <a:t>, love </a:t>
            </a:r>
            <a:r>
              <a:rPr lang="en-US" sz="2200" b="1" u="sng" dirty="0">
                <a:solidFill>
                  <a:schemeClr val="bg1"/>
                </a:solidFill>
              </a:rPr>
              <a:t>your wives</a:t>
            </a:r>
            <a:r>
              <a:rPr lang="en-US" sz="2200" b="1" dirty="0">
                <a:solidFill>
                  <a:schemeClr val="bg1"/>
                </a:solidFill>
              </a:rPr>
              <a:t> and do not be bitter toward them. </a:t>
            </a:r>
            <a:r>
              <a:rPr lang="en-US" sz="2200" b="1" dirty="0" smtClean="0">
                <a:solidFill>
                  <a:schemeClr val="bg1"/>
                </a:solidFill>
              </a:rPr>
              <a:t>Children</a:t>
            </a:r>
            <a:r>
              <a:rPr lang="en-US" sz="2200" b="1" dirty="0">
                <a:solidFill>
                  <a:schemeClr val="bg1"/>
                </a:solidFill>
              </a:rPr>
              <a:t>, </a:t>
            </a:r>
            <a:r>
              <a:rPr lang="en-US" sz="2200" b="1" u="sng" dirty="0">
                <a:solidFill>
                  <a:schemeClr val="bg1"/>
                </a:solidFill>
              </a:rPr>
              <a:t>obey your parents</a:t>
            </a:r>
            <a:r>
              <a:rPr lang="en-US" sz="2200" b="1" dirty="0">
                <a:solidFill>
                  <a:schemeClr val="bg1"/>
                </a:solidFill>
              </a:rPr>
              <a:t> in all things, for this is well pleasing </a:t>
            </a:r>
            <a:r>
              <a:rPr lang="en-US" sz="2200" b="1" dirty="0" smtClean="0">
                <a:solidFill>
                  <a:schemeClr val="bg1"/>
                </a:solidFill>
              </a:rPr>
              <a:t>to the </a:t>
            </a:r>
            <a:r>
              <a:rPr lang="en-US" sz="2200" b="1" dirty="0">
                <a:solidFill>
                  <a:schemeClr val="bg1"/>
                </a:solidFill>
              </a:rPr>
              <a:t>Lord. </a:t>
            </a:r>
            <a:r>
              <a:rPr lang="en-US" sz="2200" b="1" dirty="0" smtClean="0">
                <a:solidFill>
                  <a:schemeClr val="bg1"/>
                </a:solidFill>
              </a:rPr>
              <a:t>Fathers</a:t>
            </a:r>
            <a:r>
              <a:rPr lang="en-US" sz="2200" b="1" dirty="0">
                <a:solidFill>
                  <a:schemeClr val="bg1"/>
                </a:solidFill>
              </a:rPr>
              <a:t>, </a:t>
            </a:r>
            <a:r>
              <a:rPr lang="en-US" sz="2200" b="1" u="sng" dirty="0">
                <a:solidFill>
                  <a:schemeClr val="bg1"/>
                </a:solidFill>
              </a:rPr>
              <a:t>do not provoke your children</a:t>
            </a:r>
            <a:r>
              <a:rPr lang="en-US" sz="2200" b="1" dirty="0">
                <a:solidFill>
                  <a:schemeClr val="bg1"/>
                </a:solidFill>
              </a:rPr>
              <a:t>, lest they become </a:t>
            </a:r>
            <a:r>
              <a:rPr lang="en-US" sz="2200" b="1" dirty="0" smtClean="0">
                <a:solidFill>
                  <a:schemeClr val="bg1"/>
                </a:solidFill>
              </a:rPr>
              <a:t>discouraged</a:t>
            </a:r>
            <a:r>
              <a:rPr lang="en-US" sz="2200" b="1" dirty="0">
                <a:solidFill>
                  <a:schemeClr val="bg1"/>
                </a:solidFill>
              </a:rPr>
              <a:t>. </a:t>
            </a:r>
            <a:r>
              <a:rPr lang="en-US" sz="2200" b="1" dirty="0" smtClean="0">
                <a:solidFill>
                  <a:schemeClr val="bg1"/>
                </a:solidFill>
              </a:rPr>
              <a:t>Bondservants</a:t>
            </a:r>
            <a:r>
              <a:rPr lang="en-US" sz="2200" b="1" dirty="0">
                <a:solidFill>
                  <a:schemeClr val="bg1"/>
                </a:solidFill>
              </a:rPr>
              <a:t>, obey in all things </a:t>
            </a:r>
            <a:r>
              <a:rPr lang="en-US" sz="2200" b="1" u="sng" dirty="0">
                <a:solidFill>
                  <a:schemeClr val="bg1"/>
                </a:solidFill>
              </a:rPr>
              <a:t>your </a:t>
            </a:r>
            <a:r>
              <a:rPr lang="en-US" sz="2200" b="1" u="sng" dirty="0" smtClean="0">
                <a:solidFill>
                  <a:schemeClr val="bg1"/>
                </a:solidFill>
              </a:rPr>
              <a:t>masters</a:t>
            </a:r>
            <a:r>
              <a:rPr lang="en-US" sz="2200" b="1" dirty="0" smtClean="0">
                <a:solidFill>
                  <a:schemeClr val="bg1"/>
                </a:solidFill>
              </a:rPr>
              <a:t> according </a:t>
            </a:r>
            <a:r>
              <a:rPr lang="en-US" sz="2200" b="1" dirty="0">
                <a:solidFill>
                  <a:schemeClr val="bg1"/>
                </a:solidFill>
              </a:rPr>
              <a:t>to the flesh, not with </a:t>
            </a:r>
            <a:r>
              <a:rPr lang="en-US" sz="2200" b="1" dirty="0" smtClean="0">
                <a:solidFill>
                  <a:schemeClr val="bg1"/>
                </a:solidFill>
              </a:rPr>
              <a:t>eye service, </a:t>
            </a:r>
            <a:r>
              <a:rPr lang="en-US" sz="2200" b="1" dirty="0">
                <a:solidFill>
                  <a:schemeClr val="bg1"/>
                </a:solidFill>
              </a:rPr>
              <a:t>as men-pleasers, but in sincerity of heart, fearing God. </a:t>
            </a:r>
            <a:r>
              <a:rPr lang="en-US" sz="2200" b="1" dirty="0" smtClean="0">
                <a:solidFill>
                  <a:schemeClr val="bg1"/>
                </a:solidFill>
              </a:rPr>
              <a:t>And </a:t>
            </a:r>
            <a:r>
              <a:rPr lang="en-US" sz="2200" b="1" u="sng" dirty="0">
                <a:solidFill>
                  <a:schemeClr val="bg1"/>
                </a:solidFill>
              </a:rPr>
              <a:t>whatever you do</a:t>
            </a:r>
            <a:r>
              <a:rPr lang="en-US" sz="2200" b="1" dirty="0">
                <a:solidFill>
                  <a:schemeClr val="bg1"/>
                </a:solidFill>
              </a:rPr>
              <a:t>, do it heartily, as to the Lord and not to men, </a:t>
            </a:r>
            <a:r>
              <a:rPr lang="en-US" sz="2200" b="1" dirty="0" smtClean="0">
                <a:solidFill>
                  <a:schemeClr val="bg1"/>
                </a:solidFill>
              </a:rPr>
              <a:t>knowing </a:t>
            </a:r>
            <a:r>
              <a:rPr lang="en-US" sz="2200" b="1" dirty="0">
                <a:solidFill>
                  <a:schemeClr val="bg1"/>
                </a:solidFill>
              </a:rPr>
              <a:t>that from the Lord </a:t>
            </a:r>
            <a:r>
              <a:rPr lang="en-US" sz="2200" b="1" u="sng" dirty="0">
                <a:solidFill>
                  <a:schemeClr val="bg1"/>
                </a:solidFill>
              </a:rPr>
              <a:t>you</a:t>
            </a:r>
            <a:r>
              <a:rPr lang="en-US" sz="2200" b="1" dirty="0">
                <a:solidFill>
                  <a:schemeClr val="bg1"/>
                </a:solidFill>
              </a:rPr>
              <a:t> will </a:t>
            </a:r>
            <a:r>
              <a:rPr lang="en-US" sz="2200" b="1" dirty="0" smtClean="0">
                <a:solidFill>
                  <a:schemeClr val="bg1"/>
                </a:solidFill>
              </a:rPr>
              <a:t>receive </a:t>
            </a:r>
            <a:r>
              <a:rPr lang="en-US" sz="2200" b="1" dirty="0">
                <a:solidFill>
                  <a:schemeClr val="bg1"/>
                </a:solidFill>
              </a:rPr>
              <a:t>the reward of the inheritance; </a:t>
            </a:r>
            <a:r>
              <a:rPr lang="en-US" sz="2200" b="1" u="sng" dirty="0">
                <a:solidFill>
                  <a:schemeClr val="bg1"/>
                </a:solidFill>
              </a:rPr>
              <a:t>for you serve the Lord Christ</a:t>
            </a:r>
            <a:r>
              <a:rPr lang="en-US" sz="2200" b="1" dirty="0">
                <a:solidFill>
                  <a:schemeClr val="bg1"/>
                </a:solidFill>
              </a:rPr>
              <a:t>. </a:t>
            </a:r>
            <a:endParaRPr lang="en-US" altLang="en-US" sz="2200" b="1" dirty="0" smtClean="0">
              <a:solidFill>
                <a:schemeClr val="bg1"/>
              </a:solidFill>
            </a:endParaRPr>
          </a:p>
        </p:txBody>
      </p:sp>
    </p:spTree>
    <p:extLst>
      <p:ext uri="{BB962C8B-B14F-4D97-AF65-F5344CB8AC3E}">
        <p14:creationId xmlns:p14="http://schemas.microsoft.com/office/powerpoint/2010/main" val="40347313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609600" y="2254689"/>
            <a:ext cx="7924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bg1"/>
                </a:solidFill>
              </a:rPr>
              <a:t>Colossians 4:5-6 (NKJV</a:t>
            </a:r>
            <a:r>
              <a:rPr lang="en-US" sz="2400" b="1" dirty="0" smtClean="0">
                <a:solidFill>
                  <a:schemeClr val="bg1"/>
                </a:solidFill>
              </a:rPr>
              <a:t>): Walk </a:t>
            </a:r>
            <a:r>
              <a:rPr lang="en-US" sz="2400" b="1" dirty="0">
                <a:solidFill>
                  <a:schemeClr val="bg1"/>
                </a:solidFill>
              </a:rPr>
              <a:t>in wisdom toward those who are outside, redeeming the time. </a:t>
            </a:r>
            <a:r>
              <a:rPr lang="en-US" sz="2400" b="1" dirty="0" smtClean="0">
                <a:solidFill>
                  <a:schemeClr val="bg1"/>
                </a:solidFill>
              </a:rPr>
              <a:t>Let </a:t>
            </a:r>
            <a:r>
              <a:rPr lang="en-US" sz="2400" b="1" dirty="0">
                <a:solidFill>
                  <a:schemeClr val="bg1"/>
                </a:solidFill>
              </a:rPr>
              <a:t>your speech always be with grace, seasoned with salt, that you may know how you ought to answer each one. </a:t>
            </a:r>
            <a:endParaRPr lang="en-US" altLang="en-US" sz="2400" b="1" dirty="0" smtClean="0">
              <a:solidFill>
                <a:schemeClr val="bg1"/>
              </a:solidFill>
            </a:endParaRPr>
          </a:p>
        </p:txBody>
      </p:sp>
    </p:spTree>
    <p:extLst>
      <p:ext uri="{BB962C8B-B14F-4D97-AF65-F5344CB8AC3E}">
        <p14:creationId xmlns:p14="http://schemas.microsoft.com/office/powerpoint/2010/main" val="8979475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609600" y="2254689"/>
            <a:ext cx="7924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bg1"/>
                </a:solidFill>
              </a:rPr>
              <a:t>Colossians 4:5-6 (NKJV</a:t>
            </a:r>
            <a:r>
              <a:rPr lang="en-US" sz="2400" b="1" dirty="0" smtClean="0">
                <a:solidFill>
                  <a:schemeClr val="bg1"/>
                </a:solidFill>
              </a:rPr>
              <a:t>): Walk </a:t>
            </a:r>
            <a:r>
              <a:rPr lang="en-US" sz="2400" b="1" dirty="0">
                <a:solidFill>
                  <a:schemeClr val="bg1"/>
                </a:solidFill>
              </a:rPr>
              <a:t>in wisdom toward those who are outside, redeeming the time. </a:t>
            </a:r>
            <a:r>
              <a:rPr lang="en-US" sz="2400" b="1" dirty="0" smtClean="0">
                <a:solidFill>
                  <a:schemeClr val="bg1"/>
                </a:solidFill>
              </a:rPr>
              <a:t>Let </a:t>
            </a:r>
            <a:r>
              <a:rPr lang="en-US" sz="2400" b="1" u="sng" dirty="0">
                <a:solidFill>
                  <a:schemeClr val="bg1"/>
                </a:solidFill>
              </a:rPr>
              <a:t>your speech</a:t>
            </a:r>
            <a:r>
              <a:rPr lang="en-US" sz="2400" b="1" dirty="0">
                <a:solidFill>
                  <a:schemeClr val="bg1"/>
                </a:solidFill>
              </a:rPr>
              <a:t> always be with grace, seasoned with salt, that </a:t>
            </a:r>
            <a:r>
              <a:rPr lang="en-US" sz="2400" b="1" u="sng" dirty="0">
                <a:solidFill>
                  <a:schemeClr val="bg1"/>
                </a:solidFill>
              </a:rPr>
              <a:t>you</a:t>
            </a:r>
            <a:r>
              <a:rPr lang="en-US" sz="2400" b="1" dirty="0">
                <a:solidFill>
                  <a:schemeClr val="bg1"/>
                </a:solidFill>
              </a:rPr>
              <a:t> may know how </a:t>
            </a:r>
            <a:r>
              <a:rPr lang="en-US" sz="2400" b="1" u="sng" dirty="0">
                <a:solidFill>
                  <a:schemeClr val="bg1"/>
                </a:solidFill>
              </a:rPr>
              <a:t>you</a:t>
            </a:r>
            <a:r>
              <a:rPr lang="en-US" sz="2400" b="1" dirty="0">
                <a:solidFill>
                  <a:schemeClr val="bg1"/>
                </a:solidFill>
              </a:rPr>
              <a:t> ought to answer </a:t>
            </a:r>
            <a:r>
              <a:rPr lang="en-US" sz="2400" b="1" u="sng" dirty="0">
                <a:solidFill>
                  <a:schemeClr val="bg1"/>
                </a:solidFill>
              </a:rPr>
              <a:t>each one</a:t>
            </a:r>
            <a:r>
              <a:rPr lang="en-US" sz="2400" b="1" dirty="0">
                <a:solidFill>
                  <a:schemeClr val="bg1"/>
                </a:solidFill>
              </a:rPr>
              <a:t>. </a:t>
            </a:r>
            <a:endParaRPr lang="en-US" altLang="en-US" sz="2400" b="1" dirty="0" smtClean="0">
              <a:solidFill>
                <a:schemeClr val="bg1"/>
              </a:solidFill>
            </a:endParaRPr>
          </a:p>
        </p:txBody>
      </p:sp>
    </p:spTree>
    <p:extLst>
      <p:ext uri="{BB962C8B-B14F-4D97-AF65-F5344CB8AC3E}">
        <p14:creationId xmlns:p14="http://schemas.microsoft.com/office/powerpoint/2010/main" val="35893978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609600" y="2254689"/>
            <a:ext cx="7924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smtClean="0">
                <a:solidFill>
                  <a:schemeClr val="bg1"/>
                </a:solidFill>
              </a:rPr>
              <a:t>1 Peter 2:11-12 (NKJV): Beloved, I beg </a:t>
            </a:r>
            <a:r>
              <a:rPr lang="en-US" sz="2400" b="1" i="1" dirty="0" smtClean="0">
                <a:solidFill>
                  <a:schemeClr val="bg1"/>
                </a:solidFill>
              </a:rPr>
              <a:t>you</a:t>
            </a:r>
            <a:r>
              <a:rPr lang="en-US" sz="2400" b="1" dirty="0" smtClean="0">
                <a:solidFill>
                  <a:schemeClr val="bg1"/>
                </a:solidFill>
              </a:rPr>
              <a:t> as sojourners and pilgrims, abstain from fleshly lusts which war against the soul, having your conduct honorable among the Gentiles, that when they speak against you as evildoers, they may, by </a:t>
            </a:r>
            <a:r>
              <a:rPr lang="en-US" sz="2400" b="1" i="1" dirty="0" smtClean="0">
                <a:solidFill>
                  <a:schemeClr val="bg1"/>
                </a:solidFill>
              </a:rPr>
              <a:t>your</a:t>
            </a:r>
            <a:r>
              <a:rPr lang="en-US" sz="2400" b="1" dirty="0" smtClean="0">
                <a:solidFill>
                  <a:schemeClr val="bg1"/>
                </a:solidFill>
              </a:rPr>
              <a:t> good works which they observe, glorify God in the day of visitation. </a:t>
            </a:r>
            <a:endParaRPr lang="en-US" altLang="en-US" sz="2400" b="1" dirty="0" smtClean="0">
              <a:solidFill>
                <a:schemeClr val="bg1"/>
              </a:solidFill>
            </a:endParaRPr>
          </a:p>
        </p:txBody>
      </p:sp>
    </p:spTree>
    <p:extLst>
      <p:ext uri="{BB962C8B-B14F-4D97-AF65-F5344CB8AC3E}">
        <p14:creationId xmlns:p14="http://schemas.microsoft.com/office/powerpoint/2010/main" val="31682096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609600" y="2254689"/>
            <a:ext cx="7924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smtClean="0">
                <a:solidFill>
                  <a:schemeClr val="bg1"/>
                </a:solidFill>
              </a:rPr>
              <a:t>1 Peter 2:11-12 (NKJV): Beloved, I beg </a:t>
            </a:r>
            <a:r>
              <a:rPr lang="en-US" sz="2400" b="1" i="1" u="sng" dirty="0" smtClean="0">
                <a:solidFill>
                  <a:schemeClr val="bg1"/>
                </a:solidFill>
              </a:rPr>
              <a:t>you</a:t>
            </a:r>
            <a:r>
              <a:rPr lang="en-US" sz="2400" b="1" dirty="0" smtClean="0">
                <a:solidFill>
                  <a:schemeClr val="bg1"/>
                </a:solidFill>
              </a:rPr>
              <a:t> as sojourners and pilgrims, abstain from fleshly lusts which war against the soul, having your conduct honorable among the Gentiles, that when they speak against you as evildoers, they may, </a:t>
            </a:r>
            <a:r>
              <a:rPr lang="en-US" sz="2400" b="1" u="sng" dirty="0" smtClean="0">
                <a:solidFill>
                  <a:schemeClr val="bg1"/>
                </a:solidFill>
              </a:rPr>
              <a:t>by </a:t>
            </a:r>
            <a:r>
              <a:rPr lang="en-US" sz="2400" b="1" i="1" u="sng" dirty="0" smtClean="0">
                <a:solidFill>
                  <a:schemeClr val="bg1"/>
                </a:solidFill>
              </a:rPr>
              <a:t>your</a:t>
            </a:r>
            <a:r>
              <a:rPr lang="en-US" sz="2400" b="1" u="sng" dirty="0" smtClean="0">
                <a:solidFill>
                  <a:schemeClr val="bg1"/>
                </a:solidFill>
              </a:rPr>
              <a:t> good works</a:t>
            </a:r>
            <a:r>
              <a:rPr lang="en-US" sz="2400" b="1" dirty="0" smtClean="0">
                <a:solidFill>
                  <a:schemeClr val="bg1"/>
                </a:solidFill>
              </a:rPr>
              <a:t> which they observe, glorify God in the day of visitation. </a:t>
            </a:r>
            <a:endParaRPr lang="en-US" altLang="en-US" sz="2400" b="1" dirty="0" smtClean="0">
              <a:solidFill>
                <a:schemeClr val="bg1"/>
              </a:solidFill>
            </a:endParaRPr>
          </a:p>
        </p:txBody>
      </p:sp>
    </p:spTree>
    <p:extLst>
      <p:ext uri="{BB962C8B-B14F-4D97-AF65-F5344CB8AC3E}">
        <p14:creationId xmlns:p14="http://schemas.microsoft.com/office/powerpoint/2010/main" val="22900481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609600" y="2254689"/>
            <a:ext cx="7924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smtClean="0">
                <a:solidFill>
                  <a:schemeClr val="bg1"/>
                </a:solidFill>
              </a:rPr>
              <a:t>1 Peter 3:15-17 (NKJV): But sanctify the Lord God in your hearts, and always </a:t>
            </a:r>
            <a:r>
              <a:rPr lang="en-US" sz="2400" b="1" i="1" dirty="0" smtClean="0">
                <a:solidFill>
                  <a:schemeClr val="bg1"/>
                </a:solidFill>
              </a:rPr>
              <a:t>be</a:t>
            </a:r>
            <a:r>
              <a:rPr lang="en-US" sz="2400" b="1" dirty="0" smtClean="0">
                <a:solidFill>
                  <a:schemeClr val="bg1"/>
                </a:solidFill>
              </a:rPr>
              <a:t> ready to </a:t>
            </a:r>
            <a:r>
              <a:rPr lang="en-US" sz="2400" b="1" i="1" dirty="0" smtClean="0">
                <a:solidFill>
                  <a:schemeClr val="bg1"/>
                </a:solidFill>
              </a:rPr>
              <a:t>give</a:t>
            </a:r>
            <a:r>
              <a:rPr lang="en-US" sz="2400" b="1" dirty="0" smtClean="0">
                <a:solidFill>
                  <a:schemeClr val="bg1"/>
                </a:solidFill>
              </a:rPr>
              <a:t> a defense to everyone who asks you a reason for the hope that is in you, with meekness and fear; having a good conscience, that when they defame you as evildoers, those who revile your good conduct in Christ may be ashamed. For </a:t>
            </a:r>
            <a:r>
              <a:rPr lang="en-US" sz="2400" b="1" i="1" dirty="0" smtClean="0">
                <a:solidFill>
                  <a:schemeClr val="bg1"/>
                </a:solidFill>
              </a:rPr>
              <a:t>it is</a:t>
            </a:r>
            <a:r>
              <a:rPr lang="en-US" sz="2400" b="1" dirty="0" smtClean="0">
                <a:solidFill>
                  <a:schemeClr val="bg1"/>
                </a:solidFill>
              </a:rPr>
              <a:t> better, if it is the will of God, to suffer for doing good than for doing evil.</a:t>
            </a:r>
            <a:endParaRPr lang="en-US" altLang="en-US" sz="2400" b="1" dirty="0" smtClean="0">
              <a:solidFill>
                <a:schemeClr val="bg1"/>
              </a:solidFill>
            </a:endParaRPr>
          </a:p>
        </p:txBody>
      </p:sp>
    </p:spTree>
    <p:extLst>
      <p:ext uri="{BB962C8B-B14F-4D97-AF65-F5344CB8AC3E}">
        <p14:creationId xmlns:p14="http://schemas.microsoft.com/office/powerpoint/2010/main" val="9668240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609600" y="2254689"/>
            <a:ext cx="7924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smtClean="0">
                <a:solidFill>
                  <a:schemeClr val="bg1"/>
                </a:solidFill>
              </a:rPr>
              <a:t>1 Peter 3:15-17 (NKJV): But sanctify the Lord God in </a:t>
            </a:r>
            <a:r>
              <a:rPr lang="en-US" sz="2400" b="1" u="sng" dirty="0" smtClean="0">
                <a:solidFill>
                  <a:schemeClr val="bg1"/>
                </a:solidFill>
              </a:rPr>
              <a:t>your hearts</a:t>
            </a:r>
            <a:r>
              <a:rPr lang="en-US" sz="2400" b="1" dirty="0" smtClean="0">
                <a:solidFill>
                  <a:schemeClr val="bg1"/>
                </a:solidFill>
              </a:rPr>
              <a:t>, and always </a:t>
            </a:r>
            <a:r>
              <a:rPr lang="en-US" sz="2400" b="1" i="1" dirty="0" smtClean="0">
                <a:solidFill>
                  <a:schemeClr val="bg1"/>
                </a:solidFill>
              </a:rPr>
              <a:t>be</a:t>
            </a:r>
            <a:r>
              <a:rPr lang="en-US" sz="2400" b="1" dirty="0" smtClean="0">
                <a:solidFill>
                  <a:schemeClr val="bg1"/>
                </a:solidFill>
              </a:rPr>
              <a:t> ready to </a:t>
            </a:r>
            <a:r>
              <a:rPr lang="en-US" sz="2400" b="1" i="1" dirty="0" smtClean="0">
                <a:solidFill>
                  <a:schemeClr val="bg1"/>
                </a:solidFill>
              </a:rPr>
              <a:t>give</a:t>
            </a:r>
            <a:r>
              <a:rPr lang="en-US" sz="2400" b="1" dirty="0" smtClean="0">
                <a:solidFill>
                  <a:schemeClr val="bg1"/>
                </a:solidFill>
              </a:rPr>
              <a:t> a defense to everyone who asks </a:t>
            </a:r>
            <a:r>
              <a:rPr lang="en-US" sz="2400" b="1" u="sng" dirty="0" smtClean="0">
                <a:solidFill>
                  <a:schemeClr val="bg1"/>
                </a:solidFill>
              </a:rPr>
              <a:t>you</a:t>
            </a:r>
            <a:r>
              <a:rPr lang="en-US" sz="2400" b="1" dirty="0" smtClean="0">
                <a:solidFill>
                  <a:schemeClr val="bg1"/>
                </a:solidFill>
              </a:rPr>
              <a:t> a reason for the hope that is in </a:t>
            </a:r>
            <a:r>
              <a:rPr lang="en-US" sz="2400" b="1" u="sng" dirty="0" smtClean="0">
                <a:solidFill>
                  <a:schemeClr val="bg1"/>
                </a:solidFill>
              </a:rPr>
              <a:t>you</a:t>
            </a:r>
            <a:r>
              <a:rPr lang="en-US" sz="2400" b="1" dirty="0" smtClean="0">
                <a:solidFill>
                  <a:schemeClr val="bg1"/>
                </a:solidFill>
              </a:rPr>
              <a:t>, </a:t>
            </a:r>
            <a:r>
              <a:rPr lang="en-US" sz="2400" b="1" u="sng" dirty="0" smtClean="0">
                <a:solidFill>
                  <a:schemeClr val="bg1"/>
                </a:solidFill>
              </a:rPr>
              <a:t>with meekness and fear</a:t>
            </a:r>
            <a:r>
              <a:rPr lang="en-US" sz="2400" b="1" dirty="0" smtClean="0">
                <a:solidFill>
                  <a:schemeClr val="bg1"/>
                </a:solidFill>
              </a:rPr>
              <a:t>; having a good conscience, that when they defame you as evildoers, those who revile your good conduct in Christ may be ashamed. For </a:t>
            </a:r>
            <a:r>
              <a:rPr lang="en-US" sz="2400" b="1" i="1" dirty="0" smtClean="0">
                <a:solidFill>
                  <a:schemeClr val="bg1"/>
                </a:solidFill>
              </a:rPr>
              <a:t>it is</a:t>
            </a:r>
            <a:r>
              <a:rPr lang="en-US" sz="2400" b="1" dirty="0" smtClean="0">
                <a:solidFill>
                  <a:schemeClr val="bg1"/>
                </a:solidFill>
              </a:rPr>
              <a:t> better, if it is the will of God, to suffer for doing good than for doing evil.</a:t>
            </a:r>
            <a:endParaRPr lang="en-US" altLang="en-US" sz="2400" b="1" dirty="0" smtClean="0">
              <a:solidFill>
                <a:schemeClr val="bg1"/>
              </a:solidFill>
            </a:endParaRPr>
          </a:p>
        </p:txBody>
      </p:sp>
    </p:spTree>
    <p:extLst>
      <p:ext uri="{BB962C8B-B14F-4D97-AF65-F5344CB8AC3E}">
        <p14:creationId xmlns:p14="http://schemas.microsoft.com/office/powerpoint/2010/main" val="26286331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609600" y="2254689"/>
            <a:ext cx="7924800"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bg1"/>
                </a:solidFill>
              </a:rPr>
              <a:t>1 Peter 4:7-11 (NKJV</a:t>
            </a:r>
            <a:r>
              <a:rPr lang="en-US" sz="2400" b="1" dirty="0" smtClean="0">
                <a:solidFill>
                  <a:schemeClr val="bg1"/>
                </a:solidFill>
              </a:rPr>
              <a:t>): </a:t>
            </a:r>
            <a:r>
              <a:rPr lang="en-US" sz="2200" b="1" dirty="0" smtClean="0">
                <a:solidFill>
                  <a:schemeClr val="bg1"/>
                </a:solidFill>
              </a:rPr>
              <a:t>But </a:t>
            </a:r>
            <a:r>
              <a:rPr lang="en-US" sz="2200" b="1" dirty="0">
                <a:solidFill>
                  <a:schemeClr val="bg1"/>
                </a:solidFill>
              </a:rPr>
              <a:t>the end of all things is at hand; therefore be serious and watchful in your prayers. </a:t>
            </a:r>
            <a:r>
              <a:rPr lang="en-US" sz="2200" b="1" dirty="0" smtClean="0">
                <a:solidFill>
                  <a:schemeClr val="bg1"/>
                </a:solidFill>
              </a:rPr>
              <a:t>And </a:t>
            </a:r>
            <a:r>
              <a:rPr lang="en-US" sz="2200" b="1" dirty="0">
                <a:solidFill>
                  <a:schemeClr val="bg1"/>
                </a:solidFill>
              </a:rPr>
              <a:t>above all things have fervent love for one another, for "love will cover a multitude of sins." </a:t>
            </a:r>
            <a:r>
              <a:rPr lang="en-US" sz="2200" b="1" dirty="0" smtClean="0">
                <a:solidFill>
                  <a:schemeClr val="bg1"/>
                </a:solidFill>
              </a:rPr>
              <a:t>Be </a:t>
            </a:r>
            <a:r>
              <a:rPr lang="en-US" sz="2200" b="1" dirty="0">
                <a:solidFill>
                  <a:schemeClr val="bg1"/>
                </a:solidFill>
              </a:rPr>
              <a:t>hospitable to one another without grumbling. </a:t>
            </a:r>
            <a:r>
              <a:rPr lang="en-US" sz="2200" b="1" dirty="0" smtClean="0">
                <a:solidFill>
                  <a:schemeClr val="bg1"/>
                </a:solidFill>
              </a:rPr>
              <a:t>As </a:t>
            </a:r>
            <a:r>
              <a:rPr lang="en-US" sz="2200" b="1" dirty="0">
                <a:solidFill>
                  <a:schemeClr val="bg1"/>
                </a:solidFill>
              </a:rPr>
              <a:t>each one has received a gift, minister it to one another, as good stewards of the manifold grace of God. </a:t>
            </a:r>
            <a:r>
              <a:rPr lang="en-US" sz="2200" b="1" dirty="0" smtClean="0">
                <a:solidFill>
                  <a:schemeClr val="bg1"/>
                </a:solidFill>
              </a:rPr>
              <a:t>If </a:t>
            </a:r>
            <a:r>
              <a:rPr lang="en-US" sz="2200" b="1" dirty="0">
                <a:solidFill>
                  <a:schemeClr val="bg1"/>
                </a:solidFill>
              </a:rPr>
              <a:t>anyone speaks, let him speak as the oracles of God. If anyone ministers, let him do it as with the ability which God supplies, that in all things God may be glorified through Jesus Christ, to whom belong the glory and the dominion forever and ever. Amen. </a:t>
            </a:r>
            <a:endParaRPr lang="en-US" altLang="en-US" sz="2200" b="1" dirty="0" smtClean="0">
              <a:solidFill>
                <a:schemeClr val="bg1"/>
              </a:solidFill>
            </a:endParaRPr>
          </a:p>
        </p:txBody>
      </p:sp>
    </p:spTree>
    <p:extLst>
      <p:ext uri="{BB962C8B-B14F-4D97-AF65-F5344CB8AC3E}">
        <p14:creationId xmlns:p14="http://schemas.microsoft.com/office/powerpoint/2010/main" val="1819629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609600" y="2254689"/>
            <a:ext cx="7924800"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bg1"/>
                </a:solidFill>
              </a:rPr>
              <a:t>1 Peter 4:7-11 (NKJV</a:t>
            </a:r>
            <a:r>
              <a:rPr lang="en-US" sz="2400" b="1" dirty="0" smtClean="0">
                <a:solidFill>
                  <a:schemeClr val="bg1"/>
                </a:solidFill>
              </a:rPr>
              <a:t>): </a:t>
            </a:r>
            <a:r>
              <a:rPr lang="en-US" sz="2200" b="1" dirty="0" smtClean="0">
                <a:solidFill>
                  <a:schemeClr val="bg1"/>
                </a:solidFill>
              </a:rPr>
              <a:t>But </a:t>
            </a:r>
            <a:r>
              <a:rPr lang="en-US" sz="2200" b="1" dirty="0">
                <a:solidFill>
                  <a:schemeClr val="bg1"/>
                </a:solidFill>
              </a:rPr>
              <a:t>the end of all things is at hand; therefore be serious and watchful in your prayers. </a:t>
            </a:r>
            <a:r>
              <a:rPr lang="en-US" sz="2200" b="1" dirty="0" smtClean="0">
                <a:solidFill>
                  <a:schemeClr val="bg1"/>
                </a:solidFill>
              </a:rPr>
              <a:t>And </a:t>
            </a:r>
            <a:r>
              <a:rPr lang="en-US" sz="2200" b="1" dirty="0">
                <a:solidFill>
                  <a:schemeClr val="bg1"/>
                </a:solidFill>
              </a:rPr>
              <a:t>above all things have fervent love for one another, for "love will cover a multitude of sins." </a:t>
            </a:r>
            <a:r>
              <a:rPr lang="en-US" sz="2200" b="1" dirty="0" smtClean="0">
                <a:solidFill>
                  <a:schemeClr val="bg1"/>
                </a:solidFill>
              </a:rPr>
              <a:t>Be </a:t>
            </a:r>
            <a:r>
              <a:rPr lang="en-US" sz="2200" b="1" dirty="0">
                <a:solidFill>
                  <a:schemeClr val="bg1"/>
                </a:solidFill>
              </a:rPr>
              <a:t>hospitable to one another without grumbling. </a:t>
            </a:r>
            <a:r>
              <a:rPr lang="en-US" sz="2200" b="1" u="sng" dirty="0" smtClean="0">
                <a:solidFill>
                  <a:schemeClr val="bg1"/>
                </a:solidFill>
              </a:rPr>
              <a:t>As </a:t>
            </a:r>
            <a:r>
              <a:rPr lang="en-US" sz="2200" b="1" u="sng" dirty="0">
                <a:solidFill>
                  <a:schemeClr val="bg1"/>
                </a:solidFill>
              </a:rPr>
              <a:t>each one has received a gift, minister it to one another</a:t>
            </a:r>
            <a:r>
              <a:rPr lang="en-US" sz="2200" b="1" dirty="0">
                <a:solidFill>
                  <a:schemeClr val="bg1"/>
                </a:solidFill>
              </a:rPr>
              <a:t>, as good stewards of the manifold grace of God. </a:t>
            </a:r>
            <a:r>
              <a:rPr lang="en-US" sz="2200" b="1" dirty="0" smtClean="0">
                <a:solidFill>
                  <a:schemeClr val="bg1"/>
                </a:solidFill>
              </a:rPr>
              <a:t>If </a:t>
            </a:r>
            <a:r>
              <a:rPr lang="en-US" sz="2200" b="1" dirty="0">
                <a:solidFill>
                  <a:schemeClr val="bg1"/>
                </a:solidFill>
              </a:rPr>
              <a:t>anyone speaks, let him speak as the oracles of God. If anyone ministers, let him do it as with the ability which God supplies, that in all things God may be glorified through Jesus Christ, to whom belong the glory and the dominion forever and ever. Amen. </a:t>
            </a:r>
            <a:endParaRPr lang="en-US" altLang="en-US" sz="2200" b="1" dirty="0" smtClean="0">
              <a:solidFill>
                <a:schemeClr val="bg1"/>
              </a:solidFill>
            </a:endParaRPr>
          </a:p>
        </p:txBody>
      </p:sp>
    </p:spTree>
    <p:extLst>
      <p:ext uri="{BB962C8B-B14F-4D97-AF65-F5344CB8AC3E}">
        <p14:creationId xmlns:p14="http://schemas.microsoft.com/office/powerpoint/2010/main" val="1825109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33000" b="-33000"/>
          </a:stretch>
        </a:blip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57200" y="457200"/>
            <a:ext cx="8153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u="sng" dirty="0" smtClean="0"/>
              <a:t>Wolves made things much better for plants &amp; animals</a:t>
            </a:r>
          </a:p>
          <a:p>
            <a:pPr marL="342900" indent="-342900" eaLnBrk="1" hangingPunct="1">
              <a:buFont typeface="Arial" panose="020B0604020202020204" pitchFamily="34" charset="0"/>
              <a:buChar char="•"/>
            </a:pPr>
            <a:r>
              <a:rPr lang="en-US" altLang="en-US" sz="2400" dirty="0" smtClean="0"/>
              <a:t>Overgrazing by deer and elk decreased</a:t>
            </a:r>
          </a:p>
          <a:p>
            <a:pPr marL="342900" indent="-342900" eaLnBrk="1" hangingPunct="1">
              <a:buFont typeface="Arial" panose="020B0604020202020204" pitchFamily="34" charset="0"/>
              <a:buChar char="•"/>
            </a:pPr>
            <a:r>
              <a:rPr lang="en-US" altLang="en-US" sz="2400" dirty="0" smtClean="0"/>
              <a:t>Aspen, willow, and cottonwood trees again grew</a:t>
            </a:r>
          </a:p>
          <a:p>
            <a:pPr marL="342900" indent="-342900" eaLnBrk="1" hangingPunct="1">
              <a:buFont typeface="Arial" panose="020B0604020202020204" pitchFamily="34" charset="0"/>
              <a:buChar char="•"/>
            </a:pPr>
            <a:r>
              <a:rPr lang="en-US" altLang="en-US" sz="2400" b="1" dirty="0" smtClean="0"/>
              <a:t>Beaver returned to make ponds which helped otter, duck, muskrat, fish, reptiles, and amphibians</a:t>
            </a:r>
          </a:p>
          <a:p>
            <a:pPr marL="342900" indent="-342900" eaLnBrk="1" hangingPunct="1">
              <a:buFont typeface="Arial" panose="020B0604020202020204" pitchFamily="34" charset="0"/>
              <a:buChar char="•"/>
            </a:pPr>
            <a:r>
              <a:rPr lang="en-US" altLang="en-US" sz="2400" dirty="0" smtClean="0"/>
              <a:t>Trees remarkably grew at 5 times the rate they had grown previously</a:t>
            </a:r>
          </a:p>
          <a:p>
            <a:pPr marL="342900" indent="-342900" eaLnBrk="1" hangingPunct="1">
              <a:buFont typeface="Arial" panose="020B0604020202020204" pitchFamily="34" charset="0"/>
              <a:buChar char="•"/>
            </a:pPr>
            <a:r>
              <a:rPr lang="en-US" altLang="en-US" sz="2400" dirty="0" smtClean="0"/>
              <a:t>Erosion along streams and lakes decreased</a:t>
            </a:r>
          </a:p>
          <a:p>
            <a:pPr marL="342900" indent="-342900" eaLnBrk="1" hangingPunct="1">
              <a:buFont typeface="Arial" panose="020B0604020202020204" pitchFamily="34" charset="0"/>
              <a:buChar char="•"/>
            </a:pPr>
            <a:r>
              <a:rPr lang="en-US" altLang="en-US" sz="2400" dirty="0" smtClean="0"/>
              <a:t>Migratory song birds numbers increased dramatically</a:t>
            </a:r>
          </a:p>
          <a:p>
            <a:pPr marL="342900" indent="-342900" eaLnBrk="1" hangingPunct="1">
              <a:buFont typeface="Arial" panose="020B0604020202020204" pitchFamily="34" charset="0"/>
              <a:buChar char="•"/>
            </a:pPr>
            <a:r>
              <a:rPr lang="en-US" altLang="en-US" sz="2400" dirty="0" smtClean="0"/>
              <a:t>Fish and aquatic animals grew in numbers</a:t>
            </a:r>
          </a:p>
          <a:p>
            <a:pPr marL="342900" indent="-342900" eaLnBrk="1" hangingPunct="1">
              <a:buFont typeface="Arial" panose="020B0604020202020204" pitchFamily="34" charset="0"/>
              <a:buChar char="•"/>
            </a:pPr>
            <a:r>
              <a:rPr lang="en-US" altLang="en-US" sz="2400" dirty="0" smtClean="0"/>
              <a:t>Less coyotes meant more rabbits and mice and more food for hawks, fox, weasels, and badgers</a:t>
            </a:r>
          </a:p>
          <a:p>
            <a:pPr marL="342900" indent="-342900" eaLnBrk="1" hangingPunct="1">
              <a:buFont typeface="Arial" panose="020B0604020202020204" pitchFamily="34" charset="0"/>
              <a:buChar char="•"/>
            </a:pPr>
            <a:r>
              <a:rPr lang="en-US" altLang="en-US" sz="2400" dirty="0" smtClean="0"/>
              <a:t>Ravens and eagles fed on carrion left by the wolves</a:t>
            </a:r>
          </a:p>
          <a:p>
            <a:pPr marL="342900" indent="-342900" eaLnBrk="1" hangingPunct="1">
              <a:buFont typeface="Arial" panose="020B0604020202020204" pitchFamily="34" charset="0"/>
              <a:buChar char="•"/>
            </a:pPr>
            <a:r>
              <a:rPr lang="en-US" altLang="en-US" sz="2400" dirty="0" smtClean="0"/>
              <a:t>More plants and shrubs produced berries which helped to have more bears</a:t>
            </a:r>
            <a:endParaRPr lang="en-US" altLang="en-US" sz="2400" dirty="0"/>
          </a:p>
        </p:txBody>
      </p:sp>
    </p:spTree>
    <p:extLst>
      <p:ext uri="{BB962C8B-B14F-4D97-AF65-F5344CB8AC3E}">
        <p14:creationId xmlns:p14="http://schemas.microsoft.com/office/powerpoint/2010/main" val="39691841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609600" y="2438400"/>
            <a:ext cx="7924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buFont typeface="Arial" panose="020B0604020202020204" pitchFamily="34" charset="0"/>
              <a:buChar char="•"/>
            </a:pPr>
            <a:r>
              <a:rPr lang="en-US" altLang="en-US" sz="2400" b="1" dirty="0" smtClean="0">
                <a:solidFill>
                  <a:srgbClr val="EFFC42"/>
                </a:solidFill>
              </a:rPr>
              <a:t>By each Christian doing their job, we can make everything better! </a:t>
            </a:r>
          </a:p>
          <a:p>
            <a:pPr marL="1085850" lvl="1" indent="-342900" eaLnBrk="1" hangingPunct="1">
              <a:buFont typeface="Arial" panose="020B0604020202020204" pitchFamily="34" charset="0"/>
              <a:buChar char="•"/>
            </a:pPr>
            <a:r>
              <a:rPr lang="en-US" altLang="en-US" sz="2400" b="1" dirty="0" smtClean="0">
                <a:solidFill>
                  <a:schemeClr val="bg1"/>
                </a:solidFill>
              </a:rPr>
              <a:t>Our homes</a:t>
            </a:r>
          </a:p>
          <a:p>
            <a:pPr marL="1085850" lvl="1" indent="-342900" eaLnBrk="1" hangingPunct="1">
              <a:buFont typeface="Arial" panose="020B0604020202020204" pitchFamily="34" charset="0"/>
              <a:buChar char="•"/>
            </a:pPr>
            <a:r>
              <a:rPr lang="en-US" altLang="en-US" sz="2400" b="1" dirty="0" smtClean="0">
                <a:solidFill>
                  <a:schemeClr val="bg1"/>
                </a:solidFill>
              </a:rPr>
              <a:t>Our workplaces</a:t>
            </a:r>
          </a:p>
          <a:p>
            <a:pPr marL="1085850" lvl="1" indent="-342900" eaLnBrk="1" hangingPunct="1">
              <a:buFont typeface="Arial" panose="020B0604020202020204" pitchFamily="34" charset="0"/>
              <a:buChar char="•"/>
            </a:pPr>
            <a:r>
              <a:rPr lang="en-US" altLang="en-US" sz="2400" b="1" dirty="0" smtClean="0">
                <a:solidFill>
                  <a:schemeClr val="bg1"/>
                </a:solidFill>
              </a:rPr>
              <a:t>Our neighborhoods</a:t>
            </a:r>
          </a:p>
          <a:p>
            <a:pPr marL="1085850" lvl="1" indent="-342900" eaLnBrk="1" hangingPunct="1">
              <a:buFont typeface="Arial" panose="020B0604020202020204" pitchFamily="34" charset="0"/>
              <a:buChar char="•"/>
            </a:pPr>
            <a:r>
              <a:rPr lang="en-US" altLang="en-US" sz="2400" b="1" dirty="0" smtClean="0">
                <a:solidFill>
                  <a:schemeClr val="bg1"/>
                </a:solidFill>
              </a:rPr>
              <a:t>Our communities</a:t>
            </a:r>
          </a:p>
          <a:p>
            <a:pPr marL="1085850" lvl="1" indent="-342900" eaLnBrk="1" hangingPunct="1">
              <a:buFont typeface="Arial" panose="020B0604020202020204" pitchFamily="34" charset="0"/>
              <a:buChar char="•"/>
            </a:pPr>
            <a:r>
              <a:rPr lang="en-US" altLang="en-US" sz="2400" b="1" dirty="0" smtClean="0">
                <a:solidFill>
                  <a:schemeClr val="bg1"/>
                </a:solidFill>
              </a:rPr>
              <a:t>Our congregation</a:t>
            </a:r>
          </a:p>
        </p:txBody>
      </p:sp>
    </p:spTree>
    <p:extLst>
      <p:ext uri="{BB962C8B-B14F-4D97-AF65-F5344CB8AC3E}">
        <p14:creationId xmlns:p14="http://schemas.microsoft.com/office/powerpoint/2010/main" val="37898751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609600" y="2438400"/>
            <a:ext cx="7924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buFont typeface="Arial" panose="020B0604020202020204" pitchFamily="34" charset="0"/>
              <a:buChar char="•"/>
            </a:pPr>
            <a:r>
              <a:rPr lang="en-US" altLang="en-US" sz="2400" b="1" dirty="0" smtClean="0">
                <a:solidFill>
                  <a:srgbClr val="EFFC42"/>
                </a:solidFill>
              </a:rPr>
              <a:t>If you are not a Christian this morning, you can make everything better right now by repenting of your sins and being baptized to wash them all away! That is how you can make yourself a better person serving Christ and make the world a better place. </a:t>
            </a:r>
          </a:p>
          <a:p>
            <a:pPr marL="342900" indent="-342900" eaLnBrk="1" hangingPunct="1">
              <a:buFont typeface="Arial" panose="020B0604020202020204" pitchFamily="34" charset="0"/>
              <a:buChar char="•"/>
            </a:pPr>
            <a:endParaRPr lang="en-US" altLang="en-US" sz="2400" b="1" dirty="0" smtClean="0">
              <a:solidFill>
                <a:srgbClr val="EFFC42"/>
              </a:solidFill>
            </a:endParaRPr>
          </a:p>
          <a:p>
            <a:pPr marL="342900" indent="-342900" eaLnBrk="1" hangingPunct="1">
              <a:buFont typeface="Arial" panose="020B0604020202020204" pitchFamily="34" charset="0"/>
              <a:buChar char="•"/>
            </a:pPr>
            <a:r>
              <a:rPr lang="en-US" altLang="en-US" sz="2400" b="1" dirty="0" smtClean="0">
                <a:solidFill>
                  <a:srgbClr val="EFFC42"/>
                </a:solidFill>
              </a:rPr>
              <a:t>Notice our last passage in </a:t>
            </a:r>
            <a:r>
              <a:rPr lang="en-US" altLang="en-US" sz="2400" b="1" dirty="0" smtClean="0">
                <a:solidFill>
                  <a:schemeClr val="bg1"/>
                </a:solidFill>
              </a:rPr>
              <a:t>Matthew 28:18-20. </a:t>
            </a:r>
            <a:r>
              <a:rPr lang="en-US" sz="2400" dirty="0" smtClean="0">
                <a:solidFill>
                  <a:schemeClr val="bg1"/>
                </a:solidFill>
              </a:rPr>
              <a:t> </a:t>
            </a:r>
            <a:endParaRPr lang="en-US" altLang="en-US" sz="2400" b="1" dirty="0" smtClean="0">
              <a:solidFill>
                <a:schemeClr val="bg1"/>
              </a:solidFill>
            </a:endParaRPr>
          </a:p>
        </p:txBody>
      </p:sp>
    </p:spTree>
    <p:extLst>
      <p:ext uri="{BB962C8B-B14F-4D97-AF65-F5344CB8AC3E}">
        <p14:creationId xmlns:p14="http://schemas.microsoft.com/office/powerpoint/2010/main" val="57382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p:cNvSpPr txBox="1">
            <a:spLocks noChangeArrowheads="1"/>
          </p:cNvSpPr>
          <p:nvPr/>
        </p:nvSpPr>
        <p:spPr bwMode="auto">
          <a:xfrm>
            <a:off x="642870" y="2239420"/>
            <a:ext cx="8077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bg1"/>
                </a:solidFill>
              </a:rPr>
              <a:t>Matthew 28:18-20 (NKJV</a:t>
            </a:r>
            <a:r>
              <a:rPr lang="en-US" sz="2400" b="1" dirty="0" smtClean="0">
                <a:solidFill>
                  <a:schemeClr val="bg1"/>
                </a:solidFill>
              </a:rPr>
              <a:t>): And </a:t>
            </a:r>
            <a:r>
              <a:rPr lang="en-US" sz="2400" b="1" dirty="0">
                <a:solidFill>
                  <a:schemeClr val="bg1"/>
                </a:solidFill>
              </a:rPr>
              <a:t>Jesus came and spoke to them, saying, "All authority has been given to Me in heaven and on earth. </a:t>
            </a:r>
            <a:r>
              <a:rPr lang="en-US" sz="2400" b="1" dirty="0" smtClean="0">
                <a:solidFill>
                  <a:schemeClr val="bg1"/>
                </a:solidFill>
              </a:rPr>
              <a:t>Go </a:t>
            </a:r>
            <a:r>
              <a:rPr lang="en-US" sz="2400" b="1" dirty="0">
                <a:solidFill>
                  <a:schemeClr val="bg1"/>
                </a:solidFill>
              </a:rPr>
              <a:t>therefore and make disciples of all the nations, baptizing them in the name of the Father and of the Son and of the Holy Spirit, </a:t>
            </a:r>
            <a:r>
              <a:rPr lang="en-US" sz="2400" b="1" dirty="0" smtClean="0">
                <a:solidFill>
                  <a:schemeClr val="bg1"/>
                </a:solidFill>
              </a:rPr>
              <a:t>teaching </a:t>
            </a:r>
            <a:r>
              <a:rPr lang="en-US" sz="2400" b="1" dirty="0">
                <a:solidFill>
                  <a:schemeClr val="bg1"/>
                </a:solidFill>
              </a:rPr>
              <a:t>them to observe all things that I have commanded you; and lo, I am with you always, even to the end of the age." Amen. </a:t>
            </a:r>
          </a:p>
        </p:txBody>
      </p:sp>
    </p:spTree>
    <p:extLst>
      <p:ext uri="{BB962C8B-B14F-4D97-AF65-F5344CB8AC3E}">
        <p14:creationId xmlns:p14="http://schemas.microsoft.com/office/powerpoint/2010/main" val="34485647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826" y="306978"/>
            <a:ext cx="1524000" cy="190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p:cNvSpPr txBox="1">
            <a:spLocks noChangeArrowheads="1"/>
          </p:cNvSpPr>
          <p:nvPr/>
        </p:nvSpPr>
        <p:spPr bwMode="auto">
          <a:xfrm>
            <a:off x="642870" y="2239420"/>
            <a:ext cx="8077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bg1"/>
                </a:solidFill>
              </a:rPr>
              <a:t>Matthew 28:18-20 (NKJV</a:t>
            </a:r>
            <a:r>
              <a:rPr lang="en-US" sz="2400" b="1" dirty="0" smtClean="0">
                <a:solidFill>
                  <a:schemeClr val="bg1"/>
                </a:solidFill>
              </a:rPr>
              <a:t>): And </a:t>
            </a:r>
            <a:r>
              <a:rPr lang="en-US" sz="2400" b="1" dirty="0">
                <a:solidFill>
                  <a:schemeClr val="bg1"/>
                </a:solidFill>
              </a:rPr>
              <a:t>Jesus came and spoke to them, saying, "All authority has been given to Me in heaven and on earth. </a:t>
            </a:r>
            <a:r>
              <a:rPr lang="en-US" sz="2400" b="1" u="sng" dirty="0" smtClean="0">
                <a:solidFill>
                  <a:schemeClr val="bg1"/>
                </a:solidFill>
              </a:rPr>
              <a:t>Go </a:t>
            </a:r>
            <a:r>
              <a:rPr lang="en-US" sz="2400" b="1" u="sng" dirty="0">
                <a:solidFill>
                  <a:schemeClr val="bg1"/>
                </a:solidFill>
              </a:rPr>
              <a:t>therefore and make disciples of all the nations, baptizing them in the name of the Father and of the Son and of the Holy Spirit, </a:t>
            </a:r>
            <a:r>
              <a:rPr lang="en-US" sz="2400" b="1" u="sng" dirty="0" smtClean="0">
                <a:solidFill>
                  <a:schemeClr val="bg1"/>
                </a:solidFill>
              </a:rPr>
              <a:t>teaching </a:t>
            </a:r>
            <a:r>
              <a:rPr lang="en-US" sz="2400" b="1" u="sng" dirty="0">
                <a:solidFill>
                  <a:schemeClr val="bg1"/>
                </a:solidFill>
              </a:rPr>
              <a:t>them to observe all things that I have commanded you</a:t>
            </a:r>
            <a:r>
              <a:rPr lang="en-US" sz="2400" b="1" dirty="0">
                <a:solidFill>
                  <a:schemeClr val="bg1"/>
                </a:solidFill>
              </a:rPr>
              <a:t>; and lo, I am with you always, even to the end of the age." Amen. </a:t>
            </a:r>
          </a:p>
        </p:txBody>
      </p:sp>
    </p:spTree>
    <p:extLst>
      <p:ext uri="{BB962C8B-B14F-4D97-AF65-F5344CB8AC3E}">
        <p14:creationId xmlns:p14="http://schemas.microsoft.com/office/powerpoint/2010/main" val="27476887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 name="Picture 4" descr="1521AE13-6256-4121-AD32DC27E395E9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4764088"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5129348" y="685800"/>
            <a:ext cx="3657600"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3200" b="1" dirty="0" smtClean="0">
                <a:solidFill>
                  <a:schemeClr val="bg1"/>
                </a:solidFill>
              </a:rPr>
              <a:t>AM I DOING MY PART?</a:t>
            </a:r>
          </a:p>
          <a:p>
            <a:pPr algn="ctr" eaLnBrk="1" hangingPunct="1"/>
            <a:endParaRPr lang="en-US" altLang="en-US" sz="3200" b="1" dirty="0">
              <a:solidFill>
                <a:schemeClr val="bg1"/>
              </a:solidFill>
            </a:endParaRPr>
          </a:p>
          <a:p>
            <a:pPr algn="ctr" eaLnBrk="1" hangingPunct="1"/>
            <a:r>
              <a:rPr lang="en-US" altLang="en-US" sz="3200" b="1" dirty="0" smtClean="0">
                <a:solidFill>
                  <a:schemeClr val="bg1"/>
                </a:solidFill>
              </a:rPr>
              <a:t>HOW ABOUT YOU THIS MORNING?</a:t>
            </a:r>
          </a:p>
          <a:p>
            <a:pPr algn="ctr" eaLnBrk="1" hangingPunct="1"/>
            <a:endParaRPr lang="en-US" altLang="en-US" sz="3200" b="1" dirty="0">
              <a:solidFill>
                <a:schemeClr val="bg1"/>
              </a:solidFill>
            </a:endParaRPr>
          </a:p>
          <a:p>
            <a:pPr algn="ctr" eaLnBrk="1" hangingPunct="1"/>
            <a:r>
              <a:rPr lang="en-US" altLang="en-US" sz="3600" b="1" dirty="0" smtClean="0">
                <a:solidFill>
                  <a:srgbClr val="FFFF00"/>
                </a:solidFill>
              </a:rPr>
              <a:t>ARE YOU DOING YOUR PART?</a:t>
            </a:r>
            <a:endParaRPr lang="en-US" altLang="en-US" sz="3600" b="1" dirty="0">
              <a:solidFill>
                <a:srgbClr val="FFFF00"/>
              </a:solidFill>
            </a:endParaRPr>
          </a:p>
        </p:txBody>
      </p:sp>
    </p:spTree>
    <p:extLst>
      <p:ext uri="{BB962C8B-B14F-4D97-AF65-F5344CB8AC3E}">
        <p14:creationId xmlns:p14="http://schemas.microsoft.com/office/powerpoint/2010/main" val="89632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p:cTn id="15"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p:cTn id="23"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33000" b="-33000"/>
          </a:stretch>
        </a:blip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57200" y="457200"/>
            <a:ext cx="8153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u="sng" dirty="0" smtClean="0"/>
              <a:t>Wolves made things much better for plants &amp; animals</a:t>
            </a:r>
          </a:p>
          <a:p>
            <a:pPr marL="342900" indent="-342900" eaLnBrk="1" hangingPunct="1">
              <a:buFont typeface="Arial" panose="020B0604020202020204" pitchFamily="34" charset="0"/>
              <a:buChar char="•"/>
            </a:pPr>
            <a:r>
              <a:rPr lang="en-US" altLang="en-US" sz="2400" dirty="0" smtClean="0"/>
              <a:t>Overgrazing by deer and elk decreased</a:t>
            </a:r>
          </a:p>
          <a:p>
            <a:pPr marL="342900" indent="-342900" eaLnBrk="1" hangingPunct="1">
              <a:buFont typeface="Arial" panose="020B0604020202020204" pitchFamily="34" charset="0"/>
              <a:buChar char="•"/>
            </a:pPr>
            <a:r>
              <a:rPr lang="en-US" altLang="en-US" sz="2400" dirty="0" smtClean="0"/>
              <a:t>Aspen, willow, and cottonwood trees again grew</a:t>
            </a:r>
          </a:p>
          <a:p>
            <a:pPr marL="342900" indent="-342900" eaLnBrk="1" hangingPunct="1">
              <a:buFont typeface="Arial" panose="020B0604020202020204" pitchFamily="34" charset="0"/>
              <a:buChar char="•"/>
            </a:pPr>
            <a:r>
              <a:rPr lang="en-US" altLang="en-US" sz="2400" dirty="0" smtClean="0"/>
              <a:t>Beaver returned to make ponds which helped otter, duck, muskrat, fish, reptiles, and amphibians</a:t>
            </a:r>
          </a:p>
          <a:p>
            <a:pPr marL="342900" indent="-342900" eaLnBrk="1" hangingPunct="1">
              <a:buFont typeface="Arial" panose="020B0604020202020204" pitchFamily="34" charset="0"/>
              <a:buChar char="•"/>
            </a:pPr>
            <a:r>
              <a:rPr lang="en-US" altLang="en-US" sz="2400" b="1" dirty="0" smtClean="0"/>
              <a:t>Trees remarkably grew at 5 times the rate they had grown previously</a:t>
            </a:r>
          </a:p>
          <a:p>
            <a:pPr marL="342900" indent="-342900" eaLnBrk="1" hangingPunct="1">
              <a:buFont typeface="Arial" panose="020B0604020202020204" pitchFamily="34" charset="0"/>
              <a:buChar char="•"/>
            </a:pPr>
            <a:r>
              <a:rPr lang="en-US" altLang="en-US" sz="2400" dirty="0" smtClean="0"/>
              <a:t>Erosion along streams and lakes decreased</a:t>
            </a:r>
          </a:p>
          <a:p>
            <a:pPr marL="342900" indent="-342900" eaLnBrk="1" hangingPunct="1">
              <a:buFont typeface="Arial" panose="020B0604020202020204" pitchFamily="34" charset="0"/>
              <a:buChar char="•"/>
            </a:pPr>
            <a:r>
              <a:rPr lang="en-US" altLang="en-US" sz="2400" dirty="0" smtClean="0"/>
              <a:t>Migratory song birds numbers increased dramatically</a:t>
            </a:r>
          </a:p>
          <a:p>
            <a:pPr marL="342900" indent="-342900" eaLnBrk="1" hangingPunct="1">
              <a:buFont typeface="Arial" panose="020B0604020202020204" pitchFamily="34" charset="0"/>
              <a:buChar char="•"/>
            </a:pPr>
            <a:r>
              <a:rPr lang="en-US" altLang="en-US" sz="2400" dirty="0" smtClean="0"/>
              <a:t>Fish and aquatic animals grew in numbers</a:t>
            </a:r>
          </a:p>
          <a:p>
            <a:pPr marL="342900" indent="-342900" eaLnBrk="1" hangingPunct="1">
              <a:buFont typeface="Arial" panose="020B0604020202020204" pitchFamily="34" charset="0"/>
              <a:buChar char="•"/>
            </a:pPr>
            <a:r>
              <a:rPr lang="en-US" altLang="en-US" sz="2400" dirty="0" smtClean="0"/>
              <a:t>Less coyotes meant more rabbits and mice and more food for hawks, fox, weasels, and badgers</a:t>
            </a:r>
          </a:p>
          <a:p>
            <a:pPr marL="342900" indent="-342900" eaLnBrk="1" hangingPunct="1">
              <a:buFont typeface="Arial" panose="020B0604020202020204" pitchFamily="34" charset="0"/>
              <a:buChar char="•"/>
            </a:pPr>
            <a:r>
              <a:rPr lang="en-US" altLang="en-US" sz="2400" dirty="0" smtClean="0"/>
              <a:t>Ravens and eagles fed on carrion left by the wolves</a:t>
            </a:r>
          </a:p>
          <a:p>
            <a:pPr marL="342900" indent="-342900" eaLnBrk="1" hangingPunct="1">
              <a:buFont typeface="Arial" panose="020B0604020202020204" pitchFamily="34" charset="0"/>
              <a:buChar char="•"/>
            </a:pPr>
            <a:r>
              <a:rPr lang="en-US" altLang="en-US" sz="2400" dirty="0" smtClean="0"/>
              <a:t>More plants and shrubs produced berries which helped to have more bears</a:t>
            </a:r>
            <a:endParaRPr lang="en-US" altLang="en-US" sz="2400" dirty="0"/>
          </a:p>
        </p:txBody>
      </p:sp>
    </p:spTree>
    <p:extLst>
      <p:ext uri="{BB962C8B-B14F-4D97-AF65-F5344CB8AC3E}">
        <p14:creationId xmlns:p14="http://schemas.microsoft.com/office/powerpoint/2010/main" val="1094976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33000" b="-33000"/>
          </a:stretch>
        </a:blip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57200" y="457200"/>
            <a:ext cx="8153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u="sng" dirty="0" smtClean="0"/>
              <a:t>Wolves made things much better for plants &amp; animals</a:t>
            </a:r>
          </a:p>
          <a:p>
            <a:pPr marL="342900" indent="-342900" eaLnBrk="1" hangingPunct="1">
              <a:buFont typeface="Arial" panose="020B0604020202020204" pitchFamily="34" charset="0"/>
              <a:buChar char="•"/>
            </a:pPr>
            <a:r>
              <a:rPr lang="en-US" altLang="en-US" sz="2400" dirty="0" smtClean="0"/>
              <a:t>Overgrazing by deer and elk decreased</a:t>
            </a:r>
          </a:p>
          <a:p>
            <a:pPr marL="342900" indent="-342900" eaLnBrk="1" hangingPunct="1">
              <a:buFont typeface="Arial" panose="020B0604020202020204" pitchFamily="34" charset="0"/>
              <a:buChar char="•"/>
            </a:pPr>
            <a:r>
              <a:rPr lang="en-US" altLang="en-US" sz="2400" dirty="0" smtClean="0"/>
              <a:t>Aspen, willow, and cottonwood trees again grew</a:t>
            </a:r>
          </a:p>
          <a:p>
            <a:pPr marL="342900" indent="-342900" eaLnBrk="1" hangingPunct="1">
              <a:buFont typeface="Arial" panose="020B0604020202020204" pitchFamily="34" charset="0"/>
              <a:buChar char="•"/>
            </a:pPr>
            <a:r>
              <a:rPr lang="en-US" altLang="en-US" sz="2400" dirty="0" smtClean="0"/>
              <a:t>Beaver returned to make ponds which helped otter, duck, muskrat, fish, reptiles, and amphibians</a:t>
            </a:r>
          </a:p>
          <a:p>
            <a:pPr marL="342900" indent="-342900" eaLnBrk="1" hangingPunct="1">
              <a:buFont typeface="Arial" panose="020B0604020202020204" pitchFamily="34" charset="0"/>
              <a:buChar char="•"/>
            </a:pPr>
            <a:r>
              <a:rPr lang="en-US" altLang="en-US" sz="2400" dirty="0" smtClean="0"/>
              <a:t>Trees remarkably grew at 5 times the rate they had grown previously</a:t>
            </a:r>
          </a:p>
          <a:p>
            <a:pPr marL="342900" indent="-342900" eaLnBrk="1" hangingPunct="1">
              <a:buFont typeface="Arial" panose="020B0604020202020204" pitchFamily="34" charset="0"/>
              <a:buChar char="•"/>
            </a:pPr>
            <a:r>
              <a:rPr lang="en-US" altLang="en-US" sz="2400" b="1" dirty="0" smtClean="0"/>
              <a:t>Erosion along streams and lakes decreased</a:t>
            </a:r>
          </a:p>
          <a:p>
            <a:pPr marL="342900" indent="-342900" eaLnBrk="1" hangingPunct="1">
              <a:buFont typeface="Arial" panose="020B0604020202020204" pitchFamily="34" charset="0"/>
              <a:buChar char="•"/>
            </a:pPr>
            <a:r>
              <a:rPr lang="en-US" altLang="en-US" sz="2400" dirty="0" smtClean="0"/>
              <a:t>Migratory song birds numbers increased dramatically</a:t>
            </a:r>
          </a:p>
          <a:p>
            <a:pPr marL="342900" indent="-342900" eaLnBrk="1" hangingPunct="1">
              <a:buFont typeface="Arial" panose="020B0604020202020204" pitchFamily="34" charset="0"/>
              <a:buChar char="•"/>
            </a:pPr>
            <a:r>
              <a:rPr lang="en-US" altLang="en-US" sz="2400" dirty="0" smtClean="0"/>
              <a:t>Fish and aquatic animals grew in numbers</a:t>
            </a:r>
          </a:p>
          <a:p>
            <a:pPr marL="342900" indent="-342900" eaLnBrk="1" hangingPunct="1">
              <a:buFont typeface="Arial" panose="020B0604020202020204" pitchFamily="34" charset="0"/>
              <a:buChar char="•"/>
            </a:pPr>
            <a:r>
              <a:rPr lang="en-US" altLang="en-US" sz="2400" dirty="0" smtClean="0"/>
              <a:t>Less coyotes meant more rabbits and mice and more food for hawks, fox, weasels, and badgers</a:t>
            </a:r>
          </a:p>
          <a:p>
            <a:pPr marL="342900" indent="-342900" eaLnBrk="1" hangingPunct="1">
              <a:buFont typeface="Arial" panose="020B0604020202020204" pitchFamily="34" charset="0"/>
              <a:buChar char="•"/>
            </a:pPr>
            <a:r>
              <a:rPr lang="en-US" altLang="en-US" sz="2400" dirty="0" smtClean="0"/>
              <a:t>Ravens and eagles fed on carrion left by the wolves</a:t>
            </a:r>
          </a:p>
          <a:p>
            <a:pPr marL="342900" indent="-342900" eaLnBrk="1" hangingPunct="1">
              <a:buFont typeface="Arial" panose="020B0604020202020204" pitchFamily="34" charset="0"/>
              <a:buChar char="•"/>
            </a:pPr>
            <a:r>
              <a:rPr lang="en-US" altLang="en-US" sz="2400" dirty="0" smtClean="0"/>
              <a:t>More plants and shrubs produced berries which helped to have more bears</a:t>
            </a:r>
            <a:endParaRPr lang="en-US" altLang="en-US" sz="2400" dirty="0"/>
          </a:p>
        </p:txBody>
      </p:sp>
    </p:spTree>
    <p:extLst>
      <p:ext uri="{BB962C8B-B14F-4D97-AF65-F5344CB8AC3E}">
        <p14:creationId xmlns:p14="http://schemas.microsoft.com/office/powerpoint/2010/main" val="2741810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33000" b="-33000"/>
          </a:stretch>
        </a:blip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57200" y="457200"/>
            <a:ext cx="81534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u="sng" dirty="0" smtClean="0"/>
              <a:t>Wolves made things much better for plants &amp; animals</a:t>
            </a:r>
          </a:p>
          <a:p>
            <a:pPr marL="342900" indent="-342900" eaLnBrk="1" hangingPunct="1">
              <a:buFont typeface="Arial" panose="020B0604020202020204" pitchFamily="34" charset="0"/>
              <a:buChar char="•"/>
            </a:pPr>
            <a:r>
              <a:rPr lang="en-US" altLang="en-US" sz="2400" dirty="0" smtClean="0"/>
              <a:t>Overgrazing by deer and elk decreased</a:t>
            </a:r>
          </a:p>
          <a:p>
            <a:pPr marL="342900" indent="-342900" eaLnBrk="1" hangingPunct="1">
              <a:buFont typeface="Arial" panose="020B0604020202020204" pitchFamily="34" charset="0"/>
              <a:buChar char="•"/>
            </a:pPr>
            <a:r>
              <a:rPr lang="en-US" altLang="en-US" sz="2400" dirty="0" smtClean="0"/>
              <a:t>Aspen, willow, and cottonwood trees again grew</a:t>
            </a:r>
          </a:p>
          <a:p>
            <a:pPr marL="342900" indent="-342900" eaLnBrk="1" hangingPunct="1">
              <a:buFont typeface="Arial" panose="020B0604020202020204" pitchFamily="34" charset="0"/>
              <a:buChar char="•"/>
            </a:pPr>
            <a:r>
              <a:rPr lang="en-US" altLang="en-US" sz="2400" dirty="0" smtClean="0"/>
              <a:t>Beaver returned to make ponds which helped otter, duck, muskrat, fish, reptiles, and amphibians</a:t>
            </a:r>
          </a:p>
          <a:p>
            <a:pPr marL="342900" indent="-342900" eaLnBrk="1" hangingPunct="1">
              <a:buFont typeface="Arial" panose="020B0604020202020204" pitchFamily="34" charset="0"/>
              <a:buChar char="•"/>
            </a:pPr>
            <a:r>
              <a:rPr lang="en-US" altLang="en-US" sz="2400" dirty="0" smtClean="0"/>
              <a:t>Trees remarkably grew at 5 times the rate they had grown previously</a:t>
            </a:r>
          </a:p>
          <a:p>
            <a:pPr marL="342900" indent="-342900" eaLnBrk="1" hangingPunct="1">
              <a:buFont typeface="Arial" panose="020B0604020202020204" pitchFamily="34" charset="0"/>
              <a:buChar char="•"/>
            </a:pPr>
            <a:r>
              <a:rPr lang="en-US" altLang="en-US" sz="2400" dirty="0" smtClean="0"/>
              <a:t>Erosion along streams and lakes decreased</a:t>
            </a:r>
          </a:p>
          <a:p>
            <a:pPr marL="342900" indent="-342900" eaLnBrk="1" hangingPunct="1">
              <a:buFont typeface="Arial" panose="020B0604020202020204" pitchFamily="34" charset="0"/>
              <a:buChar char="•"/>
            </a:pPr>
            <a:r>
              <a:rPr lang="en-US" altLang="en-US" sz="2400" b="1" dirty="0" smtClean="0"/>
              <a:t>Migratory song birds numbers increased dramatically</a:t>
            </a:r>
          </a:p>
          <a:p>
            <a:pPr marL="342900" indent="-342900" eaLnBrk="1" hangingPunct="1">
              <a:buFont typeface="Arial" panose="020B0604020202020204" pitchFamily="34" charset="0"/>
              <a:buChar char="•"/>
            </a:pPr>
            <a:r>
              <a:rPr lang="en-US" altLang="en-US" sz="2400" dirty="0" smtClean="0"/>
              <a:t>Fish and aquatic animals grew in numbers</a:t>
            </a:r>
          </a:p>
          <a:p>
            <a:pPr marL="342900" indent="-342900" eaLnBrk="1" hangingPunct="1">
              <a:buFont typeface="Arial" panose="020B0604020202020204" pitchFamily="34" charset="0"/>
              <a:buChar char="•"/>
            </a:pPr>
            <a:r>
              <a:rPr lang="en-US" altLang="en-US" sz="2400" dirty="0" smtClean="0"/>
              <a:t>Less coyotes meant more rabbits and mice and more food for hawks, fox, weasels, and badgers</a:t>
            </a:r>
          </a:p>
          <a:p>
            <a:pPr marL="342900" indent="-342900" eaLnBrk="1" hangingPunct="1">
              <a:buFont typeface="Arial" panose="020B0604020202020204" pitchFamily="34" charset="0"/>
              <a:buChar char="•"/>
            </a:pPr>
            <a:r>
              <a:rPr lang="en-US" altLang="en-US" sz="2400" dirty="0" smtClean="0"/>
              <a:t>Ravens and eagles fed on carrion left by the wolves</a:t>
            </a:r>
          </a:p>
          <a:p>
            <a:pPr marL="342900" indent="-342900" eaLnBrk="1" hangingPunct="1">
              <a:buFont typeface="Arial" panose="020B0604020202020204" pitchFamily="34" charset="0"/>
              <a:buChar char="•"/>
            </a:pPr>
            <a:r>
              <a:rPr lang="en-US" altLang="en-US" sz="2400" dirty="0" smtClean="0"/>
              <a:t>More plants and shrubs produced berries which helped to have more bears</a:t>
            </a:r>
            <a:endParaRPr lang="en-US" altLang="en-US" sz="2400" dirty="0"/>
          </a:p>
        </p:txBody>
      </p:sp>
    </p:spTree>
    <p:extLst>
      <p:ext uri="{BB962C8B-B14F-4D97-AF65-F5344CB8AC3E}">
        <p14:creationId xmlns:p14="http://schemas.microsoft.com/office/powerpoint/2010/main" val="3667862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33000" b="-33000"/>
          </a:stretch>
        </a:blip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57200" y="457200"/>
            <a:ext cx="8153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u="sng" dirty="0" smtClean="0"/>
              <a:t>Wolves made things much better for plants &amp; animals</a:t>
            </a:r>
          </a:p>
          <a:p>
            <a:pPr marL="342900" indent="-342900" eaLnBrk="1" hangingPunct="1">
              <a:buFont typeface="Arial" panose="020B0604020202020204" pitchFamily="34" charset="0"/>
              <a:buChar char="•"/>
            </a:pPr>
            <a:r>
              <a:rPr lang="en-US" altLang="en-US" sz="2400" dirty="0" smtClean="0"/>
              <a:t>Overgrazing by deer and elk decreased</a:t>
            </a:r>
          </a:p>
          <a:p>
            <a:pPr marL="342900" indent="-342900" eaLnBrk="1" hangingPunct="1">
              <a:buFont typeface="Arial" panose="020B0604020202020204" pitchFamily="34" charset="0"/>
              <a:buChar char="•"/>
            </a:pPr>
            <a:r>
              <a:rPr lang="en-US" altLang="en-US" sz="2400" dirty="0" smtClean="0"/>
              <a:t>Aspen, willow, and cottonwood trees again grew</a:t>
            </a:r>
          </a:p>
          <a:p>
            <a:pPr marL="342900" indent="-342900" eaLnBrk="1" hangingPunct="1">
              <a:buFont typeface="Arial" panose="020B0604020202020204" pitchFamily="34" charset="0"/>
              <a:buChar char="•"/>
            </a:pPr>
            <a:r>
              <a:rPr lang="en-US" altLang="en-US" sz="2400" dirty="0" smtClean="0"/>
              <a:t>Beaver returned to make ponds which helped otter, duck, muskrat, fish, reptiles, and amphibians</a:t>
            </a:r>
          </a:p>
          <a:p>
            <a:pPr marL="342900" indent="-342900" eaLnBrk="1" hangingPunct="1">
              <a:buFont typeface="Arial" panose="020B0604020202020204" pitchFamily="34" charset="0"/>
              <a:buChar char="•"/>
            </a:pPr>
            <a:r>
              <a:rPr lang="en-US" altLang="en-US" sz="2400" dirty="0" smtClean="0"/>
              <a:t>Trees remarkably grew at 5 times the rate they had grown previously</a:t>
            </a:r>
          </a:p>
          <a:p>
            <a:pPr marL="342900" indent="-342900" eaLnBrk="1" hangingPunct="1">
              <a:buFont typeface="Arial" panose="020B0604020202020204" pitchFamily="34" charset="0"/>
              <a:buChar char="•"/>
            </a:pPr>
            <a:r>
              <a:rPr lang="en-US" altLang="en-US" sz="2400" dirty="0" smtClean="0"/>
              <a:t>Erosion along streams and lakes decreased</a:t>
            </a:r>
          </a:p>
          <a:p>
            <a:pPr marL="342900" indent="-342900" eaLnBrk="1" hangingPunct="1">
              <a:buFont typeface="Arial" panose="020B0604020202020204" pitchFamily="34" charset="0"/>
              <a:buChar char="•"/>
            </a:pPr>
            <a:r>
              <a:rPr lang="en-US" altLang="en-US" sz="2400" dirty="0" smtClean="0"/>
              <a:t>Migratory song birds numbers increased dramatically</a:t>
            </a:r>
          </a:p>
          <a:p>
            <a:pPr marL="342900" indent="-342900" eaLnBrk="1" hangingPunct="1">
              <a:buFont typeface="Arial" panose="020B0604020202020204" pitchFamily="34" charset="0"/>
              <a:buChar char="•"/>
            </a:pPr>
            <a:r>
              <a:rPr lang="en-US" altLang="en-US" sz="2400" b="1" dirty="0" smtClean="0"/>
              <a:t>Fish and aquatic animals grew in numbers</a:t>
            </a:r>
          </a:p>
          <a:p>
            <a:pPr marL="342900" indent="-342900" eaLnBrk="1" hangingPunct="1">
              <a:buFont typeface="Arial" panose="020B0604020202020204" pitchFamily="34" charset="0"/>
              <a:buChar char="•"/>
            </a:pPr>
            <a:r>
              <a:rPr lang="en-US" altLang="en-US" sz="2400" dirty="0" smtClean="0"/>
              <a:t>Less coyotes meant more rabbits and mice and more food for hawks, fox, weasels, and badgers</a:t>
            </a:r>
          </a:p>
          <a:p>
            <a:pPr marL="342900" indent="-342900" eaLnBrk="1" hangingPunct="1">
              <a:buFont typeface="Arial" panose="020B0604020202020204" pitchFamily="34" charset="0"/>
              <a:buChar char="•"/>
            </a:pPr>
            <a:r>
              <a:rPr lang="en-US" altLang="en-US" sz="2400" dirty="0" smtClean="0"/>
              <a:t>Ravens and eagles fed on carrion left by the wolves</a:t>
            </a:r>
          </a:p>
          <a:p>
            <a:pPr marL="342900" indent="-342900" eaLnBrk="1" hangingPunct="1">
              <a:buFont typeface="Arial" panose="020B0604020202020204" pitchFamily="34" charset="0"/>
              <a:buChar char="•"/>
            </a:pPr>
            <a:r>
              <a:rPr lang="en-US" altLang="en-US" sz="2400" dirty="0" smtClean="0"/>
              <a:t>More plants and shrubs produced berries which helped to have more bears</a:t>
            </a:r>
            <a:endParaRPr lang="en-US" altLang="en-US" sz="2400" dirty="0"/>
          </a:p>
        </p:txBody>
      </p:sp>
    </p:spTree>
    <p:extLst>
      <p:ext uri="{BB962C8B-B14F-4D97-AF65-F5344CB8AC3E}">
        <p14:creationId xmlns:p14="http://schemas.microsoft.com/office/powerpoint/2010/main" val="595956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33000" b="-33000"/>
          </a:stretch>
        </a:blip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57200" y="457200"/>
            <a:ext cx="8153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u="sng" dirty="0" smtClean="0"/>
              <a:t>Wolves made things much better for plants &amp; animals</a:t>
            </a:r>
          </a:p>
          <a:p>
            <a:pPr marL="342900" indent="-342900" eaLnBrk="1" hangingPunct="1">
              <a:buFont typeface="Arial" panose="020B0604020202020204" pitchFamily="34" charset="0"/>
              <a:buChar char="•"/>
            </a:pPr>
            <a:r>
              <a:rPr lang="en-US" altLang="en-US" sz="2400" dirty="0" smtClean="0"/>
              <a:t>Overgrazing by deer and elk decreased</a:t>
            </a:r>
          </a:p>
          <a:p>
            <a:pPr marL="342900" indent="-342900" eaLnBrk="1" hangingPunct="1">
              <a:buFont typeface="Arial" panose="020B0604020202020204" pitchFamily="34" charset="0"/>
              <a:buChar char="•"/>
            </a:pPr>
            <a:r>
              <a:rPr lang="en-US" altLang="en-US" sz="2400" dirty="0" smtClean="0"/>
              <a:t>Aspen, willow, and cottonwood trees again grew</a:t>
            </a:r>
          </a:p>
          <a:p>
            <a:pPr marL="342900" indent="-342900" eaLnBrk="1" hangingPunct="1">
              <a:buFont typeface="Arial" panose="020B0604020202020204" pitchFamily="34" charset="0"/>
              <a:buChar char="•"/>
            </a:pPr>
            <a:r>
              <a:rPr lang="en-US" altLang="en-US" sz="2400" dirty="0" smtClean="0"/>
              <a:t>Beaver returned to make ponds which helped otter, duck, muskrat, fish, reptiles, and amphibians</a:t>
            </a:r>
          </a:p>
          <a:p>
            <a:pPr marL="342900" indent="-342900" eaLnBrk="1" hangingPunct="1">
              <a:buFont typeface="Arial" panose="020B0604020202020204" pitchFamily="34" charset="0"/>
              <a:buChar char="•"/>
            </a:pPr>
            <a:r>
              <a:rPr lang="en-US" altLang="en-US" sz="2400" dirty="0" smtClean="0"/>
              <a:t>Trees remarkably grew at 5 times the rate they had grown previously</a:t>
            </a:r>
          </a:p>
          <a:p>
            <a:pPr marL="342900" indent="-342900" eaLnBrk="1" hangingPunct="1">
              <a:buFont typeface="Arial" panose="020B0604020202020204" pitchFamily="34" charset="0"/>
              <a:buChar char="•"/>
            </a:pPr>
            <a:r>
              <a:rPr lang="en-US" altLang="en-US" sz="2400" dirty="0" smtClean="0"/>
              <a:t>Erosion along streams and lakes decreased</a:t>
            </a:r>
          </a:p>
          <a:p>
            <a:pPr marL="342900" indent="-342900" eaLnBrk="1" hangingPunct="1">
              <a:buFont typeface="Arial" panose="020B0604020202020204" pitchFamily="34" charset="0"/>
              <a:buChar char="•"/>
            </a:pPr>
            <a:r>
              <a:rPr lang="en-US" altLang="en-US" sz="2400" dirty="0" smtClean="0"/>
              <a:t>Migratory song birds numbers increased dramatically</a:t>
            </a:r>
          </a:p>
          <a:p>
            <a:pPr marL="342900" indent="-342900" eaLnBrk="1" hangingPunct="1">
              <a:buFont typeface="Arial" panose="020B0604020202020204" pitchFamily="34" charset="0"/>
              <a:buChar char="•"/>
            </a:pPr>
            <a:r>
              <a:rPr lang="en-US" altLang="en-US" sz="2400" dirty="0" smtClean="0"/>
              <a:t>Fish and aquatic animals grew in numbers</a:t>
            </a:r>
          </a:p>
          <a:p>
            <a:pPr marL="342900" indent="-342900" eaLnBrk="1" hangingPunct="1">
              <a:buFont typeface="Arial" panose="020B0604020202020204" pitchFamily="34" charset="0"/>
              <a:buChar char="•"/>
            </a:pPr>
            <a:r>
              <a:rPr lang="en-US" altLang="en-US" sz="2400" b="1" dirty="0" smtClean="0"/>
              <a:t>Less coyotes meant more rabbits and mice and more for food for hawks, fox, weasels, and badgers</a:t>
            </a:r>
          </a:p>
          <a:p>
            <a:pPr marL="342900" indent="-342900" eaLnBrk="1" hangingPunct="1">
              <a:buFont typeface="Arial" panose="020B0604020202020204" pitchFamily="34" charset="0"/>
              <a:buChar char="•"/>
            </a:pPr>
            <a:r>
              <a:rPr lang="en-US" altLang="en-US" sz="2400" dirty="0" smtClean="0"/>
              <a:t>Ravens and eagles fed on carrion left by the wolves</a:t>
            </a:r>
          </a:p>
          <a:p>
            <a:pPr marL="342900" indent="-342900" eaLnBrk="1" hangingPunct="1">
              <a:buFont typeface="Arial" panose="020B0604020202020204" pitchFamily="34" charset="0"/>
              <a:buChar char="•"/>
            </a:pPr>
            <a:r>
              <a:rPr lang="en-US" altLang="en-US" sz="2400" dirty="0" smtClean="0"/>
              <a:t>More plants and shrubs produced berries which helped to have more bears</a:t>
            </a:r>
            <a:endParaRPr lang="en-US" altLang="en-US" sz="2400" dirty="0"/>
          </a:p>
        </p:txBody>
      </p:sp>
    </p:spTree>
    <p:extLst>
      <p:ext uri="{BB962C8B-B14F-4D97-AF65-F5344CB8AC3E}">
        <p14:creationId xmlns:p14="http://schemas.microsoft.com/office/powerpoint/2010/main" val="3658121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4915</Words>
  <Application>Microsoft Office PowerPoint</Application>
  <PresentationFormat>On-screen Show (4:3)</PresentationFormat>
  <Paragraphs>196</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dc:creator>
  <cp:lastModifiedBy>Murray</cp:lastModifiedBy>
  <cp:revision>20</cp:revision>
  <dcterms:created xsi:type="dcterms:W3CDTF">2014-11-01T11:42:55Z</dcterms:created>
  <dcterms:modified xsi:type="dcterms:W3CDTF">2014-11-15T13:10:31Z</dcterms:modified>
</cp:coreProperties>
</file>