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26"/>
  </p:notesMasterIdLst>
  <p:sldIdLst>
    <p:sldId id="277" r:id="rId3"/>
    <p:sldId id="256" r:id="rId4"/>
    <p:sldId id="270" r:id="rId5"/>
    <p:sldId id="278" r:id="rId6"/>
    <p:sldId id="271" r:id="rId7"/>
    <p:sldId id="272" r:id="rId8"/>
    <p:sldId id="268" r:id="rId9"/>
    <p:sldId id="257" r:id="rId10"/>
    <p:sldId id="266" r:id="rId11"/>
    <p:sldId id="267" r:id="rId12"/>
    <p:sldId id="265" r:id="rId13"/>
    <p:sldId id="279" r:id="rId14"/>
    <p:sldId id="264" r:id="rId15"/>
    <p:sldId id="269" r:id="rId16"/>
    <p:sldId id="263" r:id="rId17"/>
    <p:sldId id="276" r:id="rId18"/>
    <p:sldId id="261" r:id="rId19"/>
    <p:sldId id="275" r:id="rId20"/>
    <p:sldId id="260" r:id="rId21"/>
    <p:sldId id="274" r:id="rId22"/>
    <p:sldId id="259" r:id="rId23"/>
    <p:sldId id="273" r:id="rId24"/>
    <p:sldId id="25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0.08235</cdr:x>
      <cdr:y>0.1129</cdr:y>
    </cdr:from>
    <cdr:to>
      <cdr:x>0.30588</cdr:x>
      <cdr:y>0.16129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H="1">
          <a:off x="533398" y="533400"/>
          <a:ext cx="1447801" cy="228599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4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0.04706</cdr:x>
      <cdr:y>0.41935</cdr:y>
    </cdr:from>
    <cdr:to>
      <cdr:x>0.16471</cdr:x>
      <cdr:y>0.54839</cdr:y>
    </cdr:to>
    <cdr:sp macro="" textlink="">
      <cdr:nvSpPr>
        <cdr:cNvPr id="5" name="Straight Arrow Connector 4"/>
        <cdr:cNvSpPr/>
      </cdr:nvSpPr>
      <cdr:spPr>
        <a:xfrm xmlns:a="http://schemas.openxmlformats.org/drawingml/2006/main" flipH="1">
          <a:off x="304800" y="1981200"/>
          <a:ext cx="762000" cy="609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3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V="1">
          <a:off x="-1600200" y="-1371600"/>
          <a:ext cx="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0.77647</cdr:x>
      <cdr:y>0.14525</cdr:y>
    </cdr:from>
    <cdr:to>
      <cdr:x>0.89412</cdr:x>
      <cdr:y>0.24581</cdr:y>
    </cdr:to>
    <cdr:sp macro="" textlink="">
      <cdr:nvSpPr>
        <cdr:cNvPr id="9" name="Straight Arrow Connector 8"/>
        <cdr:cNvSpPr/>
      </cdr:nvSpPr>
      <cdr:spPr>
        <a:xfrm xmlns:a="http://schemas.openxmlformats.org/drawingml/2006/main" flipV="1">
          <a:off x="5029200" y="660400"/>
          <a:ext cx="762000" cy="4572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0.46835</cdr:x>
      <cdr:y>0.89231</cdr:y>
    </cdr:from>
    <cdr:to>
      <cdr:x>0.49412</cdr:x>
      <cdr:y>1</cdr:y>
    </cdr:to>
    <cdr:sp macro="" textlink="">
      <cdr:nvSpPr>
        <cdr:cNvPr id="8" name="Straight Arrow Connector 7"/>
        <cdr:cNvSpPr/>
      </cdr:nvSpPr>
      <cdr:spPr>
        <a:xfrm xmlns:a="http://schemas.openxmlformats.org/drawingml/2006/main">
          <a:off x="2819400" y="4419600"/>
          <a:ext cx="155089" cy="5334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35B4C-11DF-4AF7-A1F4-A96FBBB241D0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3AD72-1457-489E-95B6-26ED74BA7A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AD72-1457-489E-95B6-26ED74BA7A8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0DE7-6520-4AE8-8003-9484F50067DA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7676-7EA3-4C92-9A55-277A8DB48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0DE7-6520-4AE8-8003-9484F50067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7676-7EA3-4C92-9A55-277A8DB489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Religious Division is a Popular Concept</a:t>
            </a: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828800" y="1066800"/>
          <a:ext cx="6019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371600"/>
            <a:ext cx="1981200" cy="838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Be sincere in whatever you do religiously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2057400" cy="198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Everybody goes to heaven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1447800"/>
            <a:ext cx="1981200" cy="646331"/>
          </a:xfrm>
          <a:custGeom>
            <a:avLst/>
            <a:gdLst>
              <a:gd name="connsiteX0" fmla="*/ 0 w 4134273"/>
              <a:gd name="connsiteY0" fmla="*/ 0 h 369332"/>
              <a:gd name="connsiteX1" fmla="*/ 4134273 w 4134273"/>
              <a:gd name="connsiteY1" fmla="*/ 0 h 369332"/>
              <a:gd name="connsiteX2" fmla="*/ 4134273 w 4134273"/>
              <a:gd name="connsiteY2" fmla="*/ 369332 h 369332"/>
              <a:gd name="connsiteX3" fmla="*/ 0 w 4134273"/>
              <a:gd name="connsiteY3" fmla="*/ 369332 h 369332"/>
              <a:gd name="connsiteX4" fmla="*/ 0 w 4134273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4273" h="369332">
                <a:moveTo>
                  <a:pt x="0" y="0"/>
                </a:moveTo>
                <a:lnTo>
                  <a:pt x="4134273" y="0"/>
                </a:lnTo>
                <a:lnTo>
                  <a:pt x="4134273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Just believe 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in God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6019800"/>
            <a:ext cx="3552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Say the sinner’s prayer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2209800"/>
            <a:ext cx="35149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1"/>
                </a:solidFill>
              </a:rPr>
              <a:t>Oak Ridge, TN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What must one do to get to heaven?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chemeClr val="bg1">
                    <a:lumMod val="95000"/>
                  </a:schemeClr>
                </a:solidFill>
              </a:rPr>
              <a:t>Acceptance of Religious Diversity Inhibits the Gospel </a:t>
            </a:r>
            <a:endParaRPr lang="en-US" sz="36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Nick Angel\AppData\Local\Microsoft\Windows\Temporary Internet Files\Content.IE5\6YF91L4L\MP900384794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969585">
            <a:off x="458533" y="1605634"/>
            <a:ext cx="2514600" cy="2009286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8" name="Right Arrow 7"/>
          <p:cNvSpPr/>
          <p:nvPr/>
        </p:nvSpPr>
        <p:spPr>
          <a:xfrm>
            <a:off x="2133600" y="2057400"/>
            <a:ext cx="3733800" cy="484632"/>
          </a:xfrm>
          <a:prstGeom prst="right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5400" y="20574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Nick Angel\AppData\Local\Microsoft\Windows\Temporary Internet Files\Content.IE5\A81MCE73\MC900056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1700784" cy="16925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chemeClr val="bg1">
                    <a:lumMod val="95000"/>
                  </a:schemeClr>
                </a:solidFill>
              </a:rPr>
              <a:t>Acceptance of Religious Diversity Inhibits the Gospel </a:t>
            </a:r>
            <a:endParaRPr lang="en-US" sz="36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Nick Angel\AppData\Local\Microsoft\Windows\Temporary Internet Files\Content.IE5\6YF91L4L\MP900384794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969585">
            <a:off x="458533" y="1605634"/>
            <a:ext cx="2514600" cy="2009286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5" name="Rectangle 4"/>
          <p:cNvSpPr/>
          <p:nvPr/>
        </p:nvSpPr>
        <p:spPr>
          <a:xfrm>
            <a:off x="3657600" y="1066800"/>
            <a:ext cx="1295400" cy="5486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3200" b="1" dirty="0" smtClean="0"/>
              <a:t>  BARRIER</a:t>
            </a:r>
            <a:endParaRPr lang="en-US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2133600" y="2057400"/>
            <a:ext cx="1447800" cy="484632"/>
          </a:xfrm>
          <a:prstGeom prst="right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0574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It doesn’t matter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 can do what I want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Why should I study??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I’m good just as I am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My church is just as good as yours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Nick Angel\AppData\Local\Microsoft\Windows\Temporary Internet Files\Content.IE5\A81MCE73\MC9004446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143000"/>
            <a:ext cx="1143000" cy="1371600"/>
          </a:xfrm>
          <a:prstGeom prst="rect">
            <a:avLst/>
          </a:prstGeom>
          <a:noFill/>
        </p:spPr>
      </p:pic>
      <p:pic>
        <p:nvPicPr>
          <p:cNvPr id="2050" name="Picture 2" descr="C:\Users\Nick Angel\AppData\Local\Microsoft\Windows\Temporary Internet Files\Content.IE5\A81MCE73\MC90005622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295400"/>
            <a:ext cx="1700784" cy="169255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If Religious Diversity is Acceptable…..</a:t>
            </a: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One can </a:t>
            </a:r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Believe in God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….Or </a:t>
            </a:r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not believe in God</a:t>
            </a: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67200" y="1676400"/>
            <a:ext cx="0" cy="3048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1828800"/>
            <a:ext cx="1744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 smtClean="0">
                <a:solidFill>
                  <a:schemeClr val="bg1"/>
                </a:solidFill>
              </a:rPr>
              <a:t>HEAVEN</a:t>
            </a:r>
            <a:endParaRPr lang="en-US" sz="3600" b="1" i="1" u="sng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1676400"/>
            <a:ext cx="9144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352800" y="1524000"/>
            <a:ext cx="0" cy="1524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34200" y="1524000"/>
            <a:ext cx="0" cy="1524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67200" y="1676400"/>
            <a:ext cx="2667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Nick Angel\AppData\Local\Microsoft\Windows\Temporary Internet Files\Content.IE5\Y0PYA7H0\MC9001413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2667000" cy="3187579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457200" y="1676400"/>
            <a:ext cx="122123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900" b="1" dirty="0" smtClean="0"/>
              <a:t>You must believe in God to go to heaven!!!</a:t>
            </a:r>
            <a:endParaRPr lang="en-US" sz="1900" b="1" dirty="0"/>
          </a:p>
        </p:txBody>
      </p:sp>
      <p:sp>
        <p:nvSpPr>
          <p:cNvPr id="32" name="Rectangle 31"/>
          <p:cNvSpPr/>
          <p:nvPr/>
        </p:nvSpPr>
        <p:spPr>
          <a:xfrm>
            <a:off x="5334000" y="1981200"/>
            <a:ext cx="32766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If One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Must</a:t>
            </a:r>
            <a:r>
              <a:rPr lang="en-US" sz="28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Believe </a:t>
            </a:r>
            <a:r>
              <a:rPr lang="en-US" sz="2800" b="1" u="sng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Anything</a:t>
            </a:r>
            <a:r>
              <a:rPr lang="en-US" sz="28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           Then It Makes A Difference!</a:t>
            </a:r>
            <a:endParaRPr lang="en-US" sz="2800" dirty="0"/>
          </a:p>
        </p:txBody>
      </p:sp>
      <p:sp>
        <p:nvSpPr>
          <p:cNvPr id="33" name="Right Arrow 32"/>
          <p:cNvSpPr/>
          <p:nvPr/>
        </p:nvSpPr>
        <p:spPr>
          <a:xfrm>
            <a:off x="3276600" y="2819400"/>
            <a:ext cx="1740408" cy="9418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33600" y="48768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Must believe in God (Heb 11:6)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Must believe in Christ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(John 8:21, 24)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Must believe in Truth (John 8:32; Gal. 1:6-9)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572000"/>
            <a:ext cx="2133600" cy="1676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sz="2100" dirty="0" smtClean="0">
                <a:solidFill>
                  <a:schemeClr val="bg1"/>
                </a:solidFill>
              </a:rPr>
              <a:t>Not dealing with doctrine and matters of opinion (Rom 14)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u="sng" dirty="0" smtClean="0">
                <a:solidFill>
                  <a:schemeClr val="bg1">
                    <a:lumMod val="95000"/>
                  </a:schemeClr>
                </a:solidFill>
              </a:rPr>
              <a:t>It Does Make a Difference What One Believes</a:t>
            </a:r>
            <a:endParaRPr lang="en-US" sz="3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800" b="1" dirty="0" smtClean="0">
                <a:solidFill>
                  <a:schemeClr val="bg1"/>
                </a:solidFill>
              </a:rPr>
              <a:t>We Have an Objective Standard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Our Practices Must Be Authorized by God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Accepting Diversity Is Not Logical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Our Beliefs/Practices Have Consequences</a:t>
            </a:r>
            <a:endParaRPr lang="en-US" sz="3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u="sng" dirty="0" smtClean="0">
                <a:solidFill>
                  <a:schemeClr val="bg1"/>
                </a:solidFill>
              </a:rPr>
              <a:t>We Have an Objective Standard</a:t>
            </a: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Content Placeholder 3" descr="open black bi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2466975" cy="1847850"/>
          </a:xfrm>
        </p:spPr>
      </p:pic>
      <p:sp>
        <p:nvSpPr>
          <p:cNvPr id="5" name="TextBox 4"/>
          <p:cNvSpPr txBox="1"/>
          <p:nvPr/>
        </p:nvSpPr>
        <p:spPr>
          <a:xfrm>
            <a:off x="1295400" y="16002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Fixed Standard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676400"/>
            <a:ext cx="3352800" cy="1143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IT MAKES A DIFFERENCE WHAT ONE BELIEVES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3657600" y="2667000"/>
            <a:ext cx="2209800" cy="655320"/>
          </a:xfrm>
          <a:prstGeom prst="curved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flipH="1">
            <a:off x="3505200" y="1295400"/>
            <a:ext cx="2286000" cy="731520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81400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We must believe/speak what is written (II Cor. 4:13)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We must speak as the Oracles of God (I Peter 4:11)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Things written are commandments (I Cor. 14:37)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Fixed standard is the word or God, not men </a:t>
            </a:r>
            <a:r>
              <a:rPr lang="en-US" sz="2600" dirty="0" smtClean="0">
                <a:solidFill>
                  <a:schemeClr val="bg1"/>
                </a:solidFill>
              </a:rPr>
              <a:t>(I </a:t>
            </a:r>
            <a:r>
              <a:rPr lang="en-US" sz="2600" dirty="0" smtClean="0">
                <a:solidFill>
                  <a:schemeClr val="bg1"/>
                </a:solidFill>
              </a:rPr>
              <a:t>Thess. 2:13)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Things written are from the Holy Spirit not men (I Cor. 2:9-13)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Scriptures are ‘God Breathed’ (II Tim 3:16-17)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u="sng" dirty="0" smtClean="0">
                <a:solidFill>
                  <a:schemeClr val="bg1">
                    <a:lumMod val="95000"/>
                  </a:schemeClr>
                </a:solidFill>
              </a:rPr>
              <a:t>It Does Make a Difference What One Believes</a:t>
            </a:r>
            <a:endParaRPr lang="en-US" sz="3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We Have an Objective Standard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b="1" dirty="0" smtClean="0">
                <a:solidFill>
                  <a:schemeClr val="bg1"/>
                </a:solidFill>
              </a:rPr>
              <a:t>Our Practices Must Be Authorized by God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Accepting Diversity Is Not Logical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Our Beliefs/Practices Have Consequences</a:t>
            </a:r>
            <a:endParaRPr lang="en-US" sz="3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>
            <a:no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b="1" u="sng" dirty="0" smtClean="0">
                <a:solidFill>
                  <a:schemeClr val="bg1"/>
                </a:solidFill>
              </a:rPr>
              <a:t>Our Practices Must Be Authorized by God</a:t>
            </a:r>
            <a:r>
              <a:rPr lang="en-US" sz="4000" b="1" u="sng" dirty="0" smtClean="0">
                <a:solidFill>
                  <a:schemeClr val="bg1"/>
                </a:solidFill>
              </a:rPr>
              <a:t/>
            </a:r>
            <a:br>
              <a:rPr lang="en-US" sz="4000" b="1" u="sng" dirty="0" smtClean="0">
                <a:solidFill>
                  <a:schemeClr val="bg1"/>
                </a:solidFill>
              </a:rPr>
            </a:br>
            <a:endParaRPr lang="en-US" sz="40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3276600"/>
          </a:xfrm>
          <a:noFill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We must practice according to the pattern (Heb. 8:5)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All must be done in the name of Lord Jesus, by His authority ( Col. 3:17)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All authority given to Jesus (Matt. 28:18-20)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Must abide by doctrine of Christ (II John 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Must be of the same mind and rule (Phil 3:16)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2" descr="C:\Users\Nick Angel\AppData\Local\Microsoft\Windows\Temporary Internet Files\Content.IE5\6YF91L4L\MP90038479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914400"/>
            <a:ext cx="1643004" cy="1522418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5" name="TextBox 4"/>
          <p:cNvSpPr txBox="1"/>
          <p:nvPr/>
        </p:nvSpPr>
        <p:spPr>
          <a:xfrm>
            <a:off x="1143000" y="838200"/>
            <a:ext cx="24963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Only source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of our practices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810000" y="1219200"/>
            <a:ext cx="1752600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54102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Authority established in 3 ways (Acts 15)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Direct command (James)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Approved example (Barn/Paul or Pet)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Necessary conclusion (“    ”)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Users\Nick Angel\AppData\Local\Microsoft\Windows\Temporary Internet Files\Content.IE5\6YF91L4L\MP90034139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343400"/>
            <a:ext cx="924052" cy="1676400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1066800"/>
            <a:ext cx="1137076" cy="1155072"/>
          </a:xfrm>
          <a:prstGeom prst="rect">
            <a:avLst/>
          </a:prstGeom>
          <a:noFill/>
        </p:spPr>
      </p:pic>
      <p:sp>
        <p:nvSpPr>
          <p:cNvPr id="15" name="&quot;No&quot; Symbol 14"/>
          <p:cNvSpPr/>
          <p:nvPr/>
        </p:nvSpPr>
        <p:spPr>
          <a:xfrm>
            <a:off x="7848600" y="990600"/>
            <a:ext cx="990600" cy="11430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&quot;No&quot; Symbol 15"/>
          <p:cNvSpPr/>
          <p:nvPr/>
        </p:nvSpPr>
        <p:spPr>
          <a:xfrm>
            <a:off x="7467600" y="4572000"/>
            <a:ext cx="1143000" cy="10668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31" name="Picture 7" descr="C:\Users\Nick Angel\AppData\Local\Microsoft\Windows\Temporary Internet Files\Content.IE5\JXDSK2NQ\MC90012391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2362200"/>
            <a:ext cx="1006001" cy="963016"/>
          </a:xfrm>
          <a:prstGeom prst="rect">
            <a:avLst/>
          </a:prstGeom>
          <a:noFill/>
        </p:spPr>
      </p:pic>
      <p:sp>
        <p:nvSpPr>
          <p:cNvPr id="17" name="&quot;No&quot; Symbol 16"/>
          <p:cNvSpPr/>
          <p:nvPr/>
        </p:nvSpPr>
        <p:spPr>
          <a:xfrm>
            <a:off x="7391400" y="2438400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allAtOnce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u="sng" dirty="0" smtClean="0">
                <a:solidFill>
                  <a:schemeClr val="bg1">
                    <a:lumMod val="95000"/>
                  </a:schemeClr>
                </a:solidFill>
              </a:rPr>
              <a:t>It Does Make a Difference What One Believes</a:t>
            </a:r>
            <a:endParaRPr lang="en-US" sz="3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We Have an Objective Standard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Our Practices Must Be Authorized by God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b="1" dirty="0" smtClean="0">
                <a:solidFill>
                  <a:schemeClr val="bg1"/>
                </a:solidFill>
              </a:rPr>
              <a:t>Accepting Diversity Is Not Logical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Our Beliefs/Practices Have Consequences</a:t>
            </a:r>
            <a:endParaRPr lang="en-US" sz="3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533400"/>
          </a:xfrm>
        </p:spPr>
        <p:txBody>
          <a:bodyPr>
            <a:no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b="1" u="sng" dirty="0" smtClean="0">
                <a:solidFill>
                  <a:schemeClr val="bg1"/>
                </a:solidFill>
              </a:rPr>
              <a:t>Accepting Diversity Is Not Logical</a:t>
            </a:r>
            <a:br>
              <a:rPr lang="en-US" b="1" u="sng" dirty="0" smtClean="0">
                <a:solidFill>
                  <a:schemeClr val="bg1"/>
                </a:solidFill>
              </a:rPr>
            </a:b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Some doctrines directly contradict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Church A believes baptism necessary for sin (Acts 2:38)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Church B does not believe baptism necessary for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Word demands unity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Paul wrote to Ephesus of unity (Eph 4:1-6)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Jesus prayed for it (17:20-21)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Must be of same mind (Phil. 3:16)</a:t>
            </a:r>
          </a:p>
        </p:txBody>
      </p:sp>
      <p:pic>
        <p:nvPicPr>
          <p:cNvPr id="4098" name="Picture 2" descr="C:\Users\Nick Angel\AppData\Local\Microsoft\Windows\Temporary Internet Files\Content.IE5\6YF91L4L\MC900078711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62800" y="2590800"/>
            <a:ext cx="1622066" cy="393430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u="sng" dirty="0" smtClean="0">
                <a:solidFill>
                  <a:schemeClr val="bg1"/>
                </a:solidFill>
                <a:latin typeface="Bradley Hand ITC" pitchFamily="66" charset="0"/>
              </a:rPr>
              <a:t>BACK TO THE BASICS</a:t>
            </a:r>
            <a:endParaRPr lang="en-US" sz="9600" b="1" u="sng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sz="4000" u="sng" dirty="0" smtClean="0">
                <a:solidFill>
                  <a:schemeClr val="bg1">
                    <a:lumMod val="95000"/>
                  </a:schemeClr>
                </a:solidFill>
                <a:latin typeface="Australian Sunrise" pitchFamily="2" charset="0"/>
              </a:rPr>
              <a:t>A Study of </a:t>
            </a:r>
            <a:r>
              <a:rPr lang="en-US" sz="4000" u="sng" dirty="0" smtClean="0">
                <a:solidFill>
                  <a:schemeClr val="bg1">
                    <a:lumMod val="95000"/>
                  </a:schemeClr>
                </a:solidFill>
                <a:latin typeface="Australian Sunrise" pitchFamily="2" charset="0"/>
              </a:rPr>
              <a:t>the </a:t>
            </a:r>
          </a:p>
          <a:p>
            <a:r>
              <a:rPr lang="en-US" sz="4000" u="sng" dirty="0" smtClean="0">
                <a:solidFill>
                  <a:schemeClr val="bg1">
                    <a:lumMod val="95000"/>
                  </a:schemeClr>
                </a:solidFill>
                <a:latin typeface="Australian Sunrise" pitchFamily="2" charset="0"/>
              </a:rPr>
              <a:t>First </a:t>
            </a:r>
            <a:r>
              <a:rPr lang="en-US" sz="4000" u="sng" dirty="0" smtClean="0">
                <a:solidFill>
                  <a:schemeClr val="bg1">
                    <a:lumMod val="95000"/>
                  </a:schemeClr>
                </a:solidFill>
                <a:latin typeface="Australian Sunrise" pitchFamily="2" charset="0"/>
              </a:rPr>
              <a:t>Principles</a:t>
            </a:r>
            <a:endParaRPr lang="en-US" sz="4000" u="sng" dirty="0">
              <a:solidFill>
                <a:schemeClr val="bg1">
                  <a:lumMod val="95000"/>
                </a:schemeClr>
              </a:solidFill>
              <a:latin typeface="Australian Sunrise" pitchFamily="2" charset="0"/>
            </a:endParaRPr>
          </a:p>
        </p:txBody>
      </p:sp>
      <p:pic>
        <p:nvPicPr>
          <p:cNvPr id="4" name="Picture 3" descr="basic mat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248148"/>
            <a:ext cx="2143125" cy="2143125"/>
          </a:xfrm>
          <a:prstGeom prst="rect">
            <a:avLst/>
          </a:prstGeom>
        </p:spPr>
      </p:pic>
      <p:pic>
        <p:nvPicPr>
          <p:cNvPr id="5" name="Picture 4" descr="AB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267199"/>
            <a:ext cx="2171700" cy="210502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4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4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u="sng" dirty="0" smtClean="0">
                <a:solidFill>
                  <a:schemeClr val="bg1">
                    <a:lumMod val="95000"/>
                  </a:schemeClr>
                </a:solidFill>
              </a:rPr>
              <a:t>It Does Make a Difference What One Believes</a:t>
            </a:r>
            <a:endParaRPr lang="en-US" sz="3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We Have an Objective Standard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Our Practices Must Be Authorized by God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dirty="0" smtClean="0">
                <a:solidFill>
                  <a:schemeClr val="accent3">
                    <a:lumMod val="75000"/>
                  </a:schemeClr>
                </a:solidFill>
              </a:rPr>
              <a:t>Accepting Diversity Is Not Logical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b="1" dirty="0" smtClean="0">
                <a:solidFill>
                  <a:schemeClr val="bg1"/>
                </a:solidFill>
              </a:rPr>
              <a:t>Our Beliefs/Practices Have Consequences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>
            <a:no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3600" b="1" u="sng" dirty="0" smtClean="0">
                <a:solidFill>
                  <a:schemeClr val="bg1"/>
                </a:solidFill>
              </a:rPr>
              <a:t>Our Beliefs/Practices Have Consequences</a:t>
            </a:r>
            <a:br>
              <a:rPr lang="en-US" sz="3600" b="1" u="sng" dirty="0" smtClean="0">
                <a:solidFill>
                  <a:schemeClr val="bg1"/>
                </a:solidFill>
              </a:rPr>
            </a:br>
            <a:endParaRPr lang="en-US" sz="36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2209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If one can believe/do as they wish then anything is possible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Our beliefs/practices affect us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Our fellowship with God (II John 9)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Our eternal salvation (Matt 7:22-23)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810001"/>
            <a:ext cx="4419600" cy="40831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8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Doesn’t matter whether one believes or not     </a:t>
            </a:r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Doesn’t make any difference whether one believes the bible</a:t>
            </a:r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What bible says is </a:t>
            </a:r>
            <a:r>
              <a:rPr lang="en-US" sz="2400" i="1" dirty="0" smtClean="0">
                <a:solidFill>
                  <a:schemeClr val="bg1"/>
                </a:solidFill>
              </a:rPr>
              <a:t>unimportant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What God says is </a:t>
            </a:r>
            <a:r>
              <a:rPr lang="en-US" sz="2400" i="1" dirty="0" smtClean="0">
                <a:solidFill>
                  <a:schemeClr val="bg1"/>
                </a:solidFill>
              </a:rPr>
              <a:t>unimportant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886200"/>
            <a:ext cx="4648200" cy="26263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defTabSz="285750">
              <a:lnSpc>
                <a:spcPts val="2000"/>
              </a:lnSpc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 defTabSz="285750">
              <a:lnSpc>
                <a:spcPts val="2000"/>
              </a:lnSpc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I need to know </a:t>
            </a:r>
            <a:r>
              <a:rPr lang="en-US" sz="2400" smtClean="0">
                <a:solidFill>
                  <a:schemeClr val="bg1"/>
                </a:solidFill>
              </a:rPr>
              <a:t>the </a:t>
            </a:r>
            <a:r>
              <a:rPr lang="en-US" sz="2400" smtClean="0">
                <a:solidFill>
                  <a:schemeClr val="bg1"/>
                </a:solidFill>
              </a:rPr>
              <a:t>truth          </a:t>
            </a:r>
            <a:r>
              <a:rPr lang="en-US" sz="2400" smtClean="0">
                <a:solidFill>
                  <a:schemeClr val="bg1"/>
                </a:solidFill>
              </a:rPr>
              <a:t>(</a:t>
            </a:r>
            <a:r>
              <a:rPr lang="en-US" sz="2400" smtClean="0">
                <a:solidFill>
                  <a:schemeClr val="bg1"/>
                </a:solidFill>
              </a:rPr>
              <a:t>John 8:32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defTabSz="285750">
              <a:lnSpc>
                <a:spcPts val="2000"/>
              </a:lnSpc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I need to study &amp; examine what I am taught (Acts 17:11)</a:t>
            </a:r>
          </a:p>
          <a:p>
            <a:pPr defTabSz="285750">
              <a:lnSpc>
                <a:spcPts val="2000"/>
              </a:lnSpc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 I need to obey truth (1 Pet. 1:22)</a:t>
            </a:r>
          </a:p>
          <a:p>
            <a:pPr defTabSz="285750">
              <a:lnSpc>
                <a:spcPts val="2000"/>
              </a:lnSpc>
              <a:spcBef>
                <a:spcPct val="50000"/>
              </a:spcBef>
              <a:buFontTx/>
              <a:buChar char="•"/>
              <a:tabLst>
                <a:tab pos="22860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 I need to be careful (Eph. 5:15)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352800"/>
            <a:ext cx="28698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</a:rPr>
              <a:t>If It </a:t>
            </a:r>
            <a:r>
              <a:rPr lang="en-US" sz="2800" i="1" u="sng" dirty="0" smtClean="0">
                <a:solidFill>
                  <a:schemeClr val="bg1"/>
                </a:solidFill>
              </a:rPr>
              <a:t>Does Not  </a:t>
            </a:r>
          </a:p>
          <a:p>
            <a:pPr algn="ctr"/>
            <a:r>
              <a:rPr lang="en-US" sz="2800" u="sng" dirty="0" smtClean="0">
                <a:solidFill>
                  <a:schemeClr val="bg1"/>
                </a:solidFill>
              </a:rPr>
              <a:t>Make A Difference</a:t>
            </a:r>
            <a:endParaRPr lang="en-US" sz="2800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3352800"/>
            <a:ext cx="28698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</a:rPr>
              <a:t>If It </a:t>
            </a:r>
            <a:r>
              <a:rPr lang="en-US" sz="2800" i="1" u="sng" dirty="0" smtClean="0">
                <a:solidFill>
                  <a:schemeClr val="bg1"/>
                </a:solidFill>
              </a:rPr>
              <a:t>Does </a:t>
            </a:r>
          </a:p>
          <a:p>
            <a:pPr algn="ctr"/>
            <a:r>
              <a:rPr lang="en-US" sz="2800" u="sng" dirty="0" smtClean="0">
                <a:solidFill>
                  <a:schemeClr val="bg1"/>
                </a:solidFill>
              </a:rPr>
              <a:t>Make A Difference</a:t>
            </a:r>
            <a:endParaRPr lang="en-US" sz="28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u="sng" dirty="0" smtClean="0">
                <a:solidFill>
                  <a:schemeClr val="bg1">
                    <a:lumMod val="95000"/>
                  </a:schemeClr>
                </a:solidFill>
              </a:rPr>
              <a:t>It Does Make a Difference What One Believes</a:t>
            </a:r>
            <a:endParaRPr lang="en-US" sz="38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800" b="1" dirty="0" smtClean="0">
                <a:solidFill>
                  <a:schemeClr val="bg1"/>
                </a:solidFill>
              </a:rPr>
              <a:t>We Have an Objective Standard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b="1" dirty="0" smtClean="0">
                <a:solidFill>
                  <a:schemeClr val="bg1"/>
                </a:solidFill>
              </a:rPr>
              <a:t>Our Practices Must Be Authorized by God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b="1" dirty="0" smtClean="0">
                <a:solidFill>
                  <a:schemeClr val="bg1"/>
                </a:solidFill>
              </a:rPr>
              <a:t>Accepting Diversity Is Not Logical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800" b="1" dirty="0" smtClean="0">
                <a:solidFill>
                  <a:schemeClr val="bg1"/>
                </a:solidFill>
              </a:rPr>
              <a:t>Our Beliefs/Practices Have Consequences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prstClr val="white">
                    <a:lumMod val="95000"/>
                  </a:prstClr>
                </a:solidFill>
              </a:rPr>
              <a:t>Why Study the First Principles?</a:t>
            </a:r>
            <a:endParaRPr lang="en-US" sz="40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Understand the importance of having a solid foundation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Cant understand the more difficult subjects without first knowing the basic subjects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Majority of error taught is a direct result of abuse to first principle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Why Study the First Principles?</a:t>
            </a: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Understand the importance of having a solid foundation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When building a house, foundation takes most time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Without solid foundation house will fall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We see importance of the foundation in Matt. 7:24-27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Those with weak foundation have greater risk of faith dying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Cant understand the more difficult subjects without first knowing the basic subjects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Majority of error taught is a direct result of abuse to first principle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Why Study the First Principles?</a:t>
            </a: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Understand the importance of having a solid foundation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Cannot understand the more difficult subjects without first knowing the basic subjects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Hebrews could not teach because had not progressed past first principles (Hebrews 5:12-6:2)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If we cannot understand basic teachings then how can we learn the deeper teachings?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Majority of error taught is a direct result of abuse to first principle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Why Study the First Principles?</a:t>
            </a: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Understand the importance of having a solid foundation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Cant understand the more difficult subjects without first knowing the basic subjects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Majority of error taught is a direct result of abuse to first principle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Any false teaching on baptism direct result of misunderstanding first principles of baptism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One teaching MDR for any reason does not understand/believe first principles of marriage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False teaching of ‘once saved, always saved’ is misunderstanding of first principles of salvation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</a:rPr>
              <a:t>Attitudes/Thoughts to Avoid</a:t>
            </a:r>
            <a:endParaRPr lang="en-US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“I already know these things”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“This stuff is easy”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“This is a waste of a sermon”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“Others need this lesson more than I do”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“This church will never stray from the truth”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chemeClr val="bg1">
                    <a:lumMod val="95000"/>
                  </a:schemeClr>
                </a:solidFill>
                <a:latin typeface="Australian Sunrise" pitchFamily="2" charset="0"/>
              </a:rPr>
              <a:t>DOES IT MATTER WHAT ONE BELIEVES IN RELIGION?</a:t>
            </a:r>
            <a:endParaRPr lang="en-US" sz="5400" b="1" u="sng" dirty="0">
              <a:solidFill>
                <a:schemeClr val="bg1">
                  <a:lumMod val="95000"/>
                </a:schemeClr>
              </a:solidFill>
              <a:latin typeface="Australian Sunrise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ustralian Sunrise" pitchFamily="2" charset="0"/>
              </a:rPr>
              <a:t>Back to the Basics</a:t>
            </a:r>
            <a:endParaRPr lang="en-US" sz="4000" dirty="0">
              <a:latin typeface="Australian Sunris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Lesson 1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</a:rPr>
              <a:t>The Religious World is Divided</a:t>
            </a:r>
            <a:endParaRPr lang="en-US" b="1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Teach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different doctrines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Speak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different beliefs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Practice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different methods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Attend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different churches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None/>
            </a:pPr>
            <a:r>
              <a:rPr lang="en-US" sz="3600" i="1" u="sng" dirty="0" smtClean="0">
                <a:solidFill>
                  <a:schemeClr val="bg1">
                    <a:lumMod val="95000"/>
                  </a:schemeClr>
                </a:solidFill>
              </a:rPr>
              <a:t>Does any of this matter?</a:t>
            </a:r>
          </a:p>
          <a:p>
            <a:pPr algn="ctr">
              <a:buNone/>
            </a:pPr>
            <a:endParaRPr lang="en-US" sz="3600" i="1" u="sng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None/>
            </a:pPr>
            <a:r>
              <a:rPr lang="en-US" sz="3600" i="1" u="sng" dirty="0" smtClean="0">
                <a:solidFill>
                  <a:schemeClr val="bg1">
                    <a:lumMod val="95000"/>
                  </a:schemeClr>
                </a:solidFill>
              </a:rPr>
              <a:t>Is one belief just as good as another?</a:t>
            </a:r>
            <a:endParaRPr lang="en-US" sz="3600" i="1" u="sng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 descr="C:\Users\Nick Angel\AppData\Local\Microsoft\Windows\Temporary Internet Files\Content.IE5\6YF91L4L\MC9004155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19200"/>
            <a:ext cx="1496806" cy="1447800"/>
          </a:xfrm>
          <a:prstGeom prst="rect">
            <a:avLst/>
          </a:prstGeom>
          <a:noFill/>
        </p:spPr>
      </p:pic>
      <p:pic>
        <p:nvPicPr>
          <p:cNvPr id="2052" name="Picture 4" descr="C:\Users\Nick Angel\AppData\Local\Microsoft\Windows\Temporary Internet Files\Content.IE5\6YF91L4L\MC9000577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981200"/>
            <a:ext cx="1577534" cy="1371600"/>
          </a:xfrm>
          <a:prstGeom prst="rect">
            <a:avLst/>
          </a:prstGeom>
          <a:noFill/>
        </p:spPr>
      </p:pic>
      <p:pic>
        <p:nvPicPr>
          <p:cNvPr id="2053" name="Picture 5" descr="C:\Users\Nick Angel\AppData\Local\Microsoft\Windows\Temporary Internet Files\Content.IE5\JXDSK2NQ\MC9000971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1165589" cy="2667000"/>
          </a:xfrm>
          <a:prstGeom prst="rect">
            <a:avLst/>
          </a:prstGeom>
          <a:noFill/>
        </p:spPr>
      </p:pic>
      <p:pic>
        <p:nvPicPr>
          <p:cNvPr id="2054" name="Picture 6" descr="C:\Users\Nick Angel\AppData\Local\Microsoft\Windows\Temporary Internet Files\Content.IE5\Y0PYA7H0\MC9004348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038600"/>
            <a:ext cx="1714500" cy="1714500"/>
          </a:xfrm>
          <a:prstGeom prst="rect">
            <a:avLst/>
          </a:prstGeom>
          <a:noFill/>
        </p:spPr>
      </p:pic>
      <p:pic>
        <p:nvPicPr>
          <p:cNvPr id="2055" name="Picture 7" descr="C:\Users\Nick Angel\AppData\Local\Microsoft\Windows\Temporary Internet Files\Content.IE5\JXDSK2NQ\MC90043551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2971800"/>
            <a:ext cx="1841500" cy="1362075"/>
          </a:xfrm>
          <a:prstGeom prst="rect">
            <a:avLst/>
          </a:prstGeom>
          <a:noFill/>
        </p:spPr>
      </p:pic>
      <p:pic>
        <p:nvPicPr>
          <p:cNvPr id="2056" name="Picture 8" descr="C:\Users\Nick Angel\AppData\Local\Microsoft\Windows\Temporary Internet Files\Content.IE5\6YF91L4L\MC90043420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3810000"/>
            <a:ext cx="1276350" cy="18415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1055</Words>
  <Application>Microsoft Office PowerPoint</Application>
  <PresentationFormat>On-screen Show (4:3)</PresentationFormat>
  <Paragraphs>150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1_Office Theme</vt:lpstr>
      <vt:lpstr>PowerPoint Presentation</vt:lpstr>
      <vt:lpstr>BACK TO THE BASICS</vt:lpstr>
      <vt:lpstr>Why Study the First Principles?</vt:lpstr>
      <vt:lpstr>Why Study the First Principles?</vt:lpstr>
      <vt:lpstr>Why Study the First Principles?</vt:lpstr>
      <vt:lpstr>Why Study the First Principles?</vt:lpstr>
      <vt:lpstr>Attitudes/Thoughts to Avoid</vt:lpstr>
      <vt:lpstr>DOES IT MATTER WHAT ONE BELIEVES IN RELIGION?</vt:lpstr>
      <vt:lpstr>The Religious World is Divided</vt:lpstr>
      <vt:lpstr>Religious Division is a Popular Concept</vt:lpstr>
      <vt:lpstr>Acceptance of Religious Diversity Inhibits the Gospel </vt:lpstr>
      <vt:lpstr>Acceptance of Religious Diversity Inhibits the Gospel </vt:lpstr>
      <vt:lpstr>If Religious Diversity is Acceptable…..</vt:lpstr>
      <vt:lpstr>It Does Make a Difference What One Believes</vt:lpstr>
      <vt:lpstr>We Have an Objective Standard</vt:lpstr>
      <vt:lpstr>It Does Make a Difference What One Believes</vt:lpstr>
      <vt:lpstr>Our Practices Must Be Authorized by God </vt:lpstr>
      <vt:lpstr>It Does Make a Difference What One Believes</vt:lpstr>
      <vt:lpstr>Accepting Diversity Is Not Logical </vt:lpstr>
      <vt:lpstr>It Does Make a Difference What One Believes</vt:lpstr>
      <vt:lpstr>Our Beliefs/Practices Have Consequences </vt:lpstr>
      <vt:lpstr>It Does Make a Difference What One Believes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THE BASICS</dc:title>
  <dc:creator>Nick Angel</dc:creator>
  <cp:lastModifiedBy>OakRidgeChurch</cp:lastModifiedBy>
  <cp:revision>64</cp:revision>
  <dcterms:created xsi:type="dcterms:W3CDTF">2013-03-14T23:39:51Z</dcterms:created>
  <dcterms:modified xsi:type="dcterms:W3CDTF">2013-03-17T13:35:12Z</dcterms:modified>
</cp:coreProperties>
</file>