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9" r:id="rId2"/>
    <p:sldId id="346" r:id="rId3"/>
    <p:sldId id="351" r:id="rId4"/>
    <p:sldId id="356" r:id="rId5"/>
    <p:sldId id="357" r:id="rId6"/>
    <p:sldId id="360" r:id="rId7"/>
    <p:sldId id="352" r:id="rId8"/>
    <p:sldId id="358" r:id="rId9"/>
    <p:sldId id="362" r:id="rId10"/>
    <p:sldId id="361" r:id="rId11"/>
    <p:sldId id="353" r:id="rId12"/>
    <p:sldId id="363" r:id="rId13"/>
    <p:sldId id="365" r:id="rId14"/>
    <p:sldId id="364" r:id="rId15"/>
    <p:sldId id="366" r:id="rId16"/>
    <p:sldId id="367" r:id="rId17"/>
    <p:sldId id="368" r:id="rId18"/>
    <p:sldId id="369" r:id="rId19"/>
    <p:sldId id="380" r:id="rId20"/>
    <p:sldId id="370" r:id="rId21"/>
    <p:sldId id="372" r:id="rId22"/>
    <p:sldId id="373" r:id="rId23"/>
    <p:sldId id="374" r:id="rId24"/>
    <p:sldId id="376" r:id="rId25"/>
    <p:sldId id="377" r:id="rId26"/>
    <p:sldId id="379" r:id="rId27"/>
    <p:sldId id="378" r:id="rId28"/>
    <p:sldId id="375" r:id="rId29"/>
    <p:sldId id="382" r:id="rId30"/>
    <p:sldId id="381" r:id="rId31"/>
    <p:sldId id="383" r:id="rId32"/>
    <p:sldId id="384" r:id="rId33"/>
    <p:sldId id="385" r:id="rId34"/>
    <p:sldId id="386" r:id="rId35"/>
    <p:sldId id="387" r:id="rId36"/>
    <p:sldId id="389" r:id="rId37"/>
    <p:sldId id="388" r:id="rId38"/>
    <p:sldId id="390" r:id="rId39"/>
    <p:sldId id="421" r:id="rId40"/>
    <p:sldId id="391" r:id="rId41"/>
    <p:sldId id="392" r:id="rId42"/>
    <p:sldId id="393" r:id="rId43"/>
    <p:sldId id="394" r:id="rId44"/>
    <p:sldId id="395" r:id="rId45"/>
    <p:sldId id="396" r:id="rId46"/>
    <p:sldId id="397" r:id="rId47"/>
    <p:sldId id="399" r:id="rId48"/>
    <p:sldId id="401" r:id="rId49"/>
    <p:sldId id="400" r:id="rId50"/>
    <p:sldId id="402" r:id="rId51"/>
    <p:sldId id="403" r:id="rId52"/>
    <p:sldId id="404" r:id="rId53"/>
    <p:sldId id="405" r:id="rId54"/>
    <p:sldId id="406" r:id="rId55"/>
    <p:sldId id="407" r:id="rId56"/>
    <p:sldId id="408" r:id="rId57"/>
    <p:sldId id="410" r:id="rId58"/>
    <p:sldId id="411" r:id="rId59"/>
    <p:sldId id="412" r:id="rId60"/>
    <p:sldId id="413" r:id="rId61"/>
    <p:sldId id="414" r:id="rId62"/>
    <p:sldId id="415" r:id="rId63"/>
    <p:sldId id="416" r:id="rId64"/>
    <p:sldId id="434" r:id="rId65"/>
    <p:sldId id="417" r:id="rId66"/>
    <p:sldId id="418" r:id="rId67"/>
    <p:sldId id="435" r:id="rId68"/>
    <p:sldId id="419" r:id="rId69"/>
    <p:sldId id="423" r:id="rId70"/>
    <p:sldId id="422" r:id="rId71"/>
    <p:sldId id="420" r:id="rId72"/>
    <p:sldId id="425" r:id="rId73"/>
    <p:sldId id="424" r:id="rId74"/>
    <p:sldId id="429" r:id="rId75"/>
    <p:sldId id="426" r:id="rId76"/>
    <p:sldId id="427" r:id="rId77"/>
    <p:sldId id="428" r:id="rId78"/>
    <p:sldId id="430" r:id="rId79"/>
    <p:sldId id="436" r:id="rId80"/>
    <p:sldId id="431" r:id="rId81"/>
    <p:sldId id="432" r:id="rId82"/>
    <p:sldId id="433" r:id="rId83"/>
    <p:sldId id="35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77"/>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8" d="100"/>
          <a:sy n="88" d="100"/>
        </p:scale>
        <p:origin x="-1152" y="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172B29-58C2-4CED-8ED0-646A964B765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4209776964"/>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72B29-58C2-4CED-8ED0-646A964B765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2334519832"/>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72B29-58C2-4CED-8ED0-646A964B765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3696549581"/>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72B29-58C2-4CED-8ED0-646A964B765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1948891965"/>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172B29-58C2-4CED-8ED0-646A964B765A}"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1995322979"/>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172B29-58C2-4CED-8ED0-646A964B765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58743999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172B29-58C2-4CED-8ED0-646A964B765A}"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2889817756"/>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172B29-58C2-4CED-8ED0-646A964B765A}"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179407272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72B29-58C2-4CED-8ED0-646A964B765A}"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1701800820"/>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172B29-58C2-4CED-8ED0-646A964B765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3076949728"/>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172B29-58C2-4CED-8ED0-646A964B765A}"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369CC3-5AA3-4407-97EE-FACA2146BA30}" type="slidenum">
              <a:rPr lang="en-US" smtClean="0"/>
              <a:t>‹#›</a:t>
            </a:fld>
            <a:endParaRPr lang="en-US"/>
          </a:p>
        </p:txBody>
      </p:sp>
    </p:spTree>
    <p:extLst>
      <p:ext uri="{BB962C8B-B14F-4D97-AF65-F5344CB8AC3E}">
        <p14:creationId xmlns:p14="http://schemas.microsoft.com/office/powerpoint/2010/main" val="245949326"/>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72B29-58C2-4CED-8ED0-646A964B765A}" type="datetimeFigureOut">
              <a:rPr lang="en-US" smtClean="0"/>
              <a:t>5/15/2023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69CC3-5AA3-4407-97EE-FACA2146BA30}" type="slidenum">
              <a:rPr lang="en-US" smtClean="0"/>
              <a:t>‹#›</a:t>
            </a:fld>
            <a:endParaRPr lang="en-US"/>
          </a:p>
        </p:txBody>
      </p:sp>
    </p:spTree>
    <p:extLst>
      <p:ext uri="{BB962C8B-B14F-4D97-AF65-F5344CB8AC3E}">
        <p14:creationId xmlns:p14="http://schemas.microsoft.com/office/powerpoint/2010/main" val="493333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srcRect l="10135" r="29206" b="-1"/>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 xmlns:a16="http://schemas.microsoft.com/office/drawing/2014/main" id="{63737881-458F-40AD-B72B-B57D267DC42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 xmlns:a16="http://schemas.microsoft.com/office/drawing/2014/main" id="{C2967126-346F-41EA-982D-63D8EBB60D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 xmlns:a16="http://schemas.microsoft.com/office/drawing/2014/main" id="{1BCD9601-1F44-4E40-998C-1B256DAE9464}"/>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 xmlns:a16="http://schemas.microsoft.com/office/drawing/2014/main" id="{1A1CA4E9-12FA-47EB-8471-25E8D55152C9}"/>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 xmlns:a16="http://schemas.microsoft.com/office/drawing/2014/main" id="{E13A9BF0-334C-4457-A635-9CA4877EAA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 xmlns:a16="http://schemas.microsoft.com/office/drawing/2014/main" id="{FF05821A-8598-44E4-A18C-538D5331E4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 xmlns:a16="http://schemas.microsoft.com/office/drawing/2014/main" id="{8A4ECC81-E17F-4F87-9A0B-398363A864A4}"/>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 name="Freeform: Shape 16">
                  <a:extLst>
                    <a:ext uri="{FF2B5EF4-FFF2-40B4-BE49-F238E27FC236}">
                      <a16:creationId xmlns="" xmlns:a16="http://schemas.microsoft.com/office/drawing/2014/main" id="{1FBBD7D8-A895-40D0-A53D-DEDF495B2F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 xmlns:a16="http://schemas.microsoft.com/office/drawing/2014/main" id="{BA602493-BC70-48CF-BDBA-88A8662274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TextBox 2">
            <a:extLst>
              <a:ext uri="{FF2B5EF4-FFF2-40B4-BE49-F238E27FC236}">
                <a16:creationId xmlns="" xmlns:a16="http://schemas.microsoft.com/office/drawing/2014/main" id="{9837723F-2A85-5BE1-1FD2-7E3D90D31A74}"/>
              </a:ext>
            </a:extLst>
          </p:cNvPr>
          <p:cNvSpPr txBox="1"/>
          <p:nvPr/>
        </p:nvSpPr>
        <p:spPr>
          <a:xfrm>
            <a:off x="-11685" y="914400"/>
            <a:ext cx="2834430" cy="3508653"/>
          </a:xfrm>
          <a:prstGeom prst="rect">
            <a:avLst/>
          </a:prstGeom>
          <a:noFill/>
        </p:spPr>
        <p:txBody>
          <a:bodyPr wrap="none" rtlCol="0">
            <a:spAutoFit/>
          </a:bodyPr>
          <a:lstStyle/>
          <a:p>
            <a:pPr algn="ctr"/>
            <a:r>
              <a:rPr lang="en-US" sz="44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a:t>
            </a:r>
            <a:r>
              <a:rPr lang="en-US" sz="40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 </a:t>
            </a:r>
          </a:p>
          <a:p>
            <a:pPr algn="ctr"/>
            <a:r>
              <a:rPr lang="en-US" sz="40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&amp;</a:t>
            </a:r>
          </a:p>
          <a:p>
            <a:pPr algn="ctr"/>
            <a:r>
              <a:rPr lang="en-US" sz="44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Saving</a:t>
            </a:r>
          </a:p>
          <a:p>
            <a:pPr algn="ctr"/>
            <a:r>
              <a:rPr lang="en-US" sz="40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the</a:t>
            </a:r>
          </a:p>
          <a:p>
            <a:pPr algn="ctr"/>
            <a:r>
              <a:rPr lang="en-US" sz="54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LOST</a:t>
            </a:r>
          </a:p>
        </p:txBody>
      </p:sp>
      <p:sp>
        <p:nvSpPr>
          <p:cNvPr id="21" name="TextBox 20">
            <a:extLst>
              <a:ext uri="{FF2B5EF4-FFF2-40B4-BE49-F238E27FC236}">
                <a16:creationId xmlns="" xmlns:a16="http://schemas.microsoft.com/office/drawing/2014/main" id="{9AA9DB24-39DB-DDE7-9E05-BF794B58DA49}"/>
              </a:ext>
            </a:extLst>
          </p:cNvPr>
          <p:cNvSpPr txBox="1"/>
          <p:nvPr/>
        </p:nvSpPr>
        <p:spPr>
          <a:xfrm>
            <a:off x="255215" y="5337454"/>
            <a:ext cx="2300630" cy="1046440"/>
          </a:xfrm>
          <a:prstGeom prst="rect">
            <a:avLst/>
          </a:prstGeom>
          <a:noFill/>
        </p:spPr>
        <p:txBody>
          <a:bodyPr wrap="none" rtlCol="0">
            <a:spAutoFit/>
          </a:body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 19:10</a:t>
            </a:r>
          </a:p>
          <a:p>
            <a:pPr algn="ctr"/>
            <a:endParaRPr lang="en-US" dirty="0">
              <a:effectLst>
                <a:outerShdw blurRad="38100" dist="38100" dir="2700000" algn="tl">
                  <a:srgbClr val="000000">
                    <a:alpha val="43137"/>
                  </a:srgbClr>
                </a:outerShdw>
              </a:effectLst>
            </a:endParaRPr>
          </a:p>
          <a:p>
            <a:pPr algn="ctr"/>
            <a:r>
              <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 David </a:t>
            </a:r>
            <a:r>
              <a:rPr lang="en-US" sz="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Dann</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059458"/>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3231654"/>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commanded His followers to reach &amp; teach the lost.</a:t>
            </a:r>
          </a:p>
        </p:txBody>
      </p:sp>
    </p:spTree>
    <p:extLst>
      <p:ext uri="{BB962C8B-B14F-4D97-AF65-F5344CB8AC3E}">
        <p14:creationId xmlns:p14="http://schemas.microsoft.com/office/powerpoint/2010/main" val="3012413688"/>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4708981"/>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commanded His followers to reach &amp; teach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We need to bring lost souls to Christ!</a:t>
            </a:r>
          </a:p>
        </p:txBody>
      </p:sp>
    </p:spTree>
    <p:extLst>
      <p:ext uri="{BB962C8B-B14F-4D97-AF65-F5344CB8AC3E}">
        <p14:creationId xmlns:p14="http://schemas.microsoft.com/office/powerpoint/2010/main" val="2548120645"/>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066800"/>
            <a:ext cx="8077200" cy="5632311"/>
          </a:xfrm>
          <a:prstGeom prst="rect">
            <a:avLst/>
          </a:prstGeom>
          <a:noFill/>
        </p:spPr>
        <p:txBody>
          <a:bodyPr wrap="square" rtlCol="0">
            <a:spAutoFit/>
          </a:bodyPr>
          <a:lstStyle/>
          <a:p>
            <a:r>
              <a:rPr lang="en-US" sz="4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Isaiah 59:1-2</a:t>
            </a:r>
          </a:p>
          <a:p>
            <a:r>
              <a:rPr lang="en-US" sz="4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 Behold, the LORD's hand is not shortened, That it cannot save; Nor His ear heavy, That it cannot hear.</a:t>
            </a:r>
          </a:p>
          <a:p>
            <a:r>
              <a:rPr lang="en-US" sz="4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2 But your iniquities have separated you from your God; And your sins have hidden His face from you, So that He will not hear.</a:t>
            </a:r>
          </a:p>
        </p:txBody>
      </p:sp>
    </p:spTree>
    <p:extLst>
      <p:ext uri="{BB962C8B-B14F-4D97-AF65-F5344CB8AC3E}">
        <p14:creationId xmlns:p14="http://schemas.microsoft.com/office/powerpoint/2010/main" val="3078600080"/>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066800"/>
            <a:ext cx="8077200" cy="5847755"/>
          </a:xfrm>
          <a:prstGeom prst="rect">
            <a:avLst/>
          </a:prstGeom>
          <a:noFill/>
        </p:spPr>
        <p:txBody>
          <a:bodyPr wrap="square" rtlCol="0">
            <a:spAutoFit/>
          </a:bodyPr>
          <a:lstStyle/>
          <a:p>
            <a:r>
              <a:rPr lang="en-US" sz="3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2 Thessalonians 1:6-8</a:t>
            </a:r>
          </a:p>
          <a:p>
            <a:r>
              <a:rPr lang="en-US" sz="3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6 …since it is a righteous thing with God to repay with tribulation those who trouble you,</a:t>
            </a:r>
          </a:p>
          <a:p>
            <a:r>
              <a:rPr lang="en-US" sz="3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7 and to give you who are troubled rest with us when the Lord Jesus is revealed from heaven with His mighty angels,</a:t>
            </a:r>
          </a:p>
          <a:p>
            <a:r>
              <a:rPr lang="en-US" sz="3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8 in flaming fire taking vengeance on those who do not know God, and on those who do not obey the gospel of our Lord Jesus Christ.</a:t>
            </a:r>
          </a:p>
        </p:txBody>
      </p:sp>
    </p:spTree>
    <p:extLst>
      <p:ext uri="{BB962C8B-B14F-4D97-AF65-F5344CB8AC3E}">
        <p14:creationId xmlns:p14="http://schemas.microsoft.com/office/powerpoint/2010/main" val="2706771916"/>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4708981"/>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commanded His followers to reach &amp; teach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We need to bring lost souls to Christ!</a:t>
            </a:r>
          </a:p>
        </p:txBody>
      </p:sp>
      <p:sp>
        <p:nvSpPr>
          <p:cNvPr id="3" name="Explosion: 8 Points 2">
            <a:extLst>
              <a:ext uri="{FF2B5EF4-FFF2-40B4-BE49-F238E27FC236}">
                <a16:creationId xmlns="" xmlns:a16="http://schemas.microsoft.com/office/drawing/2014/main" id="{D549A6EF-23EE-41EC-1EF8-4D0BE29A9CDA}"/>
              </a:ext>
            </a:extLst>
          </p:cNvPr>
          <p:cNvSpPr/>
          <p:nvPr/>
        </p:nvSpPr>
        <p:spPr>
          <a:xfrm>
            <a:off x="1295400" y="441781"/>
            <a:ext cx="6019800" cy="4911473"/>
          </a:xfrm>
          <a:prstGeom prst="irregularSeal1">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effectLst>
                  <a:glow rad="152400">
                    <a:schemeClr val="accent6">
                      <a:lumMod val="50000"/>
                      <a:alpha val="60000"/>
                    </a:schemeClr>
                  </a:glow>
                </a:effectLst>
                <a:latin typeface="Arial Black" panose="020B0A04020102020204" pitchFamily="34" charset="0"/>
              </a:rPr>
              <a:t>HOW?</a:t>
            </a:r>
          </a:p>
        </p:txBody>
      </p:sp>
    </p:spTree>
    <p:extLst>
      <p:ext uri="{BB962C8B-B14F-4D97-AF65-F5344CB8AC3E}">
        <p14:creationId xmlns:p14="http://schemas.microsoft.com/office/powerpoint/2010/main" val="268988630"/>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pic>
        <p:nvPicPr>
          <p:cNvPr id="3" name="Picture 2">
            <a:extLst>
              <a:ext uri="{FF2B5EF4-FFF2-40B4-BE49-F238E27FC236}">
                <a16:creationId xmlns="" xmlns:a16="http://schemas.microsoft.com/office/drawing/2014/main" id="{09C41DB8-D722-04C2-83ED-A44D7B8DF29E}"/>
              </a:ext>
            </a:extLst>
          </p:cNvPr>
          <p:cNvPicPr>
            <a:picLocks noChangeAspect="1"/>
          </p:cNvPicPr>
          <p:nvPr/>
        </p:nvPicPr>
        <p:blipFill>
          <a:blip r:embed="rId4"/>
          <a:stretch>
            <a:fillRect/>
          </a:stretch>
        </p:blipFill>
        <p:spPr>
          <a:xfrm>
            <a:off x="225705" y="1219200"/>
            <a:ext cx="8727133" cy="4724399"/>
          </a:xfrm>
          <a:prstGeom prst="rect">
            <a:avLst/>
          </a:prstGeom>
        </p:spPr>
      </p:pic>
    </p:spTree>
    <p:extLst>
      <p:ext uri="{BB962C8B-B14F-4D97-AF65-F5344CB8AC3E}">
        <p14:creationId xmlns:p14="http://schemas.microsoft.com/office/powerpoint/2010/main" val="1858162019"/>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4708981"/>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commanded His followers to reach &amp; teach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We need to bring lost souls to Christ!</a:t>
            </a:r>
          </a:p>
        </p:txBody>
      </p:sp>
      <p:sp>
        <p:nvSpPr>
          <p:cNvPr id="3" name="Explosion: 8 Points 2">
            <a:extLst>
              <a:ext uri="{FF2B5EF4-FFF2-40B4-BE49-F238E27FC236}">
                <a16:creationId xmlns="" xmlns:a16="http://schemas.microsoft.com/office/drawing/2014/main" id="{D549A6EF-23EE-41EC-1EF8-4D0BE29A9CDA}"/>
              </a:ext>
            </a:extLst>
          </p:cNvPr>
          <p:cNvSpPr/>
          <p:nvPr/>
        </p:nvSpPr>
        <p:spPr>
          <a:xfrm>
            <a:off x="1295400" y="441781"/>
            <a:ext cx="6019800" cy="4911473"/>
          </a:xfrm>
          <a:prstGeom prst="irregularSeal1">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effectLst>
                  <a:glow rad="152400">
                    <a:schemeClr val="accent6">
                      <a:lumMod val="50000"/>
                      <a:alpha val="60000"/>
                    </a:schemeClr>
                  </a:glow>
                </a:effectLst>
                <a:latin typeface="Arial Black" panose="020B0A04020102020204" pitchFamily="34" charset="0"/>
              </a:rPr>
              <a:t>HOW?</a:t>
            </a:r>
          </a:p>
        </p:txBody>
      </p:sp>
    </p:spTree>
    <p:extLst>
      <p:ext uri="{BB962C8B-B14F-4D97-AF65-F5344CB8AC3E}">
        <p14:creationId xmlns:p14="http://schemas.microsoft.com/office/powerpoint/2010/main" val="421335060"/>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Tree>
    <p:extLst>
      <p:ext uri="{BB962C8B-B14F-4D97-AF65-F5344CB8AC3E}">
        <p14:creationId xmlns:p14="http://schemas.microsoft.com/office/powerpoint/2010/main" val="984188658"/>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Tree>
    <p:extLst>
      <p:ext uri="{BB962C8B-B14F-4D97-AF65-F5344CB8AC3E}">
        <p14:creationId xmlns:p14="http://schemas.microsoft.com/office/powerpoint/2010/main" val="1483580956"/>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985972"/>
            <a:ext cx="2769326" cy="1077218"/>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The </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process is simple</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629607"/>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Tree>
    <p:extLst>
      <p:ext uri="{BB962C8B-B14F-4D97-AF65-F5344CB8AC3E}">
        <p14:creationId xmlns:p14="http://schemas.microsoft.com/office/powerpoint/2010/main" val="2365069247"/>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985972"/>
            <a:ext cx="2769326" cy="1077218"/>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The </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process is simple</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2832977" y="2688878"/>
            <a:ext cx="6306074" cy="10649069"/>
          </a:xfrm>
          <a:prstGeom prst="rect">
            <a:avLst/>
          </a:prstGeom>
          <a:noFill/>
        </p:spPr>
        <p:txBody>
          <a:bodyPr wrap="square" rtlCol="0">
            <a:spAutoFit/>
          </a:bodyPr>
          <a:lstStyle/>
          <a:p>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Romans 10:13-14</a:t>
            </a:r>
          </a:p>
          <a:p>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13 For "whoever calls on the name of the LORD shall be saved."</a:t>
            </a:r>
          </a:p>
          <a:p>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14 How then shall they call on Him in whom they have not believed? And how shall they believe in Him of whom they have not heard? And how shall they hear without a preacher?</a:t>
            </a:r>
          </a:p>
          <a:p>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15 And how shall they preach unless they are sent? As it is written: "How beautiful are the feet of those who preach the gospel of peace, Who bring glad tidings of good things!"</a:t>
            </a:r>
          </a:p>
          <a:p>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16 But they have not all obeyed the gospel. For Isaiah says, "Lord, who has believed our report?"</a:t>
            </a:r>
          </a:p>
          <a:p>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17 So then faith comes by hearing, and hearing by the word of God.</a:t>
            </a:r>
          </a:p>
        </p:txBody>
      </p:sp>
    </p:spTree>
    <p:extLst>
      <p:ext uri="{BB962C8B-B14F-4D97-AF65-F5344CB8AC3E}">
        <p14:creationId xmlns:p14="http://schemas.microsoft.com/office/powerpoint/2010/main" val="584438710"/>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985972"/>
            <a:ext cx="2769326" cy="1077218"/>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The </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process is simple</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352799" y="2688878"/>
            <a:ext cx="5786251" cy="3785652"/>
          </a:xfrm>
          <a:prstGeom prst="rect">
            <a:avLst/>
          </a:prstGeom>
          <a:noFill/>
        </p:spPr>
        <p:txBody>
          <a:bodyPr wrap="square" rtlCol="0">
            <a:spAutoFit/>
          </a:bodyPr>
          <a:lstStyle/>
          <a:p>
            <a:r>
              <a:rPr lang="en-US" sz="48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Romans 10:17</a:t>
            </a:r>
          </a:p>
          <a:p>
            <a:r>
              <a:rPr lang="en-US" sz="48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17 So then faith comes by hearing, and hearing by the word of God.</a:t>
            </a:r>
          </a:p>
        </p:txBody>
      </p:sp>
    </p:spTree>
    <p:extLst>
      <p:ext uri="{BB962C8B-B14F-4D97-AF65-F5344CB8AC3E}">
        <p14:creationId xmlns:p14="http://schemas.microsoft.com/office/powerpoint/2010/main" val="675018747"/>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985972"/>
            <a:ext cx="2769326" cy="1077218"/>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The </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process is simple</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356606" y="2758707"/>
            <a:ext cx="5786251" cy="3970318"/>
          </a:xfrm>
          <a:prstGeom prst="rect">
            <a:avLst/>
          </a:prstGeom>
          <a:noFill/>
        </p:spPr>
        <p:txBody>
          <a:bodyPr wrap="square" rtlCol="0">
            <a:spAutoFit/>
          </a:bodyPr>
          <a:lstStyle/>
          <a:p>
            <a:r>
              <a:rPr lang="en-US" sz="36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2 Timothy 2:2</a:t>
            </a:r>
          </a:p>
          <a:p>
            <a:r>
              <a:rPr lang="en-US" sz="36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2 And the things that you have heard from me among many witnesses, commit these to faithful men who will be able to teach others also.</a:t>
            </a:r>
          </a:p>
        </p:txBody>
      </p:sp>
    </p:spTree>
    <p:extLst>
      <p:ext uri="{BB962C8B-B14F-4D97-AF65-F5344CB8AC3E}">
        <p14:creationId xmlns:p14="http://schemas.microsoft.com/office/powerpoint/2010/main" val="1359537260"/>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985972"/>
            <a:ext cx="2769326" cy="1077218"/>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The </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process is simple</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3208942"/>
            <a:ext cx="5786251" cy="3046988"/>
          </a:xfrm>
          <a:prstGeom prst="rect">
            <a:avLst/>
          </a:prstGeom>
          <a:noFill/>
        </p:spPr>
        <p:txBody>
          <a:bodyPr wrap="square" rtlCol="0">
            <a:spAutoFit/>
          </a:bodyPr>
          <a:lstStyle/>
          <a:p>
            <a:r>
              <a:rPr lang="en-US" sz="48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1 Corinthians 3:6</a:t>
            </a:r>
          </a:p>
          <a:p>
            <a:r>
              <a:rPr lang="en-US" sz="48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6 I planted, Apollos watered, but God gave the increase.</a:t>
            </a:r>
          </a:p>
        </p:txBody>
      </p:sp>
    </p:spTree>
    <p:extLst>
      <p:ext uri="{BB962C8B-B14F-4D97-AF65-F5344CB8AC3E}">
        <p14:creationId xmlns:p14="http://schemas.microsoft.com/office/powerpoint/2010/main" val="1595849654"/>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590987"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Understand what is NOT involved</a:t>
            </a:r>
          </a:p>
        </p:txBody>
      </p:sp>
    </p:spTree>
    <p:extLst>
      <p:ext uri="{BB962C8B-B14F-4D97-AF65-F5344CB8AC3E}">
        <p14:creationId xmlns:p14="http://schemas.microsoft.com/office/powerpoint/2010/main" val="241581243"/>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1</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590987"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Understand what is NOT involved</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971800"/>
            <a:ext cx="5786251" cy="3785652"/>
          </a:xfrm>
          <a:prstGeom prst="rect">
            <a:avLst/>
          </a:prstGeom>
          <a:noFill/>
        </p:spPr>
        <p:txBody>
          <a:bodyPr wrap="square" rtlCol="0">
            <a:spAutoFit/>
          </a:bodyPr>
          <a:lstStyle/>
          <a:p>
            <a:pPr marL="685800" indent="-685800">
              <a:spcBef>
                <a:spcPts val="1200"/>
              </a:spcBef>
              <a:buFont typeface="Arial" panose="020B0604020202020204" pitchFamily="34" charset="0"/>
              <a:buChar char="•"/>
            </a:pPr>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Gimmicks &amp; carnal appeals.</a:t>
            </a:r>
          </a:p>
          <a:p>
            <a:pPr marL="685800" indent="-685800">
              <a:spcBef>
                <a:spcPts val="1200"/>
              </a:spcBef>
              <a:buFont typeface="Arial" panose="020B0604020202020204" pitchFamily="34" charset="0"/>
              <a:buChar char="•"/>
            </a:pPr>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Arguing “religion.”</a:t>
            </a:r>
          </a:p>
          <a:p>
            <a:pPr marL="685800" indent="-685800">
              <a:spcBef>
                <a:spcPts val="1200"/>
              </a:spcBef>
              <a:buFont typeface="Arial" panose="020B0604020202020204" pitchFamily="34" charset="0"/>
              <a:buChar char="•"/>
            </a:pPr>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Sitting &amp; doing nothing.</a:t>
            </a:r>
          </a:p>
        </p:txBody>
      </p:sp>
    </p:spTree>
    <p:extLst>
      <p:ext uri="{BB962C8B-B14F-4D97-AF65-F5344CB8AC3E}">
        <p14:creationId xmlns:p14="http://schemas.microsoft.com/office/powerpoint/2010/main" val="2609267496"/>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1</a:t>
            </a:r>
          </a:p>
        </p:txBody>
      </p:sp>
    </p:spTree>
    <p:extLst>
      <p:ext uri="{BB962C8B-B14F-4D97-AF65-F5344CB8AC3E}">
        <p14:creationId xmlns:p14="http://schemas.microsoft.com/office/powerpoint/2010/main" val="2014738832"/>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Tree>
    <p:extLst>
      <p:ext uri="{BB962C8B-B14F-4D97-AF65-F5344CB8AC3E}">
        <p14:creationId xmlns:p14="http://schemas.microsoft.com/office/powerpoint/2010/main" val="2958079567"/>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Tree>
    <p:extLst>
      <p:ext uri="{BB962C8B-B14F-4D97-AF65-F5344CB8AC3E}">
        <p14:creationId xmlns:p14="http://schemas.microsoft.com/office/powerpoint/2010/main" val="3686359063"/>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Learn to see people like Jesus did</a:t>
            </a:r>
          </a:p>
        </p:txBody>
      </p:sp>
    </p:spTree>
    <p:extLst>
      <p:ext uri="{BB962C8B-B14F-4D97-AF65-F5344CB8AC3E}">
        <p14:creationId xmlns:p14="http://schemas.microsoft.com/office/powerpoint/2010/main" val="2084013065"/>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1200329"/>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p:txBody>
      </p:sp>
    </p:spTree>
    <p:extLst>
      <p:ext uri="{BB962C8B-B14F-4D97-AF65-F5344CB8AC3E}">
        <p14:creationId xmlns:p14="http://schemas.microsoft.com/office/powerpoint/2010/main" val="925408130"/>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Learn to see people like Jesus did</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749927"/>
            <a:ext cx="5786251" cy="4031873"/>
          </a:xfrm>
          <a:prstGeom prst="rect">
            <a:avLst/>
          </a:prstGeom>
          <a:noFill/>
        </p:spPr>
        <p:txBody>
          <a:bodyPr wrap="square" rtlCol="0">
            <a:spAutoFit/>
          </a:bodyPr>
          <a:lstStyle/>
          <a:p>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Mark 6:34</a:t>
            </a:r>
          </a:p>
          <a:p>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34 And Jesus, when He came out, saw a great multitude and was moved with compassion for them, because they were like sheep not having a shepherd. So He began to teach them many things.</a:t>
            </a:r>
          </a:p>
        </p:txBody>
      </p:sp>
    </p:spTree>
    <p:extLst>
      <p:ext uri="{BB962C8B-B14F-4D97-AF65-F5344CB8AC3E}">
        <p14:creationId xmlns:p14="http://schemas.microsoft.com/office/powerpoint/2010/main" val="999179352"/>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2970657"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Learn to see people like Jesus did</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971800"/>
            <a:ext cx="5786251" cy="3785652"/>
          </a:xfrm>
          <a:prstGeom prst="rect">
            <a:avLst/>
          </a:prstGeom>
          <a:noFill/>
        </p:spPr>
        <p:txBody>
          <a:bodyPr wrap="square" rtlCol="0">
            <a:spAutoFit/>
          </a:bodyPr>
          <a:lstStyle/>
          <a:p>
            <a:r>
              <a:rPr lang="en-US" sz="4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Matthew 7:12</a:t>
            </a:r>
          </a:p>
          <a:p>
            <a:r>
              <a:rPr lang="en-US" sz="4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12 "Therefore, whatever you want men to do to you, do also to them, for this is the Law and the Prophets." </a:t>
            </a:r>
          </a:p>
        </p:txBody>
      </p:sp>
    </p:spTree>
    <p:extLst>
      <p:ext uri="{BB962C8B-B14F-4D97-AF65-F5344CB8AC3E}">
        <p14:creationId xmlns:p14="http://schemas.microsoft.com/office/powerpoint/2010/main" val="76055289"/>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Know that not all who hear will obey</a:t>
            </a:r>
          </a:p>
        </p:txBody>
      </p:sp>
    </p:spTree>
    <p:extLst>
      <p:ext uri="{BB962C8B-B14F-4D97-AF65-F5344CB8AC3E}">
        <p14:creationId xmlns:p14="http://schemas.microsoft.com/office/powerpoint/2010/main" val="3582068401"/>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Know that not all who hear will obey</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971800"/>
            <a:ext cx="5786251" cy="3785652"/>
          </a:xfrm>
          <a:prstGeom prst="rect">
            <a:avLst/>
          </a:prstGeom>
          <a:noFill/>
        </p:spPr>
        <p:txBody>
          <a:bodyPr wrap="square" rtlCol="0">
            <a:spAutoFit/>
          </a:bodyPr>
          <a:lstStyle/>
          <a:p>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Matthew 13:3-4</a:t>
            </a:r>
          </a:p>
          <a:p>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 Then He spoke many things to them in parables, saying: "Behold, a </a:t>
            </a:r>
            <a:r>
              <a:rPr lang="en-US" sz="3000" dirty="0" err="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sower</a:t>
            </a: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went out to sow.</a:t>
            </a:r>
          </a:p>
          <a:p>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4 "And as he sowed, some seed fell by the wayside; and the birds came and devoured them."</a:t>
            </a:r>
          </a:p>
        </p:txBody>
      </p:sp>
    </p:spTree>
    <p:extLst>
      <p:ext uri="{BB962C8B-B14F-4D97-AF65-F5344CB8AC3E}">
        <p14:creationId xmlns:p14="http://schemas.microsoft.com/office/powerpoint/2010/main" val="451483677"/>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Know that not all who hear will obey</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5496" y="2590919"/>
            <a:ext cx="5786251" cy="4247317"/>
          </a:xfrm>
          <a:prstGeom prst="rect">
            <a:avLst/>
          </a:prstGeom>
          <a:noFill/>
        </p:spPr>
        <p:txBody>
          <a:bodyPr wrap="square" rtlCol="0">
            <a:spAutoFit/>
          </a:bodyPr>
          <a:lstStyle/>
          <a:p>
            <a:pPr>
              <a:lnSpc>
                <a:spcPct val="90000"/>
              </a:lnSpc>
            </a:pPr>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Matthew 13:5-6</a:t>
            </a:r>
          </a:p>
          <a:p>
            <a:pPr>
              <a:lnSpc>
                <a:spcPct val="90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5 "Some fell on stony places, where they did not have much earth; and they immediately sprang up because they had no depth of earth.</a:t>
            </a:r>
          </a:p>
          <a:p>
            <a:pPr>
              <a:lnSpc>
                <a:spcPct val="90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6 "But when the sun was up they were scorched, and because they had no root they withered away.</a:t>
            </a:r>
          </a:p>
        </p:txBody>
      </p:sp>
    </p:spTree>
    <p:extLst>
      <p:ext uri="{BB962C8B-B14F-4D97-AF65-F5344CB8AC3E}">
        <p14:creationId xmlns:p14="http://schemas.microsoft.com/office/powerpoint/2010/main" val="1890447470"/>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Know that not all who hear will obey</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7953" y="2795082"/>
            <a:ext cx="5786251" cy="3834896"/>
          </a:xfrm>
          <a:prstGeom prst="rect">
            <a:avLst/>
          </a:prstGeom>
          <a:noFill/>
        </p:spPr>
        <p:txBody>
          <a:bodyPr wrap="square" rtlCol="0">
            <a:spAutoFit/>
          </a:bodyPr>
          <a:lstStyle/>
          <a:p>
            <a:pPr>
              <a:lnSpc>
                <a:spcPct val="90000"/>
              </a:lnSpc>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Matthew 13:7-8</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7 "And some fell among thorns, and the thorns sprang up and choked them.</a:t>
            </a:r>
          </a:p>
          <a:p>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8 "But others fell on good ground and yielded a crop: some a hundredfold, some sixty, some thirty." </a:t>
            </a:r>
          </a:p>
        </p:txBody>
      </p:sp>
    </p:spTree>
    <p:extLst>
      <p:ext uri="{BB962C8B-B14F-4D97-AF65-F5344CB8AC3E}">
        <p14:creationId xmlns:p14="http://schemas.microsoft.com/office/powerpoint/2010/main" val="297012746"/>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Develop The Proper Attitude</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3224651885"/>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Tree>
    <p:extLst>
      <p:ext uri="{BB962C8B-B14F-4D97-AF65-F5344CB8AC3E}">
        <p14:creationId xmlns:p14="http://schemas.microsoft.com/office/powerpoint/2010/main" val="498781901"/>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Tree>
    <p:extLst>
      <p:ext uri="{BB962C8B-B14F-4D97-AF65-F5344CB8AC3E}">
        <p14:creationId xmlns:p14="http://schemas.microsoft.com/office/powerpoint/2010/main" val="2482397658"/>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Opportunities are everywhere</a:t>
            </a:r>
          </a:p>
        </p:txBody>
      </p:sp>
    </p:spTree>
    <p:extLst>
      <p:ext uri="{BB962C8B-B14F-4D97-AF65-F5344CB8AC3E}">
        <p14:creationId xmlns:p14="http://schemas.microsoft.com/office/powerpoint/2010/main" val="2353287271"/>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404997"/>
            <a:ext cx="7696200" cy="4708981"/>
          </a:xfrm>
          <a:prstGeom prst="rect">
            <a:avLst/>
          </a:prstGeom>
          <a:noFill/>
        </p:spPr>
        <p:txBody>
          <a:bodyPr wrap="square" rtlCol="0">
            <a:spAutoFit/>
          </a:bodyPr>
          <a:lstStyle/>
          <a:p>
            <a:r>
              <a:rPr lang="en-US" sz="6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Luke 19:10</a:t>
            </a:r>
          </a:p>
          <a:p>
            <a:r>
              <a:rPr lang="en-US" sz="6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10 "...for the Son of Man has come to seek and to save that which was lost."</a:t>
            </a:r>
          </a:p>
        </p:txBody>
      </p:sp>
    </p:spTree>
    <p:extLst>
      <p:ext uri="{BB962C8B-B14F-4D97-AF65-F5344CB8AC3E}">
        <p14:creationId xmlns:p14="http://schemas.microsoft.com/office/powerpoint/2010/main" val="131540432"/>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Opportunities are everywhere</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7953" y="2795082"/>
            <a:ext cx="5786251" cy="4081117"/>
          </a:xfrm>
          <a:prstGeom prst="rect">
            <a:avLst/>
          </a:prstGeom>
          <a:noFill/>
        </p:spPr>
        <p:txBody>
          <a:bodyPr wrap="square" rtlCol="0">
            <a:spAutoFit/>
          </a:bodyPr>
          <a:lstStyle/>
          <a:p>
            <a:pPr>
              <a:lnSpc>
                <a:spcPct val="90000"/>
              </a:lnSpc>
            </a:pPr>
            <a:r>
              <a:rPr lang="en-US" sz="36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4:35</a:t>
            </a:r>
          </a:p>
          <a:p>
            <a:pPr>
              <a:lnSpc>
                <a:spcPct val="90000"/>
              </a:lnSpc>
            </a:pPr>
            <a:r>
              <a:rPr lang="en-US" sz="36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35 "Do you not say, 'There are still four months and then comes the harvest'? Behold, I say to you, lift up your eyes and look at the fields, for they are already white for harvest!" </a:t>
            </a:r>
          </a:p>
        </p:txBody>
      </p:sp>
    </p:spTree>
    <p:extLst>
      <p:ext uri="{BB962C8B-B14F-4D97-AF65-F5344CB8AC3E}">
        <p14:creationId xmlns:p14="http://schemas.microsoft.com/office/powerpoint/2010/main" val="781061294"/>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387" y="3810745"/>
            <a:ext cx="2769326" cy="1569660"/>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Opportunities are everywhere</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7953" y="2983230"/>
            <a:ext cx="5786251" cy="3582519"/>
          </a:xfrm>
          <a:prstGeom prst="rect">
            <a:avLst/>
          </a:prstGeom>
          <a:noFill/>
        </p:spPr>
        <p:txBody>
          <a:bodyPr wrap="square" rtlCol="0">
            <a:spAutoFit/>
          </a:bodyPr>
          <a:lstStyle/>
          <a:p>
            <a:pPr>
              <a:lnSpc>
                <a:spcPct val="90000"/>
              </a:lnSpc>
            </a:pPr>
            <a:r>
              <a:rPr lang="en-US" sz="36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Luke 10:2</a:t>
            </a:r>
          </a:p>
          <a:p>
            <a:pPr>
              <a:lnSpc>
                <a:spcPct val="90000"/>
              </a:lnSpc>
            </a:pPr>
            <a:r>
              <a:rPr lang="en-US" sz="36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2 Then He said to them, "The harvest truly is great, but the laborers are few; therefore pray the Lord of the harvest to send out laborers into His harvest." </a:t>
            </a:r>
          </a:p>
        </p:txBody>
      </p:sp>
    </p:spTree>
    <p:extLst>
      <p:ext uri="{BB962C8B-B14F-4D97-AF65-F5344CB8AC3E}">
        <p14:creationId xmlns:p14="http://schemas.microsoft.com/office/powerpoint/2010/main" val="1773087435"/>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What about people we already know?</a:t>
            </a:r>
          </a:p>
        </p:txBody>
      </p:sp>
    </p:spTree>
    <p:extLst>
      <p:ext uri="{BB962C8B-B14F-4D97-AF65-F5344CB8AC3E}">
        <p14:creationId xmlns:p14="http://schemas.microsoft.com/office/powerpoint/2010/main" val="1466731992"/>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What about people we already know?</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798445"/>
            <a:ext cx="5786251" cy="4081117"/>
          </a:xfrm>
          <a:prstGeom prst="rect">
            <a:avLst/>
          </a:prstGeom>
          <a:noFill/>
        </p:spPr>
        <p:txBody>
          <a:bodyPr wrap="square" rtlCol="0">
            <a:spAutoFit/>
          </a:bodyPr>
          <a:lstStyle/>
          <a:p>
            <a:pPr>
              <a:lnSpc>
                <a:spcPct val="90000"/>
              </a:lnSpc>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1:35-37</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35 Again, the next day, John stood with two of his disciples.</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36 And looking at Jesus as He walked, he said, "Behold the Lamb of God!"</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37 The two disciples heard him speak, and they followed Jesus.</a:t>
            </a:r>
          </a:p>
        </p:txBody>
      </p:sp>
    </p:spTree>
    <p:extLst>
      <p:ext uri="{BB962C8B-B14F-4D97-AF65-F5344CB8AC3E}">
        <p14:creationId xmlns:p14="http://schemas.microsoft.com/office/powerpoint/2010/main" val="1893083580"/>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What about people we already know?</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798445"/>
            <a:ext cx="5786251" cy="3637919"/>
          </a:xfrm>
          <a:prstGeom prst="rect">
            <a:avLst/>
          </a:prstGeom>
          <a:noFill/>
        </p:spPr>
        <p:txBody>
          <a:bodyPr wrap="square" rtlCol="0">
            <a:spAutoFit/>
          </a:bodyPr>
          <a:lstStyle/>
          <a:p>
            <a:pPr>
              <a:lnSpc>
                <a:spcPct val="90000"/>
              </a:lnSpc>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1:38</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38 Then Jesus turned, and seeing them following, said to them, "What do you seek?" They said to Him, "Rabbi" (which is to say, when translated, Teacher), "where are You staying?"</a:t>
            </a:r>
          </a:p>
        </p:txBody>
      </p:sp>
    </p:spTree>
    <p:extLst>
      <p:ext uri="{BB962C8B-B14F-4D97-AF65-F5344CB8AC3E}">
        <p14:creationId xmlns:p14="http://schemas.microsoft.com/office/powerpoint/2010/main" val="2988835348"/>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What about people we already know?</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06873"/>
            <a:ext cx="5786251" cy="4247317"/>
          </a:xfrm>
          <a:prstGeom prst="rect">
            <a:avLst/>
          </a:prstGeom>
          <a:noFill/>
        </p:spPr>
        <p:txBody>
          <a:bodyPr wrap="square" rtlCol="0">
            <a:spAutoFit/>
          </a:bodyPr>
          <a:lstStyle/>
          <a:p>
            <a:pPr>
              <a:lnSpc>
                <a:spcPct val="90000"/>
              </a:lnSpc>
            </a:pPr>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1:39-40</a:t>
            </a:r>
          </a:p>
          <a:p>
            <a:pPr>
              <a:lnSpc>
                <a:spcPct val="90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39 He said to them, "Come and see." They came and saw where He was staying, and remained with Him that day (now it was about the tenth hour).</a:t>
            </a:r>
          </a:p>
          <a:p>
            <a:pPr>
              <a:lnSpc>
                <a:spcPct val="90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40 One of the two who heard John speak, and followed Him, was Andrew, Simon Peter's brother.</a:t>
            </a:r>
          </a:p>
        </p:txBody>
      </p:sp>
    </p:spTree>
    <p:extLst>
      <p:ext uri="{BB962C8B-B14F-4D97-AF65-F5344CB8AC3E}">
        <p14:creationId xmlns:p14="http://schemas.microsoft.com/office/powerpoint/2010/main" val="1736856553"/>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What about people we already know?</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06873"/>
            <a:ext cx="5863781" cy="4408899"/>
          </a:xfrm>
          <a:prstGeom prst="rect">
            <a:avLst/>
          </a:prstGeom>
          <a:noFill/>
        </p:spPr>
        <p:txBody>
          <a:bodyPr wrap="square" rtlCol="0">
            <a:spAutoFit/>
          </a:bodyPr>
          <a:lstStyle/>
          <a:p>
            <a:pPr>
              <a:lnSpc>
                <a:spcPct val="84000"/>
              </a:lnSpc>
            </a:pPr>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1:41-42</a:t>
            </a:r>
          </a:p>
          <a:p>
            <a:pPr>
              <a:lnSpc>
                <a:spcPct val="84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41 He first found his own brother Simon, and said to him, "We have found the Messiah" (which is translated, the Christ).</a:t>
            </a:r>
          </a:p>
          <a:p>
            <a:pPr>
              <a:lnSpc>
                <a:spcPct val="84000"/>
              </a:lnSpc>
            </a:pPr>
            <a:r>
              <a:rPr lang="en-US" sz="3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42 And he brought him to Jesus. Now when Jesus looked at him, He said, "You are Simon the son of Jonah. You shall be called Cephas" (which is translated, A Stone).</a:t>
            </a:r>
          </a:p>
        </p:txBody>
      </p:sp>
    </p:spTree>
    <p:extLst>
      <p:ext uri="{BB962C8B-B14F-4D97-AF65-F5344CB8AC3E}">
        <p14:creationId xmlns:p14="http://schemas.microsoft.com/office/powerpoint/2010/main" val="1733064619"/>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TextBox 4">
            <a:extLst>
              <a:ext uri="{FF2B5EF4-FFF2-40B4-BE49-F238E27FC236}">
                <a16:creationId xmlns="" xmlns:a16="http://schemas.microsoft.com/office/drawing/2014/main" id="{2C5B9F20-0CBF-85D2-8D41-FF2B2C5288BB}"/>
              </a:ext>
            </a:extLst>
          </p:cNvPr>
          <p:cNvSpPr txBox="1"/>
          <p:nvPr/>
        </p:nvSpPr>
        <p:spPr>
          <a:xfrm>
            <a:off x="457200" y="140297"/>
            <a:ext cx="8229600" cy="120032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spcBef>
                <a:spcPts val="2400"/>
              </a:spcBef>
            </a:pPr>
            <a:r>
              <a:rPr lang="en-US" sz="36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“What was responsible for your coming to Christ and this church?”</a:t>
            </a:r>
          </a:p>
        </p:txBody>
      </p:sp>
      <p:sp>
        <p:nvSpPr>
          <p:cNvPr id="9" name="TextBox 8">
            <a:extLst>
              <a:ext uri="{FF2B5EF4-FFF2-40B4-BE49-F238E27FC236}">
                <a16:creationId xmlns="" xmlns:a16="http://schemas.microsoft.com/office/drawing/2014/main" id="{368F2187-5E4A-4859-E373-9B46F797CB8D}"/>
              </a:ext>
            </a:extLst>
          </p:cNvPr>
          <p:cNvSpPr txBox="1"/>
          <p:nvPr/>
        </p:nvSpPr>
        <p:spPr>
          <a:xfrm>
            <a:off x="609600" y="5653053"/>
            <a:ext cx="4151744" cy="830997"/>
          </a:xfrm>
          <a:prstGeom prst="rect">
            <a:avLst/>
          </a:prstGeom>
          <a:noFill/>
        </p:spPr>
        <p:txBody>
          <a:bodyPr wrap="square" rtlCol="0">
            <a:spAutoFit/>
          </a:bodyPr>
          <a:lstStyle/>
          <a:p>
            <a:r>
              <a:rPr lang="en-US" sz="2400"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*Survey by The Institute for American Church Growth.</a:t>
            </a:r>
          </a:p>
        </p:txBody>
      </p:sp>
    </p:spTree>
    <p:extLst>
      <p:ext uri="{BB962C8B-B14F-4D97-AF65-F5344CB8AC3E}">
        <p14:creationId xmlns:p14="http://schemas.microsoft.com/office/powerpoint/2010/main" val="2105519531"/>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TextBox 4">
            <a:extLst>
              <a:ext uri="{FF2B5EF4-FFF2-40B4-BE49-F238E27FC236}">
                <a16:creationId xmlns="" xmlns:a16="http://schemas.microsoft.com/office/drawing/2014/main" id="{2C5B9F20-0CBF-85D2-8D41-FF2B2C5288BB}"/>
              </a:ext>
            </a:extLst>
          </p:cNvPr>
          <p:cNvSpPr txBox="1"/>
          <p:nvPr/>
        </p:nvSpPr>
        <p:spPr>
          <a:xfrm>
            <a:off x="457200" y="140297"/>
            <a:ext cx="8229600" cy="120032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spcBef>
                <a:spcPts val="2400"/>
              </a:spcBef>
            </a:pPr>
            <a:r>
              <a:rPr lang="en-US" sz="36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“What was responsible for your coming to Christ and this church?”</a:t>
            </a:r>
          </a:p>
        </p:txBody>
      </p:sp>
      <p:sp>
        <p:nvSpPr>
          <p:cNvPr id="6" name="Text Box 4">
            <a:extLst>
              <a:ext uri="{FF2B5EF4-FFF2-40B4-BE49-F238E27FC236}">
                <a16:creationId xmlns="" xmlns:a16="http://schemas.microsoft.com/office/drawing/2014/main" id="{F3DB6842-390A-A7FB-BD26-1E560B59E65D}"/>
              </a:ext>
            </a:extLst>
          </p:cNvPr>
          <p:cNvSpPr txBox="1">
            <a:spLocks noChangeArrowheads="1"/>
          </p:cNvSpPr>
          <p:nvPr/>
        </p:nvSpPr>
        <p:spPr bwMode="auto">
          <a:xfrm>
            <a:off x="457200" y="1752600"/>
            <a:ext cx="4322617"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38188" indent="-738188"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.5%--I attended a gospel meeting.</a:t>
            </a:r>
          </a:p>
          <a:p>
            <a:pPr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1%--I visited there.</a:t>
            </a:r>
          </a:p>
          <a:p>
            <a:pPr marL="684213" indent="-684213"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2%--I had a special need.</a:t>
            </a:r>
          </a:p>
          <a:p>
            <a:pPr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3%--I just walked in.</a:t>
            </a:r>
          </a:p>
          <a:p>
            <a:pPr eaLnBrk="1" hangingPunct="1"/>
            <a:endParaRPr lang="en-US" sz="2400" dirty="0"/>
          </a:p>
        </p:txBody>
      </p:sp>
      <p:sp>
        <p:nvSpPr>
          <p:cNvPr id="8" name="Text Box 5">
            <a:extLst>
              <a:ext uri="{FF2B5EF4-FFF2-40B4-BE49-F238E27FC236}">
                <a16:creationId xmlns="" xmlns:a16="http://schemas.microsoft.com/office/drawing/2014/main" id="{CA57E8AE-0ACC-3008-7EFF-89E457A79D35}"/>
              </a:ext>
            </a:extLst>
          </p:cNvPr>
          <p:cNvSpPr txBox="1">
            <a:spLocks noChangeArrowheads="1"/>
          </p:cNvSpPr>
          <p:nvPr/>
        </p:nvSpPr>
        <p:spPr bwMode="auto">
          <a:xfrm>
            <a:off x="4959028" y="1752600"/>
            <a:ext cx="403257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3%--I liked the programs.</a:t>
            </a:r>
          </a:p>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5%--I like the Bible class.</a:t>
            </a:r>
          </a:p>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6%--I liked the minister.</a:t>
            </a:r>
          </a:p>
          <a:p>
            <a:pPr marL="858838" indent="-858838">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75%--A friend or relative invited me.</a:t>
            </a:r>
          </a:p>
          <a:p>
            <a:pPr>
              <a:defRPr/>
            </a:pPr>
            <a:endParaRPr lang="en-US" sz="2400" b="1" dirty="0">
              <a:effectLst>
                <a:outerShdw blurRad="38100" dist="38100" dir="2700000" algn="tl">
                  <a:srgbClr val="C0C0C0"/>
                </a:outerShdw>
              </a:effectLst>
            </a:endParaRPr>
          </a:p>
        </p:txBody>
      </p:sp>
      <p:sp>
        <p:nvSpPr>
          <p:cNvPr id="9" name="TextBox 8">
            <a:extLst>
              <a:ext uri="{FF2B5EF4-FFF2-40B4-BE49-F238E27FC236}">
                <a16:creationId xmlns="" xmlns:a16="http://schemas.microsoft.com/office/drawing/2014/main" id="{368F2187-5E4A-4859-E373-9B46F797CB8D}"/>
              </a:ext>
            </a:extLst>
          </p:cNvPr>
          <p:cNvSpPr txBox="1"/>
          <p:nvPr/>
        </p:nvSpPr>
        <p:spPr>
          <a:xfrm>
            <a:off x="609600" y="5653053"/>
            <a:ext cx="4151744" cy="830997"/>
          </a:xfrm>
          <a:prstGeom prst="rect">
            <a:avLst/>
          </a:prstGeom>
          <a:noFill/>
        </p:spPr>
        <p:txBody>
          <a:bodyPr wrap="square" rtlCol="0">
            <a:spAutoFit/>
          </a:bodyPr>
          <a:lstStyle/>
          <a:p>
            <a:r>
              <a:rPr lang="en-US" sz="2400"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*Survey by The Institute for American Church Growth.</a:t>
            </a:r>
          </a:p>
        </p:txBody>
      </p:sp>
    </p:spTree>
    <p:extLst>
      <p:ext uri="{BB962C8B-B14F-4D97-AF65-F5344CB8AC3E}">
        <p14:creationId xmlns:p14="http://schemas.microsoft.com/office/powerpoint/2010/main" val="623846506"/>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TextBox 4">
            <a:extLst>
              <a:ext uri="{FF2B5EF4-FFF2-40B4-BE49-F238E27FC236}">
                <a16:creationId xmlns="" xmlns:a16="http://schemas.microsoft.com/office/drawing/2014/main" id="{2C5B9F20-0CBF-85D2-8D41-FF2B2C5288BB}"/>
              </a:ext>
            </a:extLst>
          </p:cNvPr>
          <p:cNvSpPr txBox="1"/>
          <p:nvPr/>
        </p:nvSpPr>
        <p:spPr>
          <a:xfrm>
            <a:off x="457200" y="140297"/>
            <a:ext cx="8229600" cy="120032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spcBef>
                <a:spcPts val="2400"/>
              </a:spcBef>
            </a:pPr>
            <a:r>
              <a:rPr lang="en-US" sz="36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“What was responsible for your coming to Christ and this church?”</a:t>
            </a:r>
          </a:p>
        </p:txBody>
      </p:sp>
      <p:sp>
        <p:nvSpPr>
          <p:cNvPr id="6" name="Text Box 4">
            <a:extLst>
              <a:ext uri="{FF2B5EF4-FFF2-40B4-BE49-F238E27FC236}">
                <a16:creationId xmlns="" xmlns:a16="http://schemas.microsoft.com/office/drawing/2014/main" id="{F3DB6842-390A-A7FB-BD26-1E560B59E65D}"/>
              </a:ext>
            </a:extLst>
          </p:cNvPr>
          <p:cNvSpPr txBox="1">
            <a:spLocks noChangeArrowheads="1"/>
          </p:cNvSpPr>
          <p:nvPr/>
        </p:nvSpPr>
        <p:spPr bwMode="auto">
          <a:xfrm>
            <a:off x="457200" y="1752600"/>
            <a:ext cx="4322617"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38188" indent="-738188"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.5%--I attended a gospel meeting.</a:t>
            </a:r>
          </a:p>
          <a:p>
            <a:pPr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1%--I visited there.</a:t>
            </a:r>
          </a:p>
          <a:p>
            <a:pPr marL="684213" indent="-684213"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2%--I had a special need.</a:t>
            </a:r>
          </a:p>
          <a:p>
            <a:pPr eaLnBrk="1" hangingPunct="1">
              <a:spcBef>
                <a:spcPts val="1200"/>
              </a:spcBef>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3%--I just walked in.</a:t>
            </a:r>
          </a:p>
          <a:p>
            <a:pPr eaLnBrk="1" hangingPunct="1"/>
            <a:endParaRPr lang="en-US" sz="2400" dirty="0"/>
          </a:p>
        </p:txBody>
      </p:sp>
      <p:sp>
        <p:nvSpPr>
          <p:cNvPr id="8" name="Text Box 5">
            <a:extLst>
              <a:ext uri="{FF2B5EF4-FFF2-40B4-BE49-F238E27FC236}">
                <a16:creationId xmlns="" xmlns:a16="http://schemas.microsoft.com/office/drawing/2014/main" id="{CA57E8AE-0ACC-3008-7EFF-89E457A79D35}"/>
              </a:ext>
            </a:extLst>
          </p:cNvPr>
          <p:cNvSpPr txBox="1">
            <a:spLocks noChangeArrowheads="1"/>
          </p:cNvSpPr>
          <p:nvPr/>
        </p:nvSpPr>
        <p:spPr bwMode="auto">
          <a:xfrm>
            <a:off x="4959028" y="1752600"/>
            <a:ext cx="4032572"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3%--I liked the programs.</a:t>
            </a:r>
          </a:p>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5%--I like the Bible class.</a:t>
            </a:r>
          </a:p>
          <a:p>
            <a:pPr marL="684213" indent="-684213">
              <a:spcBef>
                <a:spcPts val="1200"/>
              </a:spcBef>
              <a:defRPr/>
            </a:pPr>
            <a:r>
              <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6%--I liked the minister.</a:t>
            </a:r>
          </a:p>
          <a:p>
            <a:pPr marL="858838" indent="-858838">
              <a:spcBef>
                <a:spcPts val="1200"/>
              </a:spcBef>
              <a:defRPr/>
            </a:pPr>
            <a:r>
              <a:rPr lang="en-US" sz="4400" b="1" dirty="0">
                <a:solidFill>
                  <a:schemeClr val="bg1"/>
                </a:solidFill>
                <a:effectLst>
                  <a:glow rad="177800">
                    <a:srgbClr val="F9B277">
                      <a:alpha val="60000"/>
                    </a:srgbClr>
                  </a:glow>
                  <a:outerShdw blurRad="38100" dist="38100" dir="2700000" algn="tl">
                    <a:srgbClr val="000000"/>
                  </a:outerShdw>
                </a:effectLst>
                <a:latin typeface="Arial" panose="020B0604020202020204" pitchFamily="34" charset="0"/>
                <a:cs typeface="Arial" panose="020B0604020202020204" pitchFamily="34" charset="0"/>
              </a:rPr>
              <a:t>75%--A friend or relative invited me.</a:t>
            </a:r>
          </a:p>
          <a:p>
            <a:pPr>
              <a:defRPr/>
            </a:pPr>
            <a:endParaRPr lang="en-US" sz="2400" b="1" dirty="0">
              <a:effectLst>
                <a:outerShdw blurRad="38100" dist="38100" dir="2700000" algn="tl">
                  <a:srgbClr val="C0C0C0"/>
                </a:outerShdw>
              </a:effectLst>
            </a:endParaRPr>
          </a:p>
        </p:txBody>
      </p:sp>
      <p:sp>
        <p:nvSpPr>
          <p:cNvPr id="9" name="TextBox 8">
            <a:extLst>
              <a:ext uri="{FF2B5EF4-FFF2-40B4-BE49-F238E27FC236}">
                <a16:creationId xmlns="" xmlns:a16="http://schemas.microsoft.com/office/drawing/2014/main" id="{368F2187-5E4A-4859-E373-9B46F797CB8D}"/>
              </a:ext>
            </a:extLst>
          </p:cNvPr>
          <p:cNvSpPr txBox="1"/>
          <p:nvPr/>
        </p:nvSpPr>
        <p:spPr>
          <a:xfrm>
            <a:off x="609600" y="5653053"/>
            <a:ext cx="4151744" cy="830997"/>
          </a:xfrm>
          <a:prstGeom prst="rect">
            <a:avLst/>
          </a:prstGeom>
          <a:noFill/>
        </p:spPr>
        <p:txBody>
          <a:bodyPr wrap="square" rtlCol="0">
            <a:spAutoFit/>
          </a:bodyPr>
          <a:lstStyle/>
          <a:p>
            <a:r>
              <a:rPr lang="en-US" sz="2400"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*Survey by The Institute for American Church Growth.</a:t>
            </a:r>
          </a:p>
        </p:txBody>
      </p:sp>
    </p:spTree>
    <p:extLst>
      <p:ext uri="{BB962C8B-B14F-4D97-AF65-F5344CB8AC3E}">
        <p14:creationId xmlns:p14="http://schemas.microsoft.com/office/powerpoint/2010/main" val="1925367817"/>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404997"/>
            <a:ext cx="7696200" cy="5262979"/>
          </a:xfrm>
          <a:prstGeom prst="rect">
            <a:avLst/>
          </a:prstGeom>
          <a:noFill/>
        </p:spPr>
        <p:txBody>
          <a:bodyPr wrap="square" rtlCol="0">
            <a:spAutoFit/>
          </a:bodyPr>
          <a:lstStyle/>
          <a:p>
            <a:r>
              <a:rPr lang="en-US" sz="48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1 Timothy 1:15</a:t>
            </a:r>
          </a:p>
          <a:p>
            <a:r>
              <a:rPr lang="en-US" sz="48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15 This is a faithful saying and worthy of all acceptance, that Christ Jesus came into the world to save sinners, of whom I am chief.</a:t>
            </a:r>
          </a:p>
        </p:txBody>
      </p:sp>
    </p:spTree>
    <p:extLst>
      <p:ext uri="{BB962C8B-B14F-4D97-AF65-F5344CB8AC3E}">
        <p14:creationId xmlns:p14="http://schemas.microsoft.com/office/powerpoint/2010/main" val="2530201177"/>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pic>
        <p:nvPicPr>
          <p:cNvPr id="11" name="Picture 3">
            <a:extLst>
              <a:ext uri="{FF2B5EF4-FFF2-40B4-BE49-F238E27FC236}">
                <a16:creationId xmlns="" xmlns:a16="http://schemas.microsoft.com/office/drawing/2014/main" id="{9A622284-EB66-9217-51A4-20E745A2B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356" y="2628432"/>
            <a:ext cx="5475892" cy="36327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 xmlns:a16="http://schemas.microsoft.com/office/drawing/2014/main" id="{22DB9210-E81F-B271-F39B-A9C271207AF3}"/>
              </a:ext>
            </a:extLst>
          </p:cNvPr>
          <p:cNvSpPr txBox="1"/>
          <p:nvPr/>
        </p:nvSpPr>
        <p:spPr>
          <a:xfrm>
            <a:off x="4093511" y="6259917"/>
            <a:ext cx="3526490"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Family/Relatives</a:t>
            </a:r>
          </a:p>
        </p:txBody>
      </p:sp>
    </p:spTree>
    <p:extLst>
      <p:ext uri="{BB962C8B-B14F-4D97-AF65-F5344CB8AC3E}">
        <p14:creationId xmlns:p14="http://schemas.microsoft.com/office/powerpoint/2010/main" val="819249237"/>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3976248" y="6259917"/>
            <a:ext cx="3678889"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Friends</a:t>
            </a:r>
          </a:p>
        </p:txBody>
      </p:sp>
      <p:pic>
        <p:nvPicPr>
          <p:cNvPr id="13" name="Picture 12" descr="A group of people smiling&#10;&#10;Description automatically generated with medium confidence">
            <a:extLst>
              <a:ext uri="{FF2B5EF4-FFF2-40B4-BE49-F238E27FC236}">
                <a16:creationId xmlns="" xmlns:a16="http://schemas.microsoft.com/office/drawing/2014/main" id="{925E0F00-DF72-9EAE-F597-29BA610DB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555219"/>
            <a:ext cx="3757380" cy="3704698"/>
          </a:xfrm>
          <a:prstGeom prst="rect">
            <a:avLst/>
          </a:prstGeom>
          <a:ln>
            <a:noFill/>
          </a:ln>
          <a:effectLst>
            <a:softEdge rad="112500"/>
          </a:effectLst>
        </p:spPr>
      </p:pic>
    </p:spTree>
    <p:extLst>
      <p:ext uri="{BB962C8B-B14F-4D97-AF65-F5344CB8AC3E}">
        <p14:creationId xmlns:p14="http://schemas.microsoft.com/office/powerpoint/2010/main" val="1490781805"/>
      </p:ext>
    </p:ext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3976248" y="6259917"/>
            <a:ext cx="3678889"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Co-workers</a:t>
            </a:r>
          </a:p>
        </p:txBody>
      </p:sp>
      <p:pic>
        <p:nvPicPr>
          <p:cNvPr id="3" name="Picture 2">
            <a:extLst>
              <a:ext uri="{FF2B5EF4-FFF2-40B4-BE49-F238E27FC236}">
                <a16:creationId xmlns="" xmlns:a16="http://schemas.microsoft.com/office/drawing/2014/main" id="{5A477A82-AAC5-8425-E4D9-7A315EC702B6}"/>
              </a:ext>
            </a:extLst>
          </p:cNvPr>
          <p:cNvPicPr>
            <a:picLocks noChangeAspect="1"/>
          </p:cNvPicPr>
          <p:nvPr/>
        </p:nvPicPr>
        <p:blipFill>
          <a:blip r:embed="rId4"/>
          <a:stretch>
            <a:fillRect/>
          </a:stretch>
        </p:blipFill>
        <p:spPr>
          <a:xfrm>
            <a:off x="3064720" y="2546585"/>
            <a:ext cx="5572095" cy="3713332"/>
          </a:xfrm>
          <a:prstGeom prst="rect">
            <a:avLst/>
          </a:prstGeom>
          <a:ln>
            <a:noFill/>
          </a:ln>
          <a:effectLst>
            <a:softEdge rad="112500"/>
          </a:effectLst>
        </p:spPr>
      </p:pic>
    </p:spTree>
    <p:extLst>
      <p:ext uri="{BB962C8B-B14F-4D97-AF65-F5344CB8AC3E}">
        <p14:creationId xmlns:p14="http://schemas.microsoft.com/office/powerpoint/2010/main" val="3578930547"/>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311442" y="6252893"/>
            <a:ext cx="3678889"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Neighbors</a:t>
            </a:r>
          </a:p>
        </p:txBody>
      </p:sp>
      <p:pic>
        <p:nvPicPr>
          <p:cNvPr id="10" name="Picture 9">
            <a:extLst>
              <a:ext uri="{FF2B5EF4-FFF2-40B4-BE49-F238E27FC236}">
                <a16:creationId xmlns="" xmlns:a16="http://schemas.microsoft.com/office/drawing/2014/main" id="{23DE7E43-5910-95BB-509A-ED2382BB860D}"/>
              </a:ext>
            </a:extLst>
          </p:cNvPr>
          <p:cNvPicPr>
            <a:picLocks noChangeAspect="1"/>
          </p:cNvPicPr>
          <p:nvPr/>
        </p:nvPicPr>
        <p:blipFill>
          <a:blip r:embed="rId4"/>
          <a:stretch>
            <a:fillRect/>
          </a:stretch>
        </p:blipFill>
        <p:spPr>
          <a:xfrm>
            <a:off x="3182496" y="2473942"/>
            <a:ext cx="5936783" cy="3941766"/>
          </a:xfrm>
          <a:prstGeom prst="rect">
            <a:avLst/>
          </a:prstGeom>
          <a:ln>
            <a:noFill/>
          </a:ln>
          <a:effectLst>
            <a:softEdge rad="112500"/>
          </a:effectLst>
        </p:spPr>
      </p:pic>
    </p:spTree>
    <p:extLst>
      <p:ext uri="{BB962C8B-B14F-4D97-AF65-F5344CB8AC3E}">
        <p14:creationId xmlns:p14="http://schemas.microsoft.com/office/powerpoint/2010/main" val="3492797343"/>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311442" y="6252893"/>
            <a:ext cx="3678889"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Fellow Students</a:t>
            </a:r>
          </a:p>
        </p:txBody>
      </p:sp>
      <p:pic>
        <p:nvPicPr>
          <p:cNvPr id="3" name="Picture 2">
            <a:extLst>
              <a:ext uri="{FF2B5EF4-FFF2-40B4-BE49-F238E27FC236}">
                <a16:creationId xmlns="" xmlns:a16="http://schemas.microsoft.com/office/drawing/2014/main" id="{6246CF4C-7ACE-5471-8848-0AEDFFDC2A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3124200" y="2434402"/>
            <a:ext cx="5940542" cy="3963811"/>
          </a:xfrm>
          <a:prstGeom prst="rect">
            <a:avLst/>
          </a:prstGeom>
          <a:ln>
            <a:noFill/>
          </a:ln>
          <a:effectLst>
            <a:softEdge rad="112500"/>
          </a:effectLst>
        </p:spPr>
      </p:pic>
    </p:spTree>
    <p:extLst>
      <p:ext uri="{BB962C8B-B14F-4D97-AF65-F5344CB8AC3E}">
        <p14:creationId xmlns:p14="http://schemas.microsoft.com/office/powerpoint/2010/main" val="1089488372"/>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Grocery Store Clerks</a:t>
            </a:r>
          </a:p>
        </p:txBody>
      </p:sp>
      <p:pic>
        <p:nvPicPr>
          <p:cNvPr id="10" name="Picture 9">
            <a:extLst>
              <a:ext uri="{FF2B5EF4-FFF2-40B4-BE49-F238E27FC236}">
                <a16:creationId xmlns="" xmlns:a16="http://schemas.microsoft.com/office/drawing/2014/main" id="{82BAD066-DFE4-38D6-023E-1732D1B8D133}"/>
              </a:ext>
            </a:extLst>
          </p:cNvPr>
          <p:cNvPicPr>
            <a:picLocks noChangeAspect="1"/>
          </p:cNvPicPr>
          <p:nvPr/>
        </p:nvPicPr>
        <p:blipFill>
          <a:blip r:embed="rId4"/>
          <a:stretch>
            <a:fillRect/>
          </a:stretch>
        </p:blipFill>
        <p:spPr>
          <a:xfrm>
            <a:off x="3168382" y="2657465"/>
            <a:ext cx="5548148" cy="3734232"/>
          </a:xfrm>
          <a:prstGeom prst="rect">
            <a:avLst/>
          </a:prstGeom>
          <a:ln>
            <a:noFill/>
          </a:ln>
          <a:effectLst>
            <a:softEdge rad="112500"/>
          </a:effectLst>
        </p:spPr>
      </p:pic>
    </p:spTree>
    <p:extLst>
      <p:ext uri="{BB962C8B-B14F-4D97-AF65-F5344CB8AC3E}">
        <p14:creationId xmlns:p14="http://schemas.microsoft.com/office/powerpoint/2010/main" val="56527143"/>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Barber/Hair Stylist</a:t>
            </a:r>
          </a:p>
        </p:txBody>
      </p:sp>
      <p:pic>
        <p:nvPicPr>
          <p:cNvPr id="11" name="Picture 2">
            <a:extLst>
              <a:ext uri="{FF2B5EF4-FFF2-40B4-BE49-F238E27FC236}">
                <a16:creationId xmlns="" xmlns:a16="http://schemas.microsoft.com/office/drawing/2014/main" id="{C1F71056-60E5-0D7C-A141-35AF1089D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667" y="2792438"/>
            <a:ext cx="3396934" cy="28421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A240560B-06A9-8433-ED9D-8AE62A483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915" y="2392376"/>
            <a:ext cx="2486385" cy="37606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258600"/>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Teachers</a:t>
            </a:r>
          </a:p>
        </p:txBody>
      </p:sp>
      <p:pic>
        <p:nvPicPr>
          <p:cNvPr id="14" name="Picture 2" descr="http://img.ehowcdn.com/article-new/ehow/images/a00/03/g8/become-elementary-school-800x800.jpg">
            <a:extLst>
              <a:ext uri="{FF2B5EF4-FFF2-40B4-BE49-F238E27FC236}">
                <a16:creationId xmlns="" xmlns:a16="http://schemas.microsoft.com/office/drawing/2014/main" id="{54CE62B6-FDDD-EA37-848E-9DFB7CC76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546" y="2529870"/>
            <a:ext cx="5731164" cy="3811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68793"/>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Doctor/Dentist</a:t>
            </a:r>
          </a:p>
        </p:txBody>
      </p:sp>
      <p:pic>
        <p:nvPicPr>
          <p:cNvPr id="11" name="Picture 2">
            <a:extLst>
              <a:ext uri="{FF2B5EF4-FFF2-40B4-BE49-F238E27FC236}">
                <a16:creationId xmlns="" xmlns:a16="http://schemas.microsoft.com/office/drawing/2014/main" id="{B3CFF0AF-4E77-43C4-1BB4-2D68C4AD5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4" y="2769976"/>
            <a:ext cx="2444114" cy="35092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91F94F2A-C142-CACC-ECA1-499ECC7A4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960" y="3155610"/>
            <a:ext cx="3714598" cy="28271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646948"/>
      </p:ext>
    </p:extLst>
  </p:cSld>
  <p:clrMapOvr>
    <a:masterClrMapping/>
  </p:clrMapOvr>
  <p:transition spd="slow">
    <p:wipe dir="d"/>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Auto Mechanic</a:t>
            </a:r>
          </a:p>
        </p:txBody>
      </p:sp>
      <p:pic>
        <p:nvPicPr>
          <p:cNvPr id="3" name="Picture 2">
            <a:extLst>
              <a:ext uri="{FF2B5EF4-FFF2-40B4-BE49-F238E27FC236}">
                <a16:creationId xmlns="" xmlns:a16="http://schemas.microsoft.com/office/drawing/2014/main" id="{2CA65E03-4739-072A-82BD-C09A49F66686}"/>
              </a:ext>
            </a:extLst>
          </p:cNvPr>
          <p:cNvPicPr>
            <a:picLocks noChangeAspect="1"/>
          </p:cNvPicPr>
          <p:nvPr/>
        </p:nvPicPr>
        <p:blipFill>
          <a:blip r:embed="rId4"/>
          <a:stretch>
            <a:fillRect/>
          </a:stretch>
        </p:blipFill>
        <p:spPr>
          <a:xfrm>
            <a:off x="3376376" y="2629733"/>
            <a:ext cx="5580977" cy="3700550"/>
          </a:xfrm>
          <a:prstGeom prst="rect">
            <a:avLst/>
          </a:prstGeom>
          <a:ln>
            <a:noFill/>
          </a:ln>
          <a:effectLst>
            <a:softEdge rad="112500"/>
          </a:effectLst>
        </p:spPr>
      </p:pic>
    </p:spTree>
    <p:extLst>
      <p:ext uri="{BB962C8B-B14F-4D97-AF65-F5344CB8AC3E}">
        <p14:creationId xmlns:p14="http://schemas.microsoft.com/office/powerpoint/2010/main" val="3598807400"/>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1200329"/>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p:txBody>
      </p:sp>
    </p:spTree>
    <p:extLst>
      <p:ext uri="{BB962C8B-B14F-4D97-AF65-F5344CB8AC3E}">
        <p14:creationId xmlns:p14="http://schemas.microsoft.com/office/powerpoint/2010/main" val="3380453154"/>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Pest Control</a:t>
            </a:r>
          </a:p>
        </p:txBody>
      </p:sp>
      <p:pic>
        <p:nvPicPr>
          <p:cNvPr id="10" name="Picture 9">
            <a:extLst>
              <a:ext uri="{FF2B5EF4-FFF2-40B4-BE49-F238E27FC236}">
                <a16:creationId xmlns="" xmlns:a16="http://schemas.microsoft.com/office/drawing/2014/main" id="{E1FB423E-0EE7-AB22-DFDF-CFE0042C8BCA}"/>
              </a:ext>
            </a:extLst>
          </p:cNvPr>
          <p:cNvPicPr>
            <a:picLocks noChangeAspect="1"/>
          </p:cNvPicPr>
          <p:nvPr/>
        </p:nvPicPr>
        <p:blipFill>
          <a:blip r:embed="rId4"/>
          <a:stretch>
            <a:fillRect/>
          </a:stretch>
        </p:blipFill>
        <p:spPr>
          <a:xfrm>
            <a:off x="3365399" y="2629733"/>
            <a:ext cx="5301131" cy="3636701"/>
          </a:xfrm>
          <a:prstGeom prst="rect">
            <a:avLst/>
          </a:prstGeom>
          <a:ln>
            <a:noFill/>
          </a:ln>
          <a:effectLst>
            <a:softEdge rad="112500"/>
          </a:effectLst>
        </p:spPr>
      </p:pic>
    </p:spTree>
    <p:extLst>
      <p:ext uri="{BB962C8B-B14F-4D97-AF65-F5344CB8AC3E}">
        <p14:creationId xmlns:p14="http://schemas.microsoft.com/office/powerpoint/2010/main" val="1641279486"/>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
        <p:nvSpPr>
          <p:cNvPr id="12" name="TextBox 11">
            <a:extLst>
              <a:ext uri="{FF2B5EF4-FFF2-40B4-BE49-F238E27FC236}">
                <a16:creationId xmlns="" xmlns:a16="http://schemas.microsoft.com/office/drawing/2014/main" id="{22DB9210-E81F-B271-F39B-A9C271207AF3}"/>
              </a:ext>
            </a:extLst>
          </p:cNvPr>
          <p:cNvSpPr txBox="1"/>
          <p:nvPr/>
        </p:nvSpPr>
        <p:spPr>
          <a:xfrm>
            <a:off x="4038600" y="6241463"/>
            <a:ext cx="4256531"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softEdge rad="63500"/>
          </a:effectLst>
        </p:spPr>
        <p:txBody>
          <a:bodyPr wrap="square" rtlCol="0">
            <a:spAutoFit/>
          </a:bodyPr>
          <a:lstStyle/>
          <a:p>
            <a:pPr algn="ctr">
              <a:spcBef>
                <a:spcPts val="2400"/>
              </a:spcBef>
            </a:pPr>
            <a:r>
              <a:rPr lang="en-US" sz="3200"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Waitress/Waiter</a:t>
            </a:r>
          </a:p>
        </p:txBody>
      </p:sp>
      <p:pic>
        <p:nvPicPr>
          <p:cNvPr id="13" name="Picture 4">
            <a:extLst>
              <a:ext uri="{FF2B5EF4-FFF2-40B4-BE49-F238E27FC236}">
                <a16:creationId xmlns="" xmlns:a16="http://schemas.microsoft.com/office/drawing/2014/main" id="{D83456F0-C026-F820-C60A-F45EEC524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580" y="3885304"/>
            <a:ext cx="4141277" cy="2484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 xmlns:a16="http://schemas.microsoft.com/office/drawing/2014/main" id="{4F8FE13F-5345-98ED-88C8-934861700809}"/>
              </a:ext>
            </a:extLst>
          </p:cNvPr>
          <p:cNvPicPr>
            <a:picLocks noChangeAspect="1"/>
          </p:cNvPicPr>
          <p:nvPr/>
        </p:nvPicPr>
        <p:blipFill>
          <a:blip r:embed="rId5"/>
          <a:stretch>
            <a:fillRect/>
          </a:stretch>
        </p:blipFill>
        <p:spPr>
          <a:xfrm>
            <a:off x="2927667" y="2629733"/>
            <a:ext cx="3200403" cy="2349088"/>
          </a:xfrm>
          <a:prstGeom prst="rect">
            <a:avLst/>
          </a:prstGeom>
          <a:ln>
            <a:noFill/>
          </a:ln>
          <a:effectLst>
            <a:softEdge rad="112500"/>
          </a:effectLst>
        </p:spPr>
      </p:pic>
    </p:spTree>
    <p:extLst>
      <p:ext uri="{BB962C8B-B14F-4D97-AF65-F5344CB8AC3E}">
        <p14:creationId xmlns:p14="http://schemas.microsoft.com/office/powerpoint/2010/main" val="2453112215"/>
      </p:ext>
    </p:extLst>
  </p:cSld>
  <p:clrMapOvr>
    <a:masterClrMapping/>
  </p:clrMapOvr>
  <p:transition spd="slow">
    <p:wipe dir="d"/>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228600" y="3538148"/>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about people we already know?</a:t>
            </a:r>
          </a:p>
        </p:txBody>
      </p:sp>
    </p:spTree>
    <p:extLst>
      <p:ext uri="{BB962C8B-B14F-4D97-AF65-F5344CB8AC3E}">
        <p14:creationId xmlns:p14="http://schemas.microsoft.com/office/powerpoint/2010/main" val="677994131"/>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spTree>
    <p:extLst>
      <p:ext uri="{BB962C8B-B14F-4D97-AF65-F5344CB8AC3E}">
        <p14:creationId xmlns:p14="http://schemas.microsoft.com/office/powerpoint/2010/main" val="194700220"/>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51311"/>
            <a:ext cx="5786251" cy="42473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Acts 17:1-2</a:t>
            </a:r>
            <a:endParaRPr kumimoji="0" lang="en-US" sz="3000" b="1" i="0" u="none" strike="noStrike" kern="1200" cap="none" spc="0" normalizeH="0" baseline="0" noProof="0" dirty="0">
              <a:ln>
                <a:noFill/>
              </a:ln>
              <a:solidFill>
                <a:srgbClr val="F9B277"/>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1 Now when they had passed through Amphipolis and Apollonia, they came to Thessalonica, where there was a synagogue of the Jews.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2 Then Paul, as his custom was, went in to them, and for three Sabbaths reasoned with them from the Scriptures…</a:t>
            </a:r>
          </a:p>
        </p:txBody>
      </p:sp>
    </p:spTree>
    <p:extLst>
      <p:ext uri="{BB962C8B-B14F-4D97-AF65-F5344CB8AC3E}">
        <p14:creationId xmlns:p14="http://schemas.microsoft.com/office/powerpoint/2010/main" val="2223546650"/>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51311"/>
            <a:ext cx="5786251" cy="4205767"/>
          </a:xfrm>
          <a:prstGeom prst="rect">
            <a:avLst/>
          </a:prstGeom>
          <a:noFill/>
        </p:spPr>
        <p:txBody>
          <a:bodyPr wrap="square" rtlCol="0">
            <a:spAutoFit/>
          </a:bodyPr>
          <a:lstStyle/>
          <a:p>
            <a:pPr marL="0" marR="0" lvl="0" indent="0" algn="l" defTabSz="914400" rtl="0" eaLnBrk="1" fontAlgn="auto" latinLnBrk="0" hangingPunct="1">
              <a:lnSpc>
                <a:spcPct val="81000"/>
              </a:lnSpc>
              <a:spcBef>
                <a:spcPts val="0"/>
              </a:spcBef>
              <a:spcAft>
                <a:spcPts val="0"/>
              </a:spcAft>
              <a:buClrTx/>
              <a:buSzTx/>
              <a:buFontTx/>
              <a:buNone/>
              <a:tabLst/>
              <a:defRPr/>
            </a:pPr>
            <a:r>
              <a:rPr lang="en-US" sz="3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Acts 17:16-17</a:t>
            </a:r>
            <a:endParaRPr kumimoji="0" lang="en-US" sz="3000" b="1" i="0" u="none" strike="noStrike" kern="1200" cap="none" spc="0" normalizeH="0" baseline="0" noProof="0" dirty="0">
              <a:ln>
                <a:noFill/>
              </a:ln>
              <a:solidFill>
                <a:srgbClr val="F9B277"/>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81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16 Now while Paul waited for them at Athens, his spirit was provoked within him when he saw that the city was given over to idols.</a:t>
            </a:r>
          </a:p>
          <a:p>
            <a:pPr marL="0" marR="0" lvl="0" indent="0" algn="l" defTabSz="914400" rtl="0" eaLnBrk="1" fontAlgn="auto" latinLnBrk="0" hangingPunct="1">
              <a:lnSpc>
                <a:spcPct val="81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17 Therefore he reasoned in the synagogue with the Jews and with the Gentile worshipers, and in the marketplace daily with those who happened to be there.</a:t>
            </a:r>
          </a:p>
        </p:txBody>
      </p:sp>
    </p:spTree>
    <p:extLst>
      <p:ext uri="{BB962C8B-B14F-4D97-AF65-F5344CB8AC3E}">
        <p14:creationId xmlns:p14="http://schemas.microsoft.com/office/powerpoint/2010/main" val="66878604"/>
      </p:ext>
    </p:extLst>
  </p:cSld>
  <p:clrMapOvr>
    <a:masterClrMapping/>
  </p:clrMapOvr>
  <p:transition spd="slow">
    <p:wipe dir="d"/>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51311"/>
            <a:ext cx="5786251" cy="40811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John 4:6-7</a:t>
            </a:r>
            <a:endParaRPr kumimoji="0" lang="en-US" sz="3200" b="1" i="0" u="none" strike="noStrike" kern="1200" cap="none" spc="0" normalizeH="0" baseline="0" noProof="0" dirty="0">
              <a:ln>
                <a:noFill/>
              </a:ln>
              <a:solidFill>
                <a:srgbClr val="F9B277"/>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6 Now Jacob's well was there. Jesus therefore, being wearied from His journey, sat thus by the well. It was about the sixth hour.</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7 A woman of Samaria came to draw water. Jesus said to her, "Give Me a drink."</a:t>
            </a:r>
          </a:p>
        </p:txBody>
      </p:sp>
    </p:spTree>
    <p:extLst>
      <p:ext uri="{BB962C8B-B14F-4D97-AF65-F5344CB8AC3E}">
        <p14:creationId xmlns:p14="http://schemas.microsoft.com/office/powerpoint/2010/main" val="2904003555"/>
      </p:ext>
    </p:extLst>
  </p:cSld>
  <p:clrMapOvr>
    <a:masterClrMapping/>
  </p:clrMapOvr>
  <p:transition spd="slow">
    <p:wipe dir="d"/>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076" y="2651311"/>
            <a:ext cx="5786251" cy="469051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Contacts of prospects.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Visitors to our assemblies.</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Door-to-door work.</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Those who call the church building.</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000" dirty="0">
                <a:solidFill>
                  <a:prstClr val="white"/>
                </a:solidFill>
                <a:effectLst>
                  <a:outerShdw blurRad="38100" dist="38100" dir="2700000" algn="tl">
                    <a:srgbClr val="000000"/>
                  </a:outerShdw>
                </a:effectLst>
                <a:latin typeface="Arial" panose="020B0604020202020204" pitchFamily="34" charset="0"/>
                <a:cs typeface="Arial" panose="020B0604020202020204" pitchFamily="34" charset="0"/>
              </a:rPr>
              <a:t>A</a:t>
            </a: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ds in paper, radio, television, social media, etc.</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Internet.</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Set up a booth at a fair/trade-show.</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7577151"/>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152400" y="3493529"/>
            <a:ext cx="2769326"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What are other 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50800" dist="50800" dir="2700000" algn="tl" rotWithShape="0">
                    <a:prstClr val="black"/>
                  </a:outerShdw>
                </a:effectLst>
                <a:uLnTx/>
                <a:uFillTx/>
                <a:latin typeface="Arial" panose="020B0604020202020204" pitchFamily="34" charset="0"/>
                <a:ea typeface="+mn-ea"/>
                <a:cs typeface="Arial" panose="020B0604020202020204" pitchFamily="34" charset="0"/>
              </a:rPr>
              <a:t>to find prospects?</a:t>
            </a:r>
          </a:p>
        </p:txBody>
      </p:sp>
      <p:pic>
        <p:nvPicPr>
          <p:cNvPr id="12" name="Picture 2">
            <a:extLst>
              <a:ext uri="{FF2B5EF4-FFF2-40B4-BE49-F238E27FC236}">
                <a16:creationId xmlns="" xmlns:a16="http://schemas.microsoft.com/office/drawing/2014/main" id="{60CEAA1E-952D-5615-F639-3E839EF52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546" y="2911628"/>
            <a:ext cx="5942454" cy="323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 xmlns:a16="http://schemas.microsoft.com/office/drawing/2014/main" id="{AE329ACF-F230-B917-703C-DD8956FDDD41}"/>
              </a:ext>
            </a:extLst>
          </p:cNvPr>
          <p:cNvSpPr txBox="1"/>
          <p:nvPr/>
        </p:nvSpPr>
        <p:spPr>
          <a:xfrm>
            <a:off x="5072635" y="6178800"/>
            <a:ext cx="2200275" cy="646331"/>
          </a:xfrm>
          <a:prstGeom prst="rect">
            <a:avLst/>
          </a:prstGeom>
          <a:gradFill>
            <a:gsLst>
              <a:gs pos="0">
                <a:srgbClr val="C00000"/>
              </a:gs>
              <a:gs pos="85000">
                <a:schemeClr val="accent6">
                  <a:lumMod val="75000"/>
                </a:schemeClr>
              </a:gs>
              <a:gs pos="100000">
                <a:schemeClr val="accent6">
                  <a:lumMod val="40000"/>
                  <a:lumOff val="60000"/>
                </a:schemeClr>
              </a:gs>
            </a:gsLst>
            <a:lin ang="5400000" scaled="0"/>
          </a:gradFill>
          <a:effectLst>
            <a:softEdge rad="63500"/>
          </a:effectLst>
        </p:spPr>
        <p:txBody>
          <a:bodyPr wrap="square" rtlCol="0">
            <a:spAutoFit/>
          </a:bodyPr>
          <a:lstStyle/>
          <a:p>
            <a:pPr>
              <a:spcBef>
                <a:spcPts val="2400"/>
              </a:spcBef>
            </a:pPr>
            <a:r>
              <a:rPr lang="en-US" sz="3600" b="1" i="1" dirty="0">
                <a:solidFill>
                  <a:schemeClr val="bg1"/>
                </a:solidFill>
                <a:effectLst>
                  <a:outerShdw blurRad="38100" dist="38100" dir="2700000" algn="tl">
                    <a:srgbClr val="000000">
                      <a:alpha val="43137"/>
                    </a:srgbClr>
                  </a:outerShdw>
                </a:effectLst>
              </a:rPr>
              <a:t>Fair Booth</a:t>
            </a:r>
          </a:p>
        </p:txBody>
      </p:sp>
    </p:spTree>
    <p:extLst>
      <p:ext uri="{BB962C8B-B14F-4D97-AF65-F5344CB8AC3E}">
        <p14:creationId xmlns:p14="http://schemas.microsoft.com/office/powerpoint/2010/main" val="3019080199"/>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75432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06771554"/>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36F84B6-DEC3-D053-DB6B-E96CF1E5CE61}"/>
              </a:ext>
            </a:extLst>
          </p:cNvPr>
          <p:cNvSpPr txBox="1"/>
          <p:nvPr/>
        </p:nvSpPr>
        <p:spPr>
          <a:xfrm>
            <a:off x="228600" y="1295400"/>
            <a:ext cx="8686800" cy="3231654"/>
          </a:xfrm>
          <a:prstGeom prst="rect">
            <a:avLst/>
          </a:prstGeom>
          <a:noFill/>
        </p:spPr>
        <p:txBody>
          <a:bodyPr wrap="square" rtlCol="0">
            <a:spAutoFit/>
          </a:bodyPr>
          <a:lstStyle/>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came into the world to save the lost.</a:t>
            </a:r>
          </a:p>
          <a:p>
            <a:pPr marL="285750" indent="-285750">
              <a:spcBef>
                <a:spcPts val="7200"/>
              </a:spcBef>
              <a:buFont typeface="Arial" pitchFamily="34" charset="0"/>
              <a:buChar cha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Jesus commanded His followers to reach &amp; teach the lost.</a:t>
            </a:r>
          </a:p>
        </p:txBody>
      </p:sp>
    </p:spTree>
    <p:extLst>
      <p:ext uri="{BB962C8B-B14F-4D97-AF65-F5344CB8AC3E}">
        <p14:creationId xmlns:p14="http://schemas.microsoft.com/office/powerpoint/2010/main" val="523167495"/>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Tree>
    <p:extLst>
      <p:ext uri="{BB962C8B-B14F-4D97-AF65-F5344CB8AC3E}">
        <p14:creationId xmlns:p14="http://schemas.microsoft.com/office/powerpoint/2010/main" val="1375901855"/>
      </p:ext>
    </p:extLst>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Tree>
    <p:extLst>
      <p:ext uri="{BB962C8B-B14F-4D97-AF65-F5344CB8AC3E}">
        <p14:creationId xmlns:p14="http://schemas.microsoft.com/office/powerpoint/2010/main" val="3859220479"/>
      </p:ext>
    </p:extLst>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8653" y="3564523"/>
            <a:ext cx="2769326"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Make a list </a:t>
            </a:r>
          </a:p>
          <a:p>
            <a:pPr algn="ctr"/>
            <a:r>
              <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of people you intend to reach</a:t>
            </a:r>
          </a:p>
        </p:txBody>
      </p:sp>
      <p:pic>
        <p:nvPicPr>
          <p:cNvPr id="10" name="Picture 9" descr="A picture containing text, writing implement, stationary, pencil&#10;&#10;Description automatically generated">
            <a:extLst>
              <a:ext uri="{FF2B5EF4-FFF2-40B4-BE49-F238E27FC236}">
                <a16:creationId xmlns="" xmlns:a16="http://schemas.microsoft.com/office/drawing/2014/main" id="{420BE5E2-92E0-C100-4448-71EFE02C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080738"/>
            <a:ext cx="3659194" cy="4683769"/>
          </a:xfrm>
          <a:prstGeom prst="rect">
            <a:avLst/>
          </a:prstGeom>
        </p:spPr>
      </p:pic>
    </p:spTree>
    <p:extLst>
      <p:ext uri="{BB962C8B-B14F-4D97-AF65-F5344CB8AC3E}">
        <p14:creationId xmlns:p14="http://schemas.microsoft.com/office/powerpoint/2010/main" val="4197294757"/>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8653" y="3810745"/>
            <a:ext cx="2769326" cy="1569660"/>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Work to bring these people to Christ</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84644"/>
      </p:ext>
    </p:extLst>
  </p:cSld>
  <p:clrMapOvr>
    <a:masterClrMapping/>
  </p:clrMapOvr>
  <p:transition spd="slow">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8653" y="3810745"/>
            <a:ext cx="2769326" cy="1569660"/>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Work to bring these people to Christ</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647" y="1919684"/>
            <a:ext cx="5786251" cy="4967514"/>
          </a:xfrm>
          <a:prstGeom prst="rect">
            <a:avLst/>
          </a:prstGeom>
          <a:noFill/>
        </p:spPr>
        <p:txBody>
          <a:bodyPr wrap="square" rtlCol="0">
            <a:spAutoFit/>
          </a:bodyPr>
          <a:lstStyle/>
          <a:p>
            <a:pPr>
              <a:lnSpc>
                <a:spcPct val="90000"/>
              </a:lnSpc>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1 Timothy 2:1, 3-4</a:t>
            </a:r>
          </a:p>
          <a:p>
            <a:pPr>
              <a:lnSpc>
                <a:spcPct val="90000"/>
              </a:lnSpc>
            </a:pPr>
            <a:r>
              <a:rPr lang="en-US" sz="32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Therefore I exhort first of all that supplications, prayers, intercessions, and giving of thanks be made for all men…</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3 …For this is good and acceptable in the sight of God our Savior,</a:t>
            </a:r>
          </a:p>
          <a:p>
            <a:pPr>
              <a:lnSpc>
                <a:spcPct val="90000"/>
              </a:lnSpc>
            </a:pPr>
            <a:r>
              <a:rPr lang="en-US" sz="32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4 who desires all men to be saved and to come to the knowledge of the truth.</a:t>
            </a:r>
          </a:p>
        </p:txBody>
      </p:sp>
    </p:spTree>
    <p:extLst>
      <p:ext uri="{BB962C8B-B14F-4D97-AF65-F5344CB8AC3E}">
        <p14:creationId xmlns:p14="http://schemas.microsoft.com/office/powerpoint/2010/main" val="805629196"/>
      </p:ext>
    </p:extLst>
  </p:cSld>
  <p:clrMapOvr>
    <a:masterClrMapping/>
  </p:clrMapOvr>
  <p:transition spd="slow">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8653" y="3810745"/>
            <a:ext cx="2769326" cy="1569660"/>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Work to bring these people to Christ</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9647" y="2269510"/>
            <a:ext cx="5786251" cy="4358116"/>
          </a:xfrm>
          <a:prstGeom prst="rect">
            <a:avLst/>
          </a:prstGeom>
          <a:noFill/>
        </p:spPr>
        <p:txBody>
          <a:bodyPr wrap="square" rtlCol="0">
            <a:spAutoFit/>
          </a:bodyPr>
          <a:lstStyle/>
          <a:p>
            <a:pPr>
              <a:lnSpc>
                <a:spcPct val="90000"/>
              </a:lnSpc>
            </a:pPr>
            <a:r>
              <a:rPr lang="en-US" sz="4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2 Thessalonians 3:1</a:t>
            </a:r>
          </a:p>
          <a:p>
            <a:pPr>
              <a:lnSpc>
                <a:spcPct val="90000"/>
              </a:lnSpc>
            </a:pPr>
            <a:r>
              <a:rPr lang="en-US" sz="4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Finally, brethren, pray for us, that the word of the Lord may run swiftly and be glorified, just as it is with you...</a:t>
            </a:r>
          </a:p>
        </p:txBody>
      </p:sp>
    </p:spTree>
    <p:extLst>
      <p:ext uri="{BB962C8B-B14F-4D97-AF65-F5344CB8AC3E}">
        <p14:creationId xmlns:p14="http://schemas.microsoft.com/office/powerpoint/2010/main" val="1824316568"/>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959" y="3631493"/>
            <a:ext cx="2769326" cy="1569660"/>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Familiarize yourself with teaching tools</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188237"/>
      </p:ext>
    </p:extLst>
  </p:cSld>
  <p:clrMapOvr>
    <a:masterClrMapping/>
  </p:clrMapOvr>
  <p:transition spd="slow">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76959" y="3631493"/>
            <a:ext cx="2769326" cy="1569660"/>
          </a:xfrm>
          <a:prstGeom prst="rect">
            <a:avLst/>
          </a:prstGeom>
          <a:noFill/>
        </p:spPr>
        <p:txBody>
          <a:bodyPr wrap="square" lIns="91440" tIns="45720" rIns="91440" bIns="45720">
            <a:spAutoFit/>
          </a:bodyPr>
          <a:lstStyle/>
          <a:p>
            <a:pPr algn="ct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Familiarize yourself with teaching tools</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A8B90FC5-7308-72AA-5A2A-907815E5B5BF}"/>
              </a:ext>
            </a:extLst>
          </p:cNvPr>
          <p:cNvSpPr txBox="1"/>
          <p:nvPr/>
        </p:nvSpPr>
        <p:spPr>
          <a:xfrm>
            <a:off x="3278525" y="2743200"/>
            <a:ext cx="5786251" cy="3831818"/>
          </a:xfrm>
          <a:prstGeom prst="rect">
            <a:avLst/>
          </a:prstGeom>
          <a:noFill/>
        </p:spPr>
        <p:txBody>
          <a:bodyPr wrap="square" rtlCol="0">
            <a:spAutoFit/>
          </a:bodyPr>
          <a:lstStyle/>
          <a:p>
            <a:pPr>
              <a:lnSpc>
                <a:spcPct val="90000"/>
              </a:lnSpc>
            </a:pPr>
            <a:r>
              <a:rPr lang="en-US" sz="5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Romans 10:17</a:t>
            </a:r>
          </a:p>
          <a:p>
            <a:pPr>
              <a:lnSpc>
                <a:spcPct val="90000"/>
              </a:lnSpc>
            </a:pPr>
            <a:r>
              <a:rPr lang="en-US" sz="5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5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17 So then faith comes by hearing, and hearing by the word of God.</a:t>
            </a:r>
          </a:p>
        </p:txBody>
      </p:sp>
    </p:spTree>
    <p:extLst>
      <p:ext uri="{BB962C8B-B14F-4D97-AF65-F5344CB8AC3E}">
        <p14:creationId xmlns:p14="http://schemas.microsoft.com/office/powerpoint/2010/main" val="248881602"/>
      </p:ext>
    </p:extLst>
  </p:cSld>
  <p:clrMapOvr>
    <a:masterClrMapping/>
  </p:clrMapOvr>
  <p:transition spd="slow">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99797" y="3862861"/>
            <a:ext cx="2769326" cy="1323439"/>
          </a:xfrm>
          <a:prstGeom prst="rect">
            <a:avLst/>
          </a:prstGeom>
          <a:noFill/>
        </p:spPr>
        <p:txBody>
          <a:bodyPr wrap="square" lIns="91440" tIns="45720" rIns="91440" bIns="45720">
            <a:spAutoFit/>
          </a:bodyPr>
          <a:lstStyle/>
          <a:p>
            <a:pPr algn="ctr"/>
            <a:r>
              <a:rPr lang="en-US" sz="40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Get to work</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59943"/>
      </p:ext>
    </p:extLst>
  </p:cSld>
  <p:clrMapOvr>
    <a:masterClrMapping/>
  </p:clrMapOvr>
  <p:transition spd="slow">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
        <p:nvSpPr>
          <p:cNvPr id="8" name="Right Arrow 14">
            <a:extLst>
              <a:ext uri="{FF2B5EF4-FFF2-40B4-BE49-F238E27FC236}">
                <a16:creationId xmlns="" xmlns:a16="http://schemas.microsoft.com/office/drawing/2014/main" id="{AA246042-F324-2A70-0594-CF4E1D19FE78}"/>
              </a:ext>
            </a:extLst>
          </p:cNvPr>
          <p:cNvSpPr/>
          <p:nvPr/>
        </p:nvSpPr>
        <p:spPr>
          <a:xfrm>
            <a:off x="1143" y="2971800"/>
            <a:ext cx="3200403" cy="3105563"/>
          </a:xfrm>
          <a:prstGeom prst="rightArrow">
            <a:avLst>
              <a:gd name="adj1" fmla="val 70513"/>
              <a:gd name="adj2" fmla="val 50000"/>
            </a:avLst>
          </a:prstGeom>
          <a:gradFill flip="none" rotWithShape="1">
            <a:gsLst>
              <a:gs pos="0">
                <a:schemeClr val="accent6">
                  <a:lumMod val="0"/>
                  <a:lumOff val="100000"/>
                </a:schemeClr>
              </a:gs>
              <a:gs pos="35000">
                <a:srgbClr val="F9B277"/>
              </a:gs>
              <a:gs pos="100000">
                <a:schemeClr val="accent6">
                  <a:lumMod val="75000"/>
                </a:schemeClr>
              </a:gs>
            </a:gsLst>
            <a:path path="circle">
              <a:fillToRect l="50000" t="-80000" r="50000" b="180000"/>
            </a:path>
            <a:tileRect/>
          </a:gra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ECEF982C-5D57-9B80-4D5B-E08ED096151B}"/>
              </a:ext>
            </a:extLst>
          </p:cNvPr>
          <p:cNvSpPr/>
          <p:nvPr/>
        </p:nvSpPr>
        <p:spPr>
          <a:xfrm>
            <a:off x="-99797" y="3862861"/>
            <a:ext cx="2769326" cy="1323439"/>
          </a:xfrm>
          <a:prstGeom prst="rect">
            <a:avLst/>
          </a:prstGeom>
          <a:noFill/>
        </p:spPr>
        <p:txBody>
          <a:bodyPr wrap="square" lIns="91440" tIns="45720" rIns="91440" bIns="45720">
            <a:spAutoFit/>
          </a:bodyPr>
          <a:lstStyle/>
          <a:p>
            <a:pPr algn="ctr"/>
            <a:r>
              <a:rPr lang="en-US" sz="40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Get to work</a:t>
            </a:r>
            <a:r>
              <a:rPr lang="en-US" sz="320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rPr>
              <a:t>!</a:t>
            </a:r>
            <a:endParaRPr lang="en-US" sz="3200" b="0" cap="none" spc="0" dirty="0">
              <a:ln w="18415" cmpd="sng">
                <a:solidFill>
                  <a:srgbClr val="FFFFFF"/>
                </a:solidFill>
                <a:prstDash val="solid"/>
              </a:ln>
              <a:solidFill>
                <a:srgbClr val="FFFFFF"/>
              </a:solidFill>
              <a:effectLst>
                <a:outerShdw blurRad="50800" dist="50800" dir="2700000" algn="tl" rotWithShape="0">
                  <a:prstClr val="black"/>
                </a:outerShdw>
              </a:effectLst>
              <a:latin typeface="Arial" panose="020B0604020202020204" pitchFamily="34" charset="0"/>
              <a:cs typeface="Arial" panose="020B0604020202020204" pitchFamily="34" charset="0"/>
            </a:endParaRPr>
          </a:p>
        </p:txBody>
      </p:sp>
      <p:pic>
        <p:nvPicPr>
          <p:cNvPr id="7" name="Picture 6" descr="Shape&#10;&#10;Description automatically generated with medium confidence">
            <a:extLst>
              <a:ext uri="{FF2B5EF4-FFF2-40B4-BE49-F238E27FC236}">
                <a16:creationId xmlns="" xmlns:a16="http://schemas.microsoft.com/office/drawing/2014/main" id="{3570057C-7D24-A8A6-8134-85986F31B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091" y="2013169"/>
            <a:ext cx="4778295" cy="4502050"/>
          </a:xfrm>
          <a:prstGeom prst="rect">
            <a:avLst/>
          </a:prstGeom>
          <a:solidFill>
            <a:schemeClr val="bg1"/>
          </a:solidFill>
        </p:spPr>
      </p:pic>
    </p:spTree>
    <p:extLst>
      <p:ext uri="{BB962C8B-B14F-4D97-AF65-F5344CB8AC3E}">
        <p14:creationId xmlns:p14="http://schemas.microsoft.com/office/powerpoint/2010/main" val="2402386577"/>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404997"/>
            <a:ext cx="8077200" cy="5078313"/>
          </a:xfrm>
          <a:prstGeom prst="rect">
            <a:avLst/>
          </a:prstGeom>
          <a:noFill/>
        </p:spPr>
        <p:txBody>
          <a:bodyPr wrap="square" rtlCol="0">
            <a:spAutoFit/>
          </a:bodyPr>
          <a:lstStyle/>
          <a:p>
            <a:r>
              <a:rPr lang="en-US" sz="36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Matthew 28:19-20</a:t>
            </a:r>
          </a:p>
          <a:p>
            <a:r>
              <a:rPr lang="en-US" sz="36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19 "Go therefore and make disciples of all the nations, baptizing them in the name of the Father and of the Son and of the Holy Spirit,</a:t>
            </a:r>
          </a:p>
          <a:p>
            <a:r>
              <a:rPr lang="en-US" sz="36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20 "teaching them to observe all things that I have commanded you; and lo, I am with you always, even to the end of the age." Amen.</a:t>
            </a:r>
          </a:p>
        </p:txBody>
      </p:sp>
    </p:spTree>
    <p:extLst>
      <p:ext uri="{BB962C8B-B14F-4D97-AF65-F5344CB8AC3E}">
        <p14:creationId xmlns:p14="http://schemas.microsoft.com/office/powerpoint/2010/main" val="601423614"/>
      </p:ext>
    </p:extLst>
  </p:cSld>
  <p:clrMapOvr>
    <a:masterClrMapping/>
  </p:clrMapOvr>
  <p:transition spd="slow">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923330"/>
          </a:xfrm>
          <a:prstGeom prst="rect">
            <a:avLst/>
          </a:prstGeom>
          <a:noFill/>
        </p:spPr>
        <p:txBody>
          <a:bodyPr wrap="square" lIns="91440" tIns="45720" rIns="91440" bIns="45720">
            <a:spAutoFit/>
          </a:bodyPr>
          <a:lstStyle/>
          <a:p>
            <a:pPr defTabSz="914400"/>
            <a:r>
              <a:rPr lang="en-US" sz="5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6" name="Rectangle 5">
            <a:extLst>
              <a:ext uri="{FF2B5EF4-FFF2-40B4-BE49-F238E27FC236}">
                <a16:creationId xmlns="" xmlns:a16="http://schemas.microsoft.com/office/drawing/2014/main" id="{6ED5C6E7-C307-2124-870A-4DC637140EDD}"/>
              </a:ext>
            </a:extLst>
          </p:cNvPr>
          <p:cNvSpPr/>
          <p:nvPr/>
        </p:nvSpPr>
        <p:spPr>
          <a:xfrm>
            <a:off x="427582" y="838200"/>
            <a:ext cx="938077" cy="1446550"/>
          </a:xfrm>
          <a:prstGeom prst="rect">
            <a:avLst/>
          </a:prstGeom>
          <a:noFill/>
        </p:spPr>
        <p:txBody>
          <a:bodyPr wrap="none" lIns="91440" tIns="45720" rIns="91440" bIns="45720">
            <a:spAutoFit/>
          </a:bodyPr>
          <a:lstStyle/>
          <a:p>
            <a:pPr algn="ctr" defTabSz="914400"/>
            <a:r>
              <a:rPr lang="en-US" sz="88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Tree>
    <p:extLst>
      <p:ext uri="{BB962C8B-B14F-4D97-AF65-F5344CB8AC3E}">
        <p14:creationId xmlns:p14="http://schemas.microsoft.com/office/powerpoint/2010/main" val="3267531717"/>
      </p:ext>
    </p:extLst>
  </p:cSld>
  <p:clrMapOvr>
    <a:masterClrMapping/>
  </p:clrMapOvr>
  <p:transition spd="slow">
    <p:wipe dir="d"/>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flip="none" rotWithShape="1">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tileRect/>
                </a:gradFill>
                <a:effectLst/>
                <a:uLnTx/>
                <a:uFillTx/>
                <a:latin typeface="Arial Black" panose="020B0A04020102020204" pitchFamily="34" charset="0"/>
                <a:ea typeface="+mn-ea"/>
                <a:cs typeface="+mn-cs"/>
              </a:rPr>
              <a:t>Seeking &amp; Saving the LOST</a:t>
            </a:r>
          </a:p>
        </p:txBody>
      </p:sp>
      <p:sp>
        <p:nvSpPr>
          <p:cNvPr id="5" name="Rectangle 4">
            <a:extLst>
              <a:ext uri="{FF2B5EF4-FFF2-40B4-BE49-F238E27FC236}">
                <a16:creationId xmlns="" xmlns:a16="http://schemas.microsoft.com/office/drawing/2014/main" id="{1E00E671-A8CF-1ECB-9EE2-D7A34D8888BA}"/>
              </a:ext>
            </a:extLst>
          </p:cNvPr>
          <p:cNvSpPr/>
          <p:nvPr/>
        </p:nvSpPr>
        <p:spPr>
          <a:xfrm>
            <a:off x="1752600" y="875407"/>
            <a:ext cx="7391400"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Understand What Is Involved</a:t>
            </a:r>
          </a:p>
        </p:txBody>
      </p:sp>
      <p:sp>
        <p:nvSpPr>
          <p:cNvPr id="6" name="Rectangle 5">
            <a:extLst>
              <a:ext uri="{FF2B5EF4-FFF2-40B4-BE49-F238E27FC236}">
                <a16:creationId xmlns="" xmlns:a16="http://schemas.microsoft.com/office/drawing/2014/main" id="{6ED5C6E7-C307-2124-870A-4DC637140EDD}"/>
              </a:ext>
            </a:extLst>
          </p:cNvPr>
          <p:cNvSpPr/>
          <p:nvPr/>
        </p:nvSpPr>
        <p:spPr>
          <a:xfrm>
            <a:off x="462046" y="838200"/>
            <a:ext cx="86914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1</a:t>
            </a:r>
          </a:p>
        </p:txBody>
      </p:sp>
      <p:sp>
        <p:nvSpPr>
          <p:cNvPr id="8" name="Rectangle 7">
            <a:extLst>
              <a:ext uri="{FF2B5EF4-FFF2-40B4-BE49-F238E27FC236}">
                <a16:creationId xmlns="" xmlns:a16="http://schemas.microsoft.com/office/drawing/2014/main" id="{AEB79D07-14F4-45E6-7634-D1455DA0EDCF}"/>
              </a:ext>
            </a:extLst>
          </p:cNvPr>
          <p:cNvSpPr/>
          <p:nvPr/>
        </p:nvSpPr>
        <p:spPr>
          <a:xfrm>
            <a:off x="1749045" y="2551837"/>
            <a:ext cx="7391400" cy="1446550"/>
          </a:xfrm>
          <a:prstGeom prst="rect">
            <a:avLst/>
          </a:prstGeom>
          <a:noFill/>
        </p:spPr>
        <p:txBody>
          <a:bodyPr wrap="square" lIns="91440" tIns="45720" rIns="91440" bIns="45720">
            <a:spAutoFit/>
          </a:bodyPr>
          <a:lstStyle/>
          <a:p>
            <a:pPr defTabSz="914400"/>
            <a:r>
              <a:rPr lang="en-US" sz="4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Develop The Proper Attitude</a:t>
            </a:r>
          </a:p>
        </p:txBody>
      </p:sp>
      <p:sp>
        <p:nvSpPr>
          <p:cNvPr id="9" name="Rectangle 8">
            <a:extLst>
              <a:ext uri="{FF2B5EF4-FFF2-40B4-BE49-F238E27FC236}">
                <a16:creationId xmlns="" xmlns:a16="http://schemas.microsoft.com/office/drawing/2014/main" id="{341F0F47-2F07-2BD5-EA06-E1EF2F0F9CD0}"/>
              </a:ext>
            </a:extLst>
          </p:cNvPr>
          <p:cNvSpPr/>
          <p:nvPr/>
        </p:nvSpPr>
        <p:spPr>
          <a:xfrm>
            <a:off x="458491" y="2514630"/>
            <a:ext cx="869149" cy="1323439"/>
          </a:xfrm>
          <a:prstGeom prst="rect">
            <a:avLst/>
          </a:prstGeom>
          <a:noFill/>
        </p:spPr>
        <p:txBody>
          <a:bodyPr wrap="none" lIns="91440" tIns="45720" rIns="91440" bIns="45720">
            <a:spAutoFit/>
          </a:bodyPr>
          <a:lstStyle/>
          <a:p>
            <a:pPr algn="ctr" defTabSz="914400"/>
            <a:r>
              <a:rPr lang="en-US" sz="80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2</a:t>
            </a:r>
          </a:p>
        </p:txBody>
      </p:sp>
      <p:sp>
        <p:nvSpPr>
          <p:cNvPr id="10" name="Rectangle 9">
            <a:extLst>
              <a:ext uri="{FF2B5EF4-FFF2-40B4-BE49-F238E27FC236}">
                <a16:creationId xmlns="" xmlns:a16="http://schemas.microsoft.com/office/drawing/2014/main" id="{4D224F77-F171-8BA0-1C60-31C07EBBDB80}"/>
              </a:ext>
            </a:extLst>
          </p:cNvPr>
          <p:cNvSpPr/>
          <p:nvPr/>
        </p:nvSpPr>
        <p:spPr>
          <a:xfrm>
            <a:off x="1749045" y="4212819"/>
            <a:ext cx="7391400"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prstClr val="white"/>
                  </a:solidFill>
                  <a:prstDash val="solid"/>
                </a:ln>
                <a:solidFill>
                  <a:srgbClr val="FFFFFF"/>
                </a:solidFill>
                <a:effectLst>
                  <a:outerShdw blurRad="50800" dist="50800" dir="2700000" algn="tl" rotWithShape="0">
                    <a:prstClr val="black"/>
                  </a:outerShdw>
                </a:effectLst>
                <a:uLnTx/>
                <a:uFillTx/>
                <a:latin typeface="Arial Black" panose="020B0A04020102020204" pitchFamily="34" charset="0"/>
                <a:ea typeface="+mn-ea"/>
                <a:cs typeface="+mn-cs"/>
              </a:rPr>
              <a:t>Open Your Eyes To Opportunities</a:t>
            </a:r>
          </a:p>
        </p:txBody>
      </p:sp>
      <p:sp>
        <p:nvSpPr>
          <p:cNvPr id="11" name="Rectangle 10">
            <a:extLst>
              <a:ext uri="{FF2B5EF4-FFF2-40B4-BE49-F238E27FC236}">
                <a16:creationId xmlns="" xmlns:a16="http://schemas.microsoft.com/office/drawing/2014/main" id="{F938E09C-1C2E-0437-523C-E060C9172BF5}"/>
              </a:ext>
            </a:extLst>
          </p:cNvPr>
          <p:cNvSpPr/>
          <p:nvPr/>
        </p:nvSpPr>
        <p:spPr>
          <a:xfrm>
            <a:off x="458491" y="4175612"/>
            <a:ext cx="86914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 cmpd="sng">
                  <a:solidFill>
                    <a:srgbClr val="FFFFFF"/>
                  </a:solidFill>
                  <a:prstDash val="solid"/>
                </a:ln>
                <a:gradFill>
                  <a:gsLst>
                    <a:gs pos="0">
                      <a:srgbClr val="F79646">
                        <a:lumMod val="0"/>
                        <a:lumOff val="100000"/>
                      </a:srgbClr>
                    </a:gs>
                    <a:gs pos="35000">
                      <a:srgbClr val="F79646">
                        <a:lumMod val="0"/>
                        <a:lumOff val="100000"/>
                      </a:srgbClr>
                    </a:gs>
                    <a:gs pos="100000">
                      <a:srgbClr val="F79646">
                        <a:lumMod val="100000"/>
                      </a:srgbClr>
                    </a:gs>
                  </a:gsLst>
                  <a:path path="circle">
                    <a:fillToRect l="50000" t="-80000" r="50000" b="180000"/>
                  </a:path>
                </a:gradFill>
                <a:effectLst>
                  <a:outerShdw blurRad="63500" dir="3600000" algn="tl" rotWithShape="0">
                    <a:srgbClr val="000000">
                      <a:alpha val="70000"/>
                    </a:srgbClr>
                  </a:outerShdw>
                </a:effectLst>
                <a:uLnTx/>
                <a:uFillTx/>
                <a:latin typeface="Arial Black" panose="020B0A04020102020204" pitchFamily="34" charset="0"/>
                <a:ea typeface="+mn-ea"/>
                <a:cs typeface="+mn-cs"/>
              </a:rPr>
              <a:t>3</a:t>
            </a:r>
          </a:p>
        </p:txBody>
      </p:sp>
      <p:sp>
        <p:nvSpPr>
          <p:cNvPr id="12" name="Rectangle 11">
            <a:extLst>
              <a:ext uri="{FF2B5EF4-FFF2-40B4-BE49-F238E27FC236}">
                <a16:creationId xmlns="" xmlns:a16="http://schemas.microsoft.com/office/drawing/2014/main" id="{B68AA834-9A08-2253-8CF7-F6C53858AE8E}"/>
              </a:ext>
            </a:extLst>
          </p:cNvPr>
          <p:cNvSpPr/>
          <p:nvPr/>
        </p:nvSpPr>
        <p:spPr>
          <a:xfrm>
            <a:off x="1806766" y="5836934"/>
            <a:ext cx="7391400" cy="769441"/>
          </a:xfrm>
          <a:prstGeom prst="rect">
            <a:avLst/>
          </a:prstGeom>
          <a:noFill/>
        </p:spPr>
        <p:txBody>
          <a:bodyPr wrap="square" lIns="91440" tIns="45720" rIns="91440" bIns="45720">
            <a:spAutoFit/>
          </a:bodyPr>
          <a:lstStyle/>
          <a:p>
            <a:pPr defTabSz="914400"/>
            <a:r>
              <a:rPr lang="en-US" sz="4400" dirty="0">
                <a:ln w="18415" cmpd="sng">
                  <a:solidFill>
                    <a:prstClr val="white"/>
                  </a:solidFill>
                  <a:prstDash val="solid"/>
                </a:ln>
                <a:solidFill>
                  <a:srgbClr val="FFFFFF"/>
                </a:solidFill>
                <a:effectLst>
                  <a:outerShdw blurRad="50800" dist="50800" dir="2700000" algn="tl" rotWithShape="0">
                    <a:prstClr val="black"/>
                  </a:outerShdw>
                </a:effectLst>
                <a:latin typeface="Arial Black" panose="020B0A04020102020204" pitchFamily="34" charset="0"/>
              </a:rPr>
              <a:t>Work The Plan</a:t>
            </a:r>
          </a:p>
        </p:txBody>
      </p:sp>
      <p:sp>
        <p:nvSpPr>
          <p:cNvPr id="13" name="Rectangle 12">
            <a:extLst>
              <a:ext uri="{FF2B5EF4-FFF2-40B4-BE49-F238E27FC236}">
                <a16:creationId xmlns="" xmlns:a16="http://schemas.microsoft.com/office/drawing/2014/main" id="{C180A606-890A-2EAA-59FE-FA2C37AA3A6C}"/>
              </a:ext>
            </a:extLst>
          </p:cNvPr>
          <p:cNvSpPr/>
          <p:nvPr/>
        </p:nvSpPr>
        <p:spPr>
          <a:xfrm>
            <a:off x="480810" y="5559936"/>
            <a:ext cx="869149" cy="1323439"/>
          </a:xfrm>
          <a:prstGeom prst="rect">
            <a:avLst/>
          </a:prstGeom>
          <a:noFill/>
        </p:spPr>
        <p:txBody>
          <a:bodyPr wrap="none" lIns="91440" tIns="45720" rIns="91440" bIns="45720">
            <a:spAutoFit/>
          </a:bodyPr>
          <a:lstStyle/>
          <a:p>
            <a:pPr algn="ctr" defTabSz="914400"/>
            <a:r>
              <a:rPr lang="en-US" sz="8000" dirty="0">
                <a:ln w="25400" cmpd="sng">
                  <a:solidFill>
                    <a:srgbClr val="FFFFFF"/>
                  </a:solidFill>
                  <a:prstDash val="solid"/>
                </a:ln>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63500" dir="3600000" algn="tl" rotWithShape="0">
                    <a:srgbClr val="000000">
                      <a:alpha val="70000"/>
                    </a:srgbClr>
                  </a:outerShdw>
                </a:effectLst>
                <a:latin typeface="Arial Black" panose="020B0A04020102020204" pitchFamily="34" charset="0"/>
              </a:rPr>
              <a:t>4</a:t>
            </a:r>
          </a:p>
        </p:txBody>
      </p:sp>
    </p:spTree>
    <p:extLst>
      <p:ext uri="{BB962C8B-B14F-4D97-AF65-F5344CB8AC3E}">
        <p14:creationId xmlns:p14="http://schemas.microsoft.com/office/powerpoint/2010/main" val="939816462"/>
      </p:ext>
    </p:extLst>
  </p:cSld>
  <p:clrMapOvr>
    <a:masterClrMapping/>
  </p:clrMapOvr>
  <p:transition spd="slow">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404997"/>
            <a:ext cx="7696200" cy="3785652"/>
          </a:xfrm>
          <a:prstGeom prst="rect">
            <a:avLst/>
          </a:prstGeom>
          <a:noFill/>
        </p:spPr>
        <p:txBody>
          <a:bodyPr wrap="square" rtlCol="0">
            <a:spAutoFit/>
          </a:bodyPr>
          <a:lstStyle/>
          <a:p>
            <a:r>
              <a:rPr lang="en-US" sz="60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Philippians 4:13</a:t>
            </a:r>
          </a:p>
          <a:p>
            <a:r>
              <a:rPr lang="en-US" sz="60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13 I can do all things through Christ who strengthens me.</a:t>
            </a:r>
          </a:p>
        </p:txBody>
      </p:sp>
    </p:spTree>
    <p:extLst>
      <p:ext uri="{BB962C8B-B14F-4D97-AF65-F5344CB8AC3E}">
        <p14:creationId xmlns:p14="http://schemas.microsoft.com/office/powerpoint/2010/main" val="3234043019"/>
      </p:ext>
    </p:extLst>
  </p:cSld>
  <p:clrMapOvr>
    <a:masterClrMapping/>
  </p:clrMapOvr>
  <p:transition spd="slow">
    <p:wipe dir="d"/>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srcRect r="10985" b="2"/>
          <a:stretch/>
        </p:blipFill>
        <p:spPr>
          <a:xfrm>
            <a:off x="20" y="1282"/>
            <a:ext cx="9143980" cy="6856718"/>
          </a:xfrm>
          <a:prstGeom prst="rect">
            <a:avLst/>
          </a:prstGeom>
        </p:spPr>
      </p:pic>
      <p:sp>
        <p:nvSpPr>
          <p:cNvPr id="4" name="Oval 3">
            <a:extLst>
              <a:ext uri="{FF2B5EF4-FFF2-40B4-BE49-F238E27FC236}">
                <a16:creationId xmlns="" xmlns:a16="http://schemas.microsoft.com/office/drawing/2014/main" id="{EE1E181A-2429-EC50-556F-F7DB324F647F}"/>
              </a:ext>
            </a:extLst>
          </p:cNvPr>
          <p:cNvSpPr>
            <a:spLocks noChangeArrowheads="1"/>
          </p:cNvSpPr>
          <p:nvPr/>
        </p:nvSpPr>
        <p:spPr bwMode="auto">
          <a:xfrm>
            <a:off x="228600" y="1371600"/>
            <a:ext cx="8686800" cy="4343400"/>
          </a:xfrm>
          <a:prstGeom prst="ellipse">
            <a:avLst/>
          </a:prstGeom>
          <a:solidFill>
            <a:schemeClr val="tx1">
              <a:alpha val="30000"/>
            </a:schemeClr>
          </a:solidFill>
          <a:ln w="9525">
            <a:noFill/>
            <a:round/>
            <a:headEnd/>
            <a:tailEnd/>
          </a:ln>
          <a:effectLst/>
        </p:spPr>
        <p:txBody>
          <a:bodyPr anchor="ctr"/>
          <a:lstStyle/>
          <a:p>
            <a:pPr algn="ctr" eaLnBrk="0" hangingPunct="0">
              <a:defRPr/>
            </a:pPr>
            <a:endParaRPr lang="en-US" sz="5400" b="1" i="1" dirty="0">
              <a:solidFill>
                <a:srgbClr val="FC6804"/>
              </a:solidFill>
              <a:effectLst>
                <a:outerShdw blurRad="38100" dist="38100" dir="2700000" algn="tl">
                  <a:srgbClr val="000000"/>
                </a:outerShdw>
              </a:effectLst>
            </a:endParaRPr>
          </a:p>
        </p:txBody>
      </p:sp>
      <p:sp>
        <p:nvSpPr>
          <p:cNvPr id="5" name="Rectangle 4">
            <a:extLst>
              <a:ext uri="{FF2B5EF4-FFF2-40B4-BE49-F238E27FC236}">
                <a16:creationId xmlns="" xmlns:a16="http://schemas.microsoft.com/office/drawing/2014/main" id="{4C4368B2-ABA4-FD9A-AD61-F8CFC06A27DD}"/>
              </a:ext>
            </a:extLst>
          </p:cNvPr>
          <p:cNvSpPr/>
          <p:nvPr/>
        </p:nvSpPr>
        <p:spPr>
          <a:xfrm>
            <a:off x="609600" y="2362200"/>
            <a:ext cx="8108371" cy="280076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800" b="1" i="1" cap="none" spc="150" dirty="0">
                <a:ln w="11430">
                  <a:solidFill>
                    <a:schemeClr val="tx1">
                      <a:alpha val="50000"/>
                    </a:schemeClr>
                  </a:solidFill>
                </a:ln>
                <a:solidFill>
                  <a:srgbClr val="F8F8F8"/>
                </a:solidFill>
                <a:effectLst>
                  <a:outerShdw blurRad="50800" dist="38100" dir="2700000" algn="tl" rotWithShape="0">
                    <a:prstClr val="black"/>
                  </a:outerShdw>
                </a:effectLst>
                <a:latin typeface="Arial Black" panose="020B0A04020102020204" pitchFamily="34" charset="0"/>
              </a:rPr>
              <a:t>You can do this!!!</a:t>
            </a:r>
          </a:p>
        </p:txBody>
      </p:sp>
    </p:spTree>
    <p:extLst>
      <p:ext uri="{BB962C8B-B14F-4D97-AF65-F5344CB8AC3E}">
        <p14:creationId xmlns:p14="http://schemas.microsoft.com/office/powerpoint/2010/main" val="8460077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 xmlns:a16="http://schemas.microsoft.com/office/drawing/2014/main" id="{F6E71FFC-5CE6-DD46-6914-F5DE435F6D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r="10985" b="2"/>
          <a:stretch/>
        </p:blipFill>
        <p:spPr>
          <a:xfrm>
            <a:off x="20" y="1282"/>
            <a:ext cx="9143980" cy="6856718"/>
          </a:xfrm>
          <a:prstGeom prst="rect">
            <a:avLst/>
          </a:prstGeom>
        </p:spPr>
      </p:pic>
      <p:sp>
        <p:nvSpPr>
          <p:cNvPr id="4" name="TextBox 3">
            <a:extLst>
              <a:ext uri="{FF2B5EF4-FFF2-40B4-BE49-F238E27FC236}">
                <a16:creationId xmlns="" xmlns:a16="http://schemas.microsoft.com/office/drawing/2014/main" id="{57263A0E-A193-7235-EF7E-6DDFC3EF9F26}"/>
              </a:ext>
            </a:extLst>
          </p:cNvPr>
          <p:cNvSpPr txBox="1"/>
          <p:nvPr/>
        </p:nvSpPr>
        <p:spPr>
          <a:xfrm>
            <a:off x="11430" y="76200"/>
            <a:ext cx="9155685" cy="584775"/>
          </a:xfrm>
          <a:prstGeom prst="rect">
            <a:avLst/>
          </a:prstGeom>
          <a:noFill/>
        </p:spPr>
        <p:txBody>
          <a:bodyPr wrap="square" rtlCol="0">
            <a:spAutoFit/>
          </a:bodyPr>
          <a:lstStyle/>
          <a:p>
            <a:pPr algn="ctr"/>
            <a:r>
              <a:rPr lang="en-US" sz="3200" dirty="0">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atin typeface="Arial Black" panose="020B0A04020102020204" pitchFamily="34" charset="0"/>
              </a:rPr>
              <a:t>Seeking &amp; Saving the LOST</a:t>
            </a:r>
          </a:p>
        </p:txBody>
      </p:sp>
      <p:sp>
        <p:nvSpPr>
          <p:cNvPr id="5" name="TextBox 4">
            <a:extLst>
              <a:ext uri="{FF2B5EF4-FFF2-40B4-BE49-F238E27FC236}">
                <a16:creationId xmlns="" xmlns:a16="http://schemas.microsoft.com/office/drawing/2014/main" id="{915B093E-04A2-B259-120E-9F5DCA66F747}"/>
              </a:ext>
            </a:extLst>
          </p:cNvPr>
          <p:cNvSpPr txBox="1"/>
          <p:nvPr/>
        </p:nvSpPr>
        <p:spPr>
          <a:xfrm>
            <a:off x="533400" y="1066800"/>
            <a:ext cx="8077200" cy="5509200"/>
          </a:xfrm>
          <a:prstGeom prst="rect">
            <a:avLst/>
          </a:prstGeom>
          <a:noFill/>
        </p:spPr>
        <p:txBody>
          <a:bodyPr wrap="square" rtlCol="0">
            <a:spAutoFit/>
          </a:bodyPr>
          <a:lstStyle/>
          <a:p>
            <a:r>
              <a:rPr lang="en-US" sz="4400" b="1" dirty="0">
                <a:solidFill>
                  <a:srgbClr val="F9B277"/>
                </a:solidFill>
                <a:effectLst>
                  <a:outerShdw blurRad="38100" dist="38100" dir="2700000" algn="tl">
                    <a:srgbClr val="000000"/>
                  </a:outerShdw>
                </a:effectLst>
                <a:latin typeface="Arial" panose="020B0604020202020204" pitchFamily="34" charset="0"/>
                <a:cs typeface="Arial" panose="020B0604020202020204" pitchFamily="34" charset="0"/>
              </a:rPr>
              <a:t>Mark 16:15-16</a:t>
            </a:r>
          </a:p>
          <a:p>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15 And He said to them, "Go into all the world and preach the gospel to every creature.</a:t>
            </a:r>
          </a:p>
          <a:p>
            <a:r>
              <a:rPr lang="en-US" sz="44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16 "He who believes and is baptized will be saved; but he who does not believe will be condemned."</a:t>
            </a:r>
          </a:p>
        </p:txBody>
      </p:sp>
    </p:spTree>
    <p:extLst>
      <p:ext uri="{BB962C8B-B14F-4D97-AF65-F5344CB8AC3E}">
        <p14:creationId xmlns:p14="http://schemas.microsoft.com/office/powerpoint/2010/main" val="1479894128"/>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2832</Words>
  <Application>Microsoft Office PowerPoint</Application>
  <PresentationFormat>On-screen Show (4:3)</PresentationFormat>
  <Paragraphs>407</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dc:creator>
  <cp:lastModifiedBy>Murray</cp:lastModifiedBy>
  <cp:revision>38</cp:revision>
  <dcterms:created xsi:type="dcterms:W3CDTF">2012-08-14T19:55:02Z</dcterms:created>
  <dcterms:modified xsi:type="dcterms:W3CDTF">2023-05-15T19:42:21Z</dcterms:modified>
</cp:coreProperties>
</file>