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1" r:id="rId2"/>
    <p:sldId id="333" r:id="rId3"/>
    <p:sldId id="313" r:id="rId4"/>
    <p:sldId id="332" r:id="rId5"/>
    <p:sldId id="259" r:id="rId6"/>
    <p:sldId id="325" r:id="rId7"/>
    <p:sldId id="324" r:id="rId8"/>
    <p:sldId id="326" r:id="rId9"/>
    <p:sldId id="316" r:id="rId10"/>
    <p:sldId id="317" r:id="rId11"/>
    <p:sldId id="327" r:id="rId12"/>
    <p:sldId id="328" r:id="rId13"/>
    <p:sldId id="319" r:id="rId14"/>
    <p:sldId id="329" r:id="rId15"/>
    <p:sldId id="321" r:id="rId16"/>
    <p:sldId id="331" r:id="rId17"/>
    <p:sldId id="330" r:id="rId18"/>
    <p:sldId id="322" r:id="rId19"/>
    <p:sldId id="32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992" y="-52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2110A6-8E3A-4CC3-8FA0-12DF158B6B0A}" type="datetimeFigureOut">
              <a:rPr lang="en-US" smtClean="0"/>
              <a:t>7/24/2022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BA36FE-4ED4-48F9-9167-DD9FFA5AA447}" type="slidenum">
              <a:rPr lang="en-US" smtClean="0"/>
              <a:t>‹#›</a:t>
            </a:fld>
            <a:endParaRPr lang="en-US"/>
          </a:p>
        </p:txBody>
      </p:sp>
    </p:spTree>
    <p:extLst>
      <p:ext uri="{BB962C8B-B14F-4D97-AF65-F5344CB8AC3E}">
        <p14:creationId xmlns:p14="http://schemas.microsoft.com/office/powerpoint/2010/main" val="52246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2110A6-8E3A-4CC3-8FA0-12DF158B6B0A}" type="datetimeFigureOut">
              <a:rPr lang="en-US" smtClean="0"/>
              <a:t>7/24/2022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BA36FE-4ED4-48F9-9167-DD9FFA5AA447}" type="slidenum">
              <a:rPr lang="en-US" smtClean="0"/>
              <a:t>‹#›</a:t>
            </a:fld>
            <a:endParaRPr lang="en-US"/>
          </a:p>
        </p:txBody>
      </p:sp>
    </p:spTree>
    <p:extLst>
      <p:ext uri="{BB962C8B-B14F-4D97-AF65-F5344CB8AC3E}">
        <p14:creationId xmlns:p14="http://schemas.microsoft.com/office/powerpoint/2010/main" val="3894026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2110A6-8E3A-4CC3-8FA0-12DF158B6B0A}" type="datetimeFigureOut">
              <a:rPr lang="en-US" smtClean="0"/>
              <a:t>7/24/2022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BA36FE-4ED4-48F9-9167-DD9FFA5AA447}" type="slidenum">
              <a:rPr lang="en-US" smtClean="0"/>
              <a:t>‹#›</a:t>
            </a:fld>
            <a:endParaRPr lang="en-US"/>
          </a:p>
        </p:txBody>
      </p:sp>
    </p:spTree>
    <p:extLst>
      <p:ext uri="{BB962C8B-B14F-4D97-AF65-F5344CB8AC3E}">
        <p14:creationId xmlns:p14="http://schemas.microsoft.com/office/powerpoint/2010/main" val="2438261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2110A6-8E3A-4CC3-8FA0-12DF158B6B0A}" type="datetimeFigureOut">
              <a:rPr lang="en-US" smtClean="0"/>
              <a:t>7/24/2022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BA36FE-4ED4-48F9-9167-DD9FFA5AA447}" type="slidenum">
              <a:rPr lang="en-US" smtClean="0"/>
              <a:t>‹#›</a:t>
            </a:fld>
            <a:endParaRPr lang="en-US"/>
          </a:p>
        </p:txBody>
      </p:sp>
    </p:spTree>
    <p:extLst>
      <p:ext uri="{BB962C8B-B14F-4D97-AF65-F5344CB8AC3E}">
        <p14:creationId xmlns:p14="http://schemas.microsoft.com/office/powerpoint/2010/main" val="3175987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2110A6-8E3A-4CC3-8FA0-12DF158B6B0A}" type="datetimeFigureOut">
              <a:rPr lang="en-US" smtClean="0"/>
              <a:t>7/24/2022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BA36FE-4ED4-48F9-9167-DD9FFA5AA447}" type="slidenum">
              <a:rPr lang="en-US" smtClean="0"/>
              <a:t>‹#›</a:t>
            </a:fld>
            <a:endParaRPr lang="en-US"/>
          </a:p>
        </p:txBody>
      </p:sp>
    </p:spTree>
    <p:extLst>
      <p:ext uri="{BB962C8B-B14F-4D97-AF65-F5344CB8AC3E}">
        <p14:creationId xmlns:p14="http://schemas.microsoft.com/office/powerpoint/2010/main" val="2501313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2110A6-8E3A-4CC3-8FA0-12DF158B6B0A}" type="datetimeFigureOut">
              <a:rPr lang="en-US" smtClean="0"/>
              <a:t>7/24/2022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BA36FE-4ED4-48F9-9167-DD9FFA5AA447}" type="slidenum">
              <a:rPr lang="en-US" smtClean="0"/>
              <a:t>‹#›</a:t>
            </a:fld>
            <a:endParaRPr lang="en-US"/>
          </a:p>
        </p:txBody>
      </p:sp>
    </p:spTree>
    <p:extLst>
      <p:ext uri="{BB962C8B-B14F-4D97-AF65-F5344CB8AC3E}">
        <p14:creationId xmlns:p14="http://schemas.microsoft.com/office/powerpoint/2010/main" val="3651100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2110A6-8E3A-4CC3-8FA0-12DF158B6B0A}" type="datetimeFigureOut">
              <a:rPr lang="en-US" smtClean="0"/>
              <a:t>7/24/2022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BA36FE-4ED4-48F9-9167-DD9FFA5AA447}" type="slidenum">
              <a:rPr lang="en-US" smtClean="0"/>
              <a:t>‹#›</a:t>
            </a:fld>
            <a:endParaRPr lang="en-US"/>
          </a:p>
        </p:txBody>
      </p:sp>
    </p:spTree>
    <p:extLst>
      <p:ext uri="{BB962C8B-B14F-4D97-AF65-F5344CB8AC3E}">
        <p14:creationId xmlns:p14="http://schemas.microsoft.com/office/powerpoint/2010/main" val="251881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2110A6-8E3A-4CC3-8FA0-12DF158B6B0A}" type="datetimeFigureOut">
              <a:rPr lang="en-US" smtClean="0"/>
              <a:t>7/24/2022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BA36FE-4ED4-48F9-9167-DD9FFA5AA447}" type="slidenum">
              <a:rPr lang="en-US" smtClean="0"/>
              <a:t>‹#›</a:t>
            </a:fld>
            <a:endParaRPr lang="en-US"/>
          </a:p>
        </p:txBody>
      </p:sp>
    </p:spTree>
    <p:extLst>
      <p:ext uri="{BB962C8B-B14F-4D97-AF65-F5344CB8AC3E}">
        <p14:creationId xmlns:p14="http://schemas.microsoft.com/office/powerpoint/2010/main" val="3105080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2110A6-8E3A-4CC3-8FA0-12DF158B6B0A}" type="datetimeFigureOut">
              <a:rPr lang="en-US" smtClean="0"/>
              <a:t>7/24/2022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BA36FE-4ED4-48F9-9167-DD9FFA5AA447}" type="slidenum">
              <a:rPr lang="en-US" smtClean="0"/>
              <a:t>‹#›</a:t>
            </a:fld>
            <a:endParaRPr lang="en-US"/>
          </a:p>
        </p:txBody>
      </p:sp>
    </p:spTree>
    <p:extLst>
      <p:ext uri="{BB962C8B-B14F-4D97-AF65-F5344CB8AC3E}">
        <p14:creationId xmlns:p14="http://schemas.microsoft.com/office/powerpoint/2010/main" val="1506445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2110A6-8E3A-4CC3-8FA0-12DF158B6B0A}" type="datetimeFigureOut">
              <a:rPr lang="en-US" smtClean="0"/>
              <a:t>7/24/2022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BA36FE-4ED4-48F9-9167-DD9FFA5AA447}" type="slidenum">
              <a:rPr lang="en-US" smtClean="0"/>
              <a:t>‹#›</a:t>
            </a:fld>
            <a:endParaRPr lang="en-US"/>
          </a:p>
        </p:txBody>
      </p:sp>
    </p:spTree>
    <p:extLst>
      <p:ext uri="{BB962C8B-B14F-4D97-AF65-F5344CB8AC3E}">
        <p14:creationId xmlns:p14="http://schemas.microsoft.com/office/powerpoint/2010/main" val="1392885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2110A6-8E3A-4CC3-8FA0-12DF158B6B0A}" type="datetimeFigureOut">
              <a:rPr lang="en-US" smtClean="0"/>
              <a:t>7/24/2022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BA36FE-4ED4-48F9-9167-DD9FFA5AA447}" type="slidenum">
              <a:rPr lang="en-US" smtClean="0"/>
              <a:t>‹#›</a:t>
            </a:fld>
            <a:endParaRPr lang="en-US"/>
          </a:p>
        </p:txBody>
      </p:sp>
    </p:spTree>
    <p:extLst>
      <p:ext uri="{BB962C8B-B14F-4D97-AF65-F5344CB8AC3E}">
        <p14:creationId xmlns:p14="http://schemas.microsoft.com/office/powerpoint/2010/main" val="2479366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2110A6-8E3A-4CC3-8FA0-12DF158B6B0A}" type="datetimeFigureOut">
              <a:rPr lang="en-US" smtClean="0"/>
              <a:t>7/24/2022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BA36FE-4ED4-48F9-9167-DD9FFA5AA447}" type="slidenum">
              <a:rPr lang="en-US" smtClean="0"/>
              <a:t>‹#›</a:t>
            </a:fld>
            <a:endParaRPr lang="en-US"/>
          </a:p>
        </p:txBody>
      </p:sp>
    </p:spTree>
    <p:extLst>
      <p:ext uri="{BB962C8B-B14F-4D97-AF65-F5344CB8AC3E}">
        <p14:creationId xmlns:p14="http://schemas.microsoft.com/office/powerpoint/2010/main" val="360572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2438400"/>
            <a:ext cx="9144000" cy="707886"/>
          </a:xfrm>
          <a:prstGeom prst="rect">
            <a:avLst/>
          </a:prstGeom>
          <a:noFill/>
        </p:spPr>
        <p:txBody>
          <a:bodyPr wrap="square" rtlCol="0">
            <a:spAutoFit/>
          </a:bodyPr>
          <a:lstStyle/>
          <a:p>
            <a:pPr algn="ctr"/>
            <a:r>
              <a:rPr lang="en-US" sz="4000" b="1" dirty="0" smtClean="0"/>
              <a:t>James 3:13-18</a:t>
            </a:r>
            <a:endParaRPr lang="en-US" sz="4000" b="1" dirty="0"/>
          </a:p>
        </p:txBody>
      </p:sp>
    </p:spTree>
    <p:extLst>
      <p:ext uri="{BB962C8B-B14F-4D97-AF65-F5344CB8AC3E}">
        <p14:creationId xmlns:p14="http://schemas.microsoft.com/office/powerpoint/2010/main" val="2686002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599" y="758195"/>
            <a:ext cx="7543801" cy="1938992"/>
          </a:xfrm>
          <a:prstGeom prst="rect">
            <a:avLst/>
          </a:prstGeom>
          <a:noFill/>
        </p:spPr>
        <p:txBody>
          <a:bodyPr wrap="square" rtlCol="0">
            <a:spAutoFit/>
          </a:bodyPr>
          <a:lstStyle/>
          <a:p>
            <a:r>
              <a:rPr lang="en-US" sz="2400" dirty="0" smtClean="0"/>
              <a:t>The phrase “</a:t>
            </a:r>
            <a:r>
              <a:rPr lang="en-US" sz="2400" b="1" dirty="0" smtClean="0"/>
              <a:t>willing to yield</a:t>
            </a:r>
            <a:r>
              <a:rPr lang="en-US" sz="2400" dirty="0" smtClean="0"/>
              <a:t>” captures a lot of things. From the Greek and various translations: </a:t>
            </a:r>
          </a:p>
          <a:p>
            <a:endParaRPr lang="en-US" sz="2400" dirty="0"/>
          </a:p>
          <a:p>
            <a:r>
              <a:rPr lang="en-US" sz="2400" b="1" dirty="0" smtClean="0"/>
              <a:t>to comply with, obey, easily obeying, compliant, easy to be entreated, open to reason, submissive </a:t>
            </a:r>
          </a:p>
        </p:txBody>
      </p:sp>
      <p:sp>
        <p:nvSpPr>
          <p:cNvPr id="2" name="TextBox 1"/>
          <p:cNvSpPr txBox="1"/>
          <p:nvPr/>
        </p:nvSpPr>
        <p:spPr>
          <a:xfrm>
            <a:off x="2880979" y="112041"/>
            <a:ext cx="3262624" cy="584775"/>
          </a:xfrm>
          <a:prstGeom prst="rect">
            <a:avLst/>
          </a:prstGeom>
          <a:noFill/>
        </p:spPr>
        <p:txBody>
          <a:bodyPr wrap="none" rtlCol="0">
            <a:spAutoFit/>
          </a:bodyPr>
          <a:lstStyle/>
          <a:p>
            <a:r>
              <a:rPr lang="en-US" sz="3200" b="1" dirty="0" smtClean="0"/>
              <a:t>WILLING TO YIELD</a:t>
            </a:r>
            <a:endParaRPr lang="en-US" sz="3200" b="1" dirty="0"/>
          </a:p>
        </p:txBody>
      </p:sp>
    </p:spTree>
    <p:extLst>
      <p:ext uri="{BB962C8B-B14F-4D97-AF65-F5344CB8AC3E}">
        <p14:creationId xmlns:p14="http://schemas.microsoft.com/office/powerpoint/2010/main" val="1832078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9391" y="758195"/>
            <a:ext cx="8305800" cy="4524315"/>
          </a:xfrm>
          <a:prstGeom prst="rect">
            <a:avLst/>
          </a:prstGeom>
          <a:noFill/>
        </p:spPr>
        <p:txBody>
          <a:bodyPr wrap="square" rtlCol="0">
            <a:spAutoFit/>
          </a:bodyPr>
          <a:lstStyle/>
          <a:p>
            <a:r>
              <a:rPr lang="en-US" sz="2400" b="1" dirty="0"/>
              <a:t>Acts </a:t>
            </a:r>
            <a:r>
              <a:rPr lang="en-US" sz="2400" b="1" dirty="0" smtClean="0"/>
              <a:t>5:29 &amp; 32 </a:t>
            </a:r>
            <a:r>
              <a:rPr lang="en-US" sz="2400" b="1" dirty="0"/>
              <a:t>(NKJV) </a:t>
            </a:r>
            <a:r>
              <a:rPr lang="en-US" sz="2400" dirty="0" smtClean="0"/>
              <a:t>But </a:t>
            </a:r>
            <a:r>
              <a:rPr lang="en-US" sz="2400" dirty="0"/>
              <a:t>Peter and the </a:t>
            </a:r>
            <a:r>
              <a:rPr lang="en-US" sz="2400" i="1" dirty="0"/>
              <a:t>other</a:t>
            </a:r>
            <a:r>
              <a:rPr lang="en-US" sz="2400" dirty="0"/>
              <a:t> apostles answered and said: "We ought to obey God rather than </a:t>
            </a:r>
            <a:r>
              <a:rPr lang="en-US" sz="2400" dirty="0" smtClean="0"/>
              <a:t>men…And </a:t>
            </a:r>
            <a:r>
              <a:rPr lang="en-US" sz="2400" dirty="0"/>
              <a:t>we are His witnesses to these things, and </a:t>
            </a:r>
            <a:r>
              <a:rPr lang="en-US" sz="2400" i="1" dirty="0"/>
              <a:t>so</a:t>
            </a:r>
            <a:r>
              <a:rPr lang="en-US" sz="2400" dirty="0"/>
              <a:t> also </a:t>
            </a:r>
            <a:r>
              <a:rPr lang="en-US" sz="2400" i="1" dirty="0"/>
              <a:t>is</a:t>
            </a:r>
            <a:r>
              <a:rPr lang="en-US" sz="2400" dirty="0"/>
              <a:t> the Holy Spirit whom God has given to those who obey Him." </a:t>
            </a:r>
            <a:r>
              <a:rPr lang="en-US" sz="2400" dirty="0" smtClean="0"/>
              <a:t> </a:t>
            </a:r>
            <a:r>
              <a:rPr lang="en-US" sz="2400" dirty="0"/>
              <a:t/>
            </a:r>
            <a:br>
              <a:rPr lang="en-US" sz="2400" dirty="0"/>
            </a:br>
            <a:endParaRPr lang="en-US" sz="2400" dirty="0"/>
          </a:p>
          <a:p>
            <a:r>
              <a:rPr lang="en-US" sz="2400" b="1" dirty="0"/>
              <a:t>Ephesians 5:18-21 (NKJV) </a:t>
            </a:r>
            <a:r>
              <a:rPr lang="en-US" sz="2400" dirty="0" smtClean="0"/>
              <a:t>And </a:t>
            </a:r>
            <a:r>
              <a:rPr lang="en-US" sz="2400" dirty="0"/>
              <a:t>do not be drunk with wine, in which is dissipation; but be filled with the Spirit, </a:t>
            </a:r>
            <a:r>
              <a:rPr lang="en-US" sz="2400" dirty="0" smtClean="0"/>
              <a:t>speaking </a:t>
            </a:r>
            <a:r>
              <a:rPr lang="en-US" sz="2400" dirty="0"/>
              <a:t>to one another in psalms and hymns and spiritual songs, singing and making melody in your heart to the Lord, </a:t>
            </a:r>
            <a:r>
              <a:rPr lang="en-US" sz="2400" dirty="0" smtClean="0"/>
              <a:t>giving </a:t>
            </a:r>
            <a:r>
              <a:rPr lang="en-US" sz="2400" dirty="0"/>
              <a:t>thanks always for all things to God the Father in the name of our Lord Jesus Christ, </a:t>
            </a:r>
            <a:r>
              <a:rPr lang="en-US" sz="2400" dirty="0" smtClean="0"/>
              <a:t>submitting </a:t>
            </a:r>
            <a:r>
              <a:rPr lang="en-US" sz="2400" dirty="0"/>
              <a:t>to one another in the fear of God</a:t>
            </a:r>
            <a:r>
              <a:rPr lang="en-US" sz="2400" dirty="0" smtClean="0"/>
              <a:t>.</a:t>
            </a:r>
          </a:p>
          <a:p>
            <a:r>
              <a:rPr lang="en-US" sz="2400" b="1" dirty="0" smtClean="0"/>
              <a:t> </a:t>
            </a:r>
            <a:endParaRPr lang="en-US" sz="2200" dirty="0" smtClean="0"/>
          </a:p>
        </p:txBody>
      </p:sp>
      <p:sp>
        <p:nvSpPr>
          <p:cNvPr id="2" name="TextBox 1"/>
          <p:cNvSpPr txBox="1"/>
          <p:nvPr/>
        </p:nvSpPr>
        <p:spPr>
          <a:xfrm>
            <a:off x="2880979" y="112041"/>
            <a:ext cx="3262624" cy="584775"/>
          </a:xfrm>
          <a:prstGeom prst="rect">
            <a:avLst/>
          </a:prstGeom>
          <a:noFill/>
        </p:spPr>
        <p:txBody>
          <a:bodyPr wrap="none" rtlCol="0">
            <a:spAutoFit/>
          </a:bodyPr>
          <a:lstStyle/>
          <a:p>
            <a:r>
              <a:rPr lang="en-US" sz="3200" b="1" dirty="0" smtClean="0"/>
              <a:t>WILLING TO YIELD</a:t>
            </a:r>
            <a:endParaRPr lang="en-US" sz="3200" b="1" dirty="0"/>
          </a:p>
        </p:txBody>
      </p:sp>
    </p:spTree>
    <p:extLst>
      <p:ext uri="{BB962C8B-B14F-4D97-AF65-F5344CB8AC3E}">
        <p14:creationId xmlns:p14="http://schemas.microsoft.com/office/powerpoint/2010/main" val="4860154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9391" y="758195"/>
            <a:ext cx="8305800" cy="3754874"/>
          </a:xfrm>
          <a:prstGeom prst="rect">
            <a:avLst/>
          </a:prstGeom>
          <a:noFill/>
        </p:spPr>
        <p:txBody>
          <a:bodyPr wrap="square" rtlCol="0">
            <a:spAutoFit/>
          </a:bodyPr>
          <a:lstStyle/>
          <a:p>
            <a:r>
              <a:rPr lang="en-US" sz="2400" b="1" dirty="0" smtClean="0"/>
              <a:t>Hebrews </a:t>
            </a:r>
            <a:r>
              <a:rPr lang="en-US" sz="2400" b="1" dirty="0"/>
              <a:t>13:17 (NKJV</a:t>
            </a:r>
            <a:r>
              <a:rPr lang="en-US" sz="2400" b="1" dirty="0" smtClean="0"/>
              <a:t>) </a:t>
            </a:r>
            <a:r>
              <a:rPr lang="en-US" sz="2400" dirty="0" smtClean="0"/>
              <a:t>Obey </a:t>
            </a:r>
            <a:r>
              <a:rPr lang="en-US" sz="2400" dirty="0"/>
              <a:t>those who rule over you, and be submissive, for they watch out for your souls, as those who must give account. Let them do so with joy and not with grief, for that would be unprofitable for you. </a:t>
            </a:r>
            <a:endParaRPr lang="en-US" sz="2400" dirty="0" smtClean="0"/>
          </a:p>
          <a:p>
            <a:endParaRPr lang="en-US" sz="2400" dirty="0"/>
          </a:p>
          <a:p>
            <a:r>
              <a:rPr lang="en-US" sz="2400" b="1" dirty="0"/>
              <a:t>1 Peter 5:5 (NKJV) </a:t>
            </a:r>
            <a:r>
              <a:rPr lang="en-US" sz="2400" dirty="0" smtClean="0"/>
              <a:t>Likewise </a:t>
            </a:r>
            <a:r>
              <a:rPr lang="en-US" sz="2400" dirty="0"/>
              <a:t>you younger people, submit yourselves to </a:t>
            </a:r>
            <a:r>
              <a:rPr lang="en-US" sz="2400" i="1" dirty="0"/>
              <a:t>your</a:t>
            </a:r>
            <a:r>
              <a:rPr lang="en-US" sz="2400" dirty="0"/>
              <a:t> elders. Yes, all of </a:t>
            </a:r>
            <a:r>
              <a:rPr lang="en-US" sz="2400" i="1" dirty="0"/>
              <a:t>you</a:t>
            </a:r>
            <a:r>
              <a:rPr lang="en-US" sz="2400" dirty="0"/>
              <a:t> be submissive to one another, and be clothed with humility, for </a:t>
            </a:r>
            <a:r>
              <a:rPr lang="en-US" sz="2400" i="1" dirty="0"/>
              <a:t>"God resists the proud,</a:t>
            </a:r>
            <a:r>
              <a:rPr lang="en-US" sz="2400" dirty="0"/>
              <a:t> </a:t>
            </a:r>
            <a:r>
              <a:rPr lang="en-US" sz="2400" i="1" dirty="0"/>
              <a:t>But gives grace to the humble."</a:t>
            </a:r>
            <a:r>
              <a:rPr lang="en-US" sz="2400" dirty="0"/>
              <a:t> </a:t>
            </a:r>
          </a:p>
          <a:p>
            <a:endParaRPr lang="en-US" sz="2200" dirty="0" smtClean="0"/>
          </a:p>
        </p:txBody>
      </p:sp>
      <p:sp>
        <p:nvSpPr>
          <p:cNvPr id="2" name="TextBox 1"/>
          <p:cNvSpPr txBox="1"/>
          <p:nvPr/>
        </p:nvSpPr>
        <p:spPr>
          <a:xfrm>
            <a:off x="2880979" y="112041"/>
            <a:ext cx="3262624" cy="584775"/>
          </a:xfrm>
          <a:prstGeom prst="rect">
            <a:avLst/>
          </a:prstGeom>
          <a:noFill/>
        </p:spPr>
        <p:txBody>
          <a:bodyPr wrap="none" rtlCol="0">
            <a:spAutoFit/>
          </a:bodyPr>
          <a:lstStyle/>
          <a:p>
            <a:r>
              <a:rPr lang="en-US" sz="3200" b="1" dirty="0" smtClean="0"/>
              <a:t>WILLING TO YIELD</a:t>
            </a:r>
            <a:endParaRPr lang="en-US" sz="3200" b="1" dirty="0"/>
          </a:p>
        </p:txBody>
      </p:sp>
    </p:spTree>
    <p:extLst>
      <p:ext uri="{BB962C8B-B14F-4D97-AF65-F5344CB8AC3E}">
        <p14:creationId xmlns:p14="http://schemas.microsoft.com/office/powerpoint/2010/main" val="5399814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9391" y="758195"/>
            <a:ext cx="8305800" cy="3785652"/>
          </a:xfrm>
          <a:prstGeom prst="rect">
            <a:avLst/>
          </a:prstGeom>
          <a:noFill/>
        </p:spPr>
        <p:txBody>
          <a:bodyPr wrap="square" rtlCol="0">
            <a:spAutoFit/>
          </a:bodyPr>
          <a:lstStyle/>
          <a:p>
            <a:r>
              <a:rPr lang="en-US" sz="2400" b="1" dirty="0"/>
              <a:t>Matthew 5:7 (NKJV) </a:t>
            </a:r>
            <a:r>
              <a:rPr lang="en-US" sz="2400" dirty="0" smtClean="0"/>
              <a:t>Blessed </a:t>
            </a:r>
            <a:r>
              <a:rPr lang="en-US" sz="2400" i="1" dirty="0"/>
              <a:t>are</a:t>
            </a:r>
            <a:r>
              <a:rPr lang="en-US" sz="2400" dirty="0"/>
              <a:t> the merciful, For they shall obtain mercy. </a:t>
            </a:r>
            <a:br>
              <a:rPr lang="en-US" sz="2400" dirty="0"/>
            </a:br>
            <a:endParaRPr lang="en-US" sz="2400" dirty="0"/>
          </a:p>
          <a:p>
            <a:r>
              <a:rPr lang="en-US" sz="2400" b="1" dirty="0"/>
              <a:t>Luke 3:8 (NKJV) </a:t>
            </a:r>
            <a:r>
              <a:rPr lang="en-US" sz="2400" dirty="0" smtClean="0"/>
              <a:t>Therefore </a:t>
            </a:r>
            <a:r>
              <a:rPr lang="en-US" sz="2400" dirty="0"/>
              <a:t>bear fruits worthy of repentance, and do not begin to say to yourselves, 'We have Abraham as </a:t>
            </a:r>
            <a:r>
              <a:rPr lang="en-US" sz="2400" i="1" dirty="0"/>
              <a:t>our</a:t>
            </a:r>
            <a:r>
              <a:rPr lang="en-US" sz="2400" dirty="0"/>
              <a:t> father.' For I say to you that God is able to raise up children to Abraham from these stones. </a:t>
            </a:r>
            <a:br>
              <a:rPr lang="en-US" sz="2400" dirty="0"/>
            </a:br>
            <a:endParaRPr lang="en-US" sz="2400" dirty="0"/>
          </a:p>
          <a:p>
            <a:r>
              <a:rPr lang="en-US" sz="2400" b="1" dirty="0" smtClean="0"/>
              <a:t>Luke </a:t>
            </a:r>
            <a:r>
              <a:rPr lang="en-US" sz="2400" b="1" dirty="0"/>
              <a:t>6:36 (</a:t>
            </a:r>
            <a:r>
              <a:rPr lang="en-US" sz="2400" b="1" dirty="0" smtClean="0"/>
              <a:t>NKJV) </a:t>
            </a:r>
            <a:r>
              <a:rPr lang="en-US" sz="2400" dirty="0" smtClean="0"/>
              <a:t>Therefore </a:t>
            </a:r>
            <a:r>
              <a:rPr lang="en-US" sz="2400" dirty="0"/>
              <a:t>be merciful, just as your Father also is merciful. </a:t>
            </a:r>
          </a:p>
        </p:txBody>
      </p:sp>
      <p:sp>
        <p:nvSpPr>
          <p:cNvPr id="2" name="TextBox 1"/>
          <p:cNvSpPr txBox="1"/>
          <p:nvPr/>
        </p:nvSpPr>
        <p:spPr>
          <a:xfrm>
            <a:off x="1421637" y="112042"/>
            <a:ext cx="6181308" cy="584775"/>
          </a:xfrm>
          <a:prstGeom prst="rect">
            <a:avLst/>
          </a:prstGeom>
          <a:noFill/>
        </p:spPr>
        <p:txBody>
          <a:bodyPr wrap="none" rtlCol="0">
            <a:spAutoFit/>
          </a:bodyPr>
          <a:lstStyle/>
          <a:p>
            <a:r>
              <a:rPr lang="en-US" sz="3200" b="1" dirty="0" smtClean="0"/>
              <a:t>FULL OF MERCY AND GOOD FRUITS</a:t>
            </a:r>
            <a:endParaRPr lang="en-US" sz="3200" b="1" dirty="0"/>
          </a:p>
        </p:txBody>
      </p:sp>
    </p:spTree>
    <p:extLst>
      <p:ext uri="{BB962C8B-B14F-4D97-AF65-F5344CB8AC3E}">
        <p14:creationId xmlns:p14="http://schemas.microsoft.com/office/powerpoint/2010/main" val="3681609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9391" y="758195"/>
            <a:ext cx="8305800" cy="2677656"/>
          </a:xfrm>
          <a:prstGeom prst="rect">
            <a:avLst/>
          </a:prstGeom>
          <a:noFill/>
        </p:spPr>
        <p:txBody>
          <a:bodyPr wrap="square" rtlCol="0">
            <a:spAutoFit/>
          </a:bodyPr>
          <a:lstStyle/>
          <a:p>
            <a:r>
              <a:rPr lang="en-US" sz="2400" b="1" dirty="0"/>
              <a:t>Philippians 1:8-11 (NKJV) </a:t>
            </a:r>
            <a:r>
              <a:rPr lang="en-US" sz="2400" dirty="0" smtClean="0"/>
              <a:t>For </a:t>
            </a:r>
            <a:r>
              <a:rPr lang="en-US" sz="2400" dirty="0"/>
              <a:t>God is my witness, how greatly I long for you all with the affection of Jesus Christ</a:t>
            </a:r>
            <a:r>
              <a:rPr lang="en-US" sz="2400" dirty="0" smtClean="0"/>
              <a:t>. And </a:t>
            </a:r>
            <a:r>
              <a:rPr lang="en-US" sz="2400" dirty="0"/>
              <a:t>this I pray, that your love may abound still more and more in knowledge and all discernment, </a:t>
            </a:r>
            <a:r>
              <a:rPr lang="en-US" sz="2400" dirty="0" smtClean="0"/>
              <a:t>that </a:t>
            </a:r>
            <a:r>
              <a:rPr lang="en-US" sz="2400" dirty="0"/>
              <a:t>you may approve the things that are excellent, that you may be sincere and without offense till the day of Christ, </a:t>
            </a:r>
            <a:r>
              <a:rPr lang="en-US" sz="2400" dirty="0" smtClean="0"/>
              <a:t>being </a:t>
            </a:r>
            <a:r>
              <a:rPr lang="en-US" sz="2400" dirty="0"/>
              <a:t>filled with the fruits of righteousness which are by Jesus Christ, to the glory and praise of God. </a:t>
            </a:r>
            <a:endParaRPr lang="en-US" sz="2200" dirty="0" smtClean="0"/>
          </a:p>
        </p:txBody>
      </p:sp>
      <p:sp>
        <p:nvSpPr>
          <p:cNvPr id="2" name="TextBox 1"/>
          <p:cNvSpPr txBox="1"/>
          <p:nvPr/>
        </p:nvSpPr>
        <p:spPr>
          <a:xfrm>
            <a:off x="1421637" y="112042"/>
            <a:ext cx="6181308" cy="584775"/>
          </a:xfrm>
          <a:prstGeom prst="rect">
            <a:avLst/>
          </a:prstGeom>
          <a:noFill/>
        </p:spPr>
        <p:txBody>
          <a:bodyPr wrap="none" rtlCol="0">
            <a:spAutoFit/>
          </a:bodyPr>
          <a:lstStyle/>
          <a:p>
            <a:r>
              <a:rPr lang="en-US" sz="3200" b="1" dirty="0" smtClean="0"/>
              <a:t>FULL OF MERCY AND GOOD FRUITS</a:t>
            </a:r>
            <a:endParaRPr lang="en-US" sz="3200" b="1" dirty="0"/>
          </a:p>
        </p:txBody>
      </p:sp>
    </p:spTree>
    <p:extLst>
      <p:ext uri="{BB962C8B-B14F-4D97-AF65-F5344CB8AC3E}">
        <p14:creationId xmlns:p14="http://schemas.microsoft.com/office/powerpoint/2010/main" val="34681649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9391" y="758195"/>
            <a:ext cx="8305800" cy="5262979"/>
          </a:xfrm>
          <a:prstGeom prst="rect">
            <a:avLst/>
          </a:prstGeom>
          <a:noFill/>
        </p:spPr>
        <p:txBody>
          <a:bodyPr wrap="square" rtlCol="0">
            <a:spAutoFit/>
          </a:bodyPr>
          <a:lstStyle/>
          <a:p>
            <a:r>
              <a:rPr lang="en-US" sz="2400" b="1" dirty="0"/>
              <a:t>Acts 10:34 (NKJV) </a:t>
            </a:r>
            <a:r>
              <a:rPr lang="en-US" sz="2400" dirty="0"/>
              <a:t>Then Peter opened </a:t>
            </a:r>
            <a:r>
              <a:rPr lang="en-US" sz="2400" i="1" dirty="0"/>
              <a:t>his</a:t>
            </a:r>
            <a:r>
              <a:rPr lang="en-US" sz="2400" dirty="0"/>
              <a:t> mouth and said: "In truth I perceive that God shows no partiality. </a:t>
            </a:r>
            <a:br>
              <a:rPr lang="en-US" sz="2400" dirty="0"/>
            </a:br>
            <a:endParaRPr lang="en-US" sz="2400" dirty="0"/>
          </a:p>
          <a:p>
            <a:r>
              <a:rPr lang="en-US" sz="2400" b="1" dirty="0"/>
              <a:t>James 2:1-4 (NKJV) </a:t>
            </a:r>
            <a:r>
              <a:rPr lang="en-US" sz="2400" dirty="0"/>
              <a:t>My brethren, do not hold the faith of our Lord Jesus Christ, </a:t>
            </a:r>
            <a:r>
              <a:rPr lang="en-US" sz="2400" i="1" dirty="0"/>
              <a:t>the Lord</a:t>
            </a:r>
            <a:r>
              <a:rPr lang="en-US" sz="2400" dirty="0"/>
              <a:t> of glory, with partiality. For if there should come into your assembly a man with gold rings, in fine apparel, and there should also come in a poor man in filthy clothes, and you pay attention to the one wearing the fine clothes and say to him, "You sit here in a good place," and say to the poor man, "You stand there," or, "Sit here at my footstool," </a:t>
            </a:r>
            <a:br>
              <a:rPr lang="en-US" sz="2400" dirty="0"/>
            </a:br>
            <a:r>
              <a:rPr lang="en-US" sz="2400" dirty="0"/>
              <a:t>have you not shown partiality among yourselves, and become judges with evil thoughts? </a:t>
            </a:r>
          </a:p>
          <a:p>
            <a:endParaRPr lang="en-US" sz="2400" b="1" dirty="0"/>
          </a:p>
          <a:p>
            <a:r>
              <a:rPr lang="en-US" sz="2400" b="1" dirty="0"/>
              <a:t>Romans 2:11 (NKJV) </a:t>
            </a:r>
            <a:r>
              <a:rPr lang="en-US" sz="2400" dirty="0"/>
              <a:t>For there is no partiality with God</a:t>
            </a:r>
            <a:r>
              <a:rPr lang="en-US" sz="2400" dirty="0" smtClean="0"/>
              <a:t>. </a:t>
            </a:r>
          </a:p>
        </p:txBody>
      </p:sp>
      <p:sp>
        <p:nvSpPr>
          <p:cNvPr id="2" name="TextBox 1"/>
          <p:cNvSpPr txBox="1"/>
          <p:nvPr/>
        </p:nvSpPr>
        <p:spPr>
          <a:xfrm>
            <a:off x="1132615" y="112039"/>
            <a:ext cx="6759351" cy="584775"/>
          </a:xfrm>
          <a:prstGeom prst="rect">
            <a:avLst/>
          </a:prstGeom>
          <a:noFill/>
        </p:spPr>
        <p:txBody>
          <a:bodyPr wrap="none" rtlCol="0">
            <a:spAutoFit/>
          </a:bodyPr>
          <a:lstStyle/>
          <a:p>
            <a:r>
              <a:rPr lang="en-US" sz="3200" b="1" dirty="0" smtClean="0"/>
              <a:t>WITHOUT PARTIALITY or FAVORITISM</a:t>
            </a:r>
            <a:endParaRPr lang="en-US" sz="3200" b="1" dirty="0"/>
          </a:p>
        </p:txBody>
      </p:sp>
    </p:spTree>
    <p:extLst>
      <p:ext uri="{BB962C8B-B14F-4D97-AF65-F5344CB8AC3E}">
        <p14:creationId xmlns:p14="http://schemas.microsoft.com/office/powerpoint/2010/main" val="2464644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9391" y="758195"/>
            <a:ext cx="8305800" cy="3046988"/>
          </a:xfrm>
          <a:prstGeom prst="rect">
            <a:avLst/>
          </a:prstGeom>
          <a:noFill/>
        </p:spPr>
        <p:txBody>
          <a:bodyPr wrap="square" rtlCol="0">
            <a:spAutoFit/>
          </a:bodyPr>
          <a:lstStyle/>
          <a:p>
            <a:r>
              <a:rPr lang="en-US" sz="2400" b="1" dirty="0"/>
              <a:t>Mark 7:6 (NKJV) </a:t>
            </a:r>
            <a:r>
              <a:rPr lang="en-US" sz="2400" dirty="0" smtClean="0"/>
              <a:t>He </a:t>
            </a:r>
            <a:r>
              <a:rPr lang="en-US" sz="2400" dirty="0"/>
              <a:t>answered and said to them, "Well did Isaiah prophesy of you hypocrites, as it is written: </a:t>
            </a:r>
            <a:r>
              <a:rPr lang="en-US" sz="2400" i="1" dirty="0"/>
              <a:t>'This people honors Me with their lips,</a:t>
            </a:r>
            <a:r>
              <a:rPr lang="en-US" sz="2400" dirty="0"/>
              <a:t> </a:t>
            </a:r>
            <a:r>
              <a:rPr lang="en-US" sz="2400" i="1" dirty="0"/>
              <a:t>But their heart is far from Me.</a:t>
            </a:r>
            <a:r>
              <a:rPr lang="en-US" sz="2400" dirty="0"/>
              <a:t> </a:t>
            </a:r>
            <a:br>
              <a:rPr lang="en-US" sz="2400" dirty="0"/>
            </a:br>
            <a:endParaRPr lang="en-US" sz="2400" dirty="0" smtClean="0"/>
          </a:p>
          <a:p>
            <a:r>
              <a:rPr lang="en-US" sz="2400" b="1" dirty="0" smtClean="0"/>
              <a:t>Luke </a:t>
            </a:r>
            <a:r>
              <a:rPr lang="en-US" sz="2400" b="1" dirty="0"/>
              <a:t>12:1 (NKJV) </a:t>
            </a:r>
            <a:r>
              <a:rPr lang="en-US" sz="2400" b="1" dirty="0" smtClean="0"/>
              <a:t>I</a:t>
            </a:r>
            <a:r>
              <a:rPr lang="en-US" sz="2400" dirty="0" smtClean="0"/>
              <a:t>n </a:t>
            </a:r>
            <a:r>
              <a:rPr lang="en-US" sz="2400" dirty="0"/>
              <a:t>the meantime, when an innumerable multitude of people had gathered together, so that they trampled one another, He began to say to His disciples first </a:t>
            </a:r>
            <a:r>
              <a:rPr lang="en-US" sz="2400" i="1" dirty="0"/>
              <a:t>of all,</a:t>
            </a:r>
            <a:r>
              <a:rPr lang="en-US" sz="2400" dirty="0"/>
              <a:t> "Beware of the leaven of the Pharisees, which is hypocrisy. </a:t>
            </a:r>
          </a:p>
        </p:txBody>
      </p:sp>
      <p:sp>
        <p:nvSpPr>
          <p:cNvPr id="2" name="TextBox 1"/>
          <p:cNvSpPr txBox="1"/>
          <p:nvPr/>
        </p:nvSpPr>
        <p:spPr>
          <a:xfrm>
            <a:off x="1576134" y="112040"/>
            <a:ext cx="5872313" cy="584775"/>
          </a:xfrm>
          <a:prstGeom prst="rect">
            <a:avLst/>
          </a:prstGeom>
          <a:noFill/>
        </p:spPr>
        <p:txBody>
          <a:bodyPr wrap="none" rtlCol="0">
            <a:spAutoFit/>
          </a:bodyPr>
          <a:lstStyle/>
          <a:p>
            <a:r>
              <a:rPr lang="en-US" sz="3200" b="1" dirty="0" smtClean="0"/>
              <a:t>WITHOUT HYPOCRISY or SINCERE</a:t>
            </a:r>
            <a:endParaRPr lang="en-US" sz="3200" b="1" dirty="0"/>
          </a:p>
        </p:txBody>
      </p:sp>
    </p:spTree>
    <p:extLst>
      <p:ext uri="{BB962C8B-B14F-4D97-AF65-F5344CB8AC3E}">
        <p14:creationId xmlns:p14="http://schemas.microsoft.com/office/powerpoint/2010/main" val="3934665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9391" y="758195"/>
            <a:ext cx="8305800" cy="3785652"/>
          </a:xfrm>
          <a:prstGeom prst="rect">
            <a:avLst/>
          </a:prstGeom>
          <a:noFill/>
        </p:spPr>
        <p:txBody>
          <a:bodyPr wrap="square" rtlCol="0">
            <a:spAutoFit/>
          </a:bodyPr>
          <a:lstStyle/>
          <a:p>
            <a:r>
              <a:rPr lang="en-US" sz="2400" b="1" dirty="0"/>
              <a:t>Romans 12:9-16 (NKJV) </a:t>
            </a:r>
            <a:r>
              <a:rPr lang="en-US" sz="2400" dirty="0" smtClean="0"/>
              <a:t>Let </a:t>
            </a:r>
            <a:r>
              <a:rPr lang="en-US" sz="2400" dirty="0"/>
              <a:t>love be without hypocrisy. Abhor what is evil. Cling to what is good</a:t>
            </a:r>
            <a:r>
              <a:rPr lang="en-US" sz="2400" dirty="0" smtClean="0"/>
              <a:t>. Be </a:t>
            </a:r>
            <a:r>
              <a:rPr lang="en-US" sz="2400" dirty="0"/>
              <a:t>kindly affectionate to one another with brotherly love, in honor giving preference to one another; </a:t>
            </a:r>
            <a:r>
              <a:rPr lang="en-US" sz="2400" dirty="0" smtClean="0"/>
              <a:t>not </a:t>
            </a:r>
            <a:r>
              <a:rPr lang="en-US" sz="2400" dirty="0"/>
              <a:t>lagging in diligence, fervent in spirit, serving the Lord; </a:t>
            </a:r>
            <a:r>
              <a:rPr lang="en-US" sz="2400" dirty="0" smtClean="0"/>
              <a:t>rejoicing </a:t>
            </a:r>
            <a:r>
              <a:rPr lang="en-US" sz="2400" dirty="0"/>
              <a:t>in hope, patient in tribulation, continuing steadfastly in prayer</a:t>
            </a:r>
            <a:r>
              <a:rPr lang="en-US" sz="2400" dirty="0" smtClean="0"/>
              <a:t>; distributing </a:t>
            </a:r>
            <a:r>
              <a:rPr lang="en-US" sz="2400" dirty="0"/>
              <a:t>to the needs of the saints, given to hospitality. </a:t>
            </a:r>
            <a:r>
              <a:rPr lang="en-US" sz="2400" dirty="0" smtClean="0"/>
              <a:t>Bless </a:t>
            </a:r>
            <a:r>
              <a:rPr lang="en-US" sz="2400" dirty="0"/>
              <a:t>those who persecute you; bless and do not curse. </a:t>
            </a:r>
            <a:r>
              <a:rPr lang="en-US" sz="2400" dirty="0" smtClean="0"/>
              <a:t>Rejoice </a:t>
            </a:r>
            <a:r>
              <a:rPr lang="en-US" sz="2400" dirty="0"/>
              <a:t>with those who rejoice, and weep with those who weep</a:t>
            </a:r>
            <a:r>
              <a:rPr lang="en-US" sz="2400" dirty="0" smtClean="0"/>
              <a:t>. Be </a:t>
            </a:r>
            <a:r>
              <a:rPr lang="en-US" sz="2400" dirty="0"/>
              <a:t>of the same mind toward one another. Do not set your mind on high things, but associate with the humble. </a:t>
            </a:r>
            <a:r>
              <a:rPr lang="en-US" sz="2400" dirty="0" smtClean="0"/>
              <a:t> </a:t>
            </a:r>
          </a:p>
        </p:txBody>
      </p:sp>
      <p:sp>
        <p:nvSpPr>
          <p:cNvPr id="2" name="TextBox 1"/>
          <p:cNvSpPr txBox="1"/>
          <p:nvPr/>
        </p:nvSpPr>
        <p:spPr>
          <a:xfrm>
            <a:off x="1576134" y="112040"/>
            <a:ext cx="5872313" cy="584775"/>
          </a:xfrm>
          <a:prstGeom prst="rect">
            <a:avLst/>
          </a:prstGeom>
          <a:noFill/>
        </p:spPr>
        <p:txBody>
          <a:bodyPr wrap="none" rtlCol="0">
            <a:spAutoFit/>
          </a:bodyPr>
          <a:lstStyle/>
          <a:p>
            <a:r>
              <a:rPr lang="en-US" sz="3200" b="1" dirty="0" smtClean="0"/>
              <a:t>WITHOUT HYPOCRISY or SINCERE</a:t>
            </a:r>
            <a:endParaRPr lang="en-US" sz="3200" b="1" dirty="0"/>
          </a:p>
        </p:txBody>
      </p:sp>
    </p:spTree>
    <p:extLst>
      <p:ext uri="{BB962C8B-B14F-4D97-AF65-F5344CB8AC3E}">
        <p14:creationId xmlns:p14="http://schemas.microsoft.com/office/powerpoint/2010/main" val="35583771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9391" y="758195"/>
            <a:ext cx="8305800" cy="5632311"/>
          </a:xfrm>
          <a:prstGeom prst="rect">
            <a:avLst/>
          </a:prstGeom>
          <a:noFill/>
        </p:spPr>
        <p:txBody>
          <a:bodyPr wrap="square" rtlCol="0">
            <a:spAutoFit/>
          </a:bodyPr>
          <a:lstStyle/>
          <a:p>
            <a:r>
              <a:rPr lang="en-US" sz="2400" b="1" dirty="0" smtClean="0"/>
              <a:t>Peacemakers</a:t>
            </a:r>
          </a:p>
          <a:p>
            <a:endParaRPr lang="en-US" sz="2400" b="1" dirty="0"/>
          </a:p>
          <a:p>
            <a:r>
              <a:rPr lang="en-US" sz="2400" b="1" dirty="0" smtClean="0"/>
              <a:t>James </a:t>
            </a:r>
            <a:r>
              <a:rPr lang="en-US" sz="2400" b="1" dirty="0"/>
              <a:t>3:18 (NKJV</a:t>
            </a:r>
            <a:r>
              <a:rPr lang="en-US" sz="2400" b="1" dirty="0" smtClean="0"/>
              <a:t>) </a:t>
            </a:r>
            <a:r>
              <a:rPr lang="en-US" sz="2400" dirty="0" smtClean="0"/>
              <a:t>Now </a:t>
            </a:r>
            <a:r>
              <a:rPr lang="en-US" sz="2400" dirty="0"/>
              <a:t>the fruit of righteousness is sown in peace by those who make peace. </a:t>
            </a:r>
            <a:endParaRPr lang="en-US" sz="2400" dirty="0" smtClean="0"/>
          </a:p>
          <a:p>
            <a:r>
              <a:rPr lang="en-US" sz="2400" dirty="0"/>
              <a:t/>
            </a:r>
            <a:br>
              <a:rPr lang="en-US" sz="2400" dirty="0"/>
            </a:br>
            <a:r>
              <a:rPr lang="en-US" sz="2400" b="1" dirty="0"/>
              <a:t>1 Peter 3:8-12 (NKJV) </a:t>
            </a:r>
            <a:r>
              <a:rPr lang="en-US" sz="2400" dirty="0" smtClean="0"/>
              <a:t>Finally</a:t>
            </a:r>
            <a:r>
              <a:rPr lang="en-US" sz="2400" dirty="0"/>
              <a:t>, all </a:t>
            </a:r>
            <a:r>
              <a:rPr lang="en-US" sz="2400" i="1" dirty="0"/>
              <a:t>of you be</a:t>
            </a:r>
            <a:r>
              <a:rPr lang="en-US" sz="2400" dirty="0"/>
              <a:t> of one mind, having compassion for one another; love as brothers, </a:t>
            </a:r>
            <a:r>
              <a:rPr lang="en-US" sz="2400" i="1" dirty="0"/>
              <a:t>be</a:t>
            </a:r>
            <a:r>
              <a:rPr lang="en-US" sz="2400" dirty="0"/>
              <a:t> tenderhearted, </a:t>
            </a:r>
            <a:r>
              <a:rPr lang="en-US" sz="2400" i="1" dirty="0"/>
              <a:t>be</a:t>
            </a:r>
            <a:r>
              <a:rPr lang="en-US" sz="2400" dirty="0"/>
              <a:t> courteous; </a:t>
            </a:r>
            <a:r>
              <a:rPr lang="en-US" sz="2400" dirty="0" smtClean="0"/>
              <a:t>not </a:t>
            </a:r>
            <a:r>
              <a:rPr lang="en-US" sz="2400" dirty="0"/>
              <a:t>returning evil for evil or reviling for reviling, but on the contrary blessing, knowing that you were called to this, that you may inherit a blessing</a:t>
            </a:r>
            <a:r>
              <a:rPr lang="en-US" sz="2400" dirty="0" smtClean="0"/>
              <a:t>. For </a:t>
            </a:r>
            <a:r>
              <a:rPr lang="en-US" sz="2400" i="1" dirty="0"/>
              <a:t>"He who would love life</a:t>
            </a:r>
            <a:r>
              <a:rPr lang="en-US" sz="2400" dirty="0"/>
              <a:t> </a:t>
            </a:r>
            <a:r>
              <a:rPr lang="en-US" sz="2400" i="1" dirty="0"/>
              <a:t>And see good days,</a:t>
            </a:r>
            <a:r>
              <a:rPr lang="en-US" sz="2400" dirty="0"/>
              <a:t> </a:t>
            </a:r>
            <a:r>
              <a:rPr lang="en-US" sz="2400" i="1" dirty="0"/>
              <a:t>Let him refrain his tongue from evil,</a:t>
            </a:r>
            <a:r>
              <a:rPr lang="en-US" sz="2400" dirty="0"/>
              <a:t> </a:t>
            </a:r>
            <a:r>
              <a:rPr lang="en-US" sz="2400" i="1" dirty="0"/>
              <a:t>And his lips from speaking deceit.</a:t>
            </a:r>
            <a:r>
              <a:rPr lang="en-US" sz="2400" dirty="0"/>
              <a:t> </a:t>
            </a:r>
            <a:r>
              <a:rPr lang="en-US" sz="2400" i="1" dirty="0" smtClean="0"/>
              <a:t>Let </a:t>
            </a:r>
            <a:r>
              <a:rPr lang="en-US" sz="2400" i="1" dirty="0"/>
              <a:t>him turn away from evil and do good;</a:t>
            </a:r>
            <a:r>
              <a:rPr lang="en-US" sz="2400" dirty="0"/>
              <a:t> </a:t>
            </a:r>
            <a:r>
              <a:rPr lang="en-US" sz="2400" b="1" i="1" dirty="0"/>
              <a:t>Let him seek peace and pursue it</a:t>
            </a:r>
            <a:r>
              <a:rPr lang="en-US" sz="2400" i="1" dirty="0" smtClean="0"/>
              <a:t>. For </a:t>
            </a:r>
            <a:r>
              <a:rPr lang="en-US" sz="2400" i="1" dirty="0"/>
              <a:t>the eyes of the </a:t>
            </a:r>
            <a:r>
              <a:rPr lang="en-US" sz="2400" i="1" cap="small" dirty="0"/>
              <a:t>LORD</a:t>
            </a:r>
            <a:r>
              <a:rPr lang="en-US" sz="2400" i="1" dirty="0"/>
              <a:t> are on the righteous,</a:t>
            </a:r>
            <a:r>
              <a:rPr lang="en-US" sz="2400" dirty="0"/>
              <a:t> </a:t>
            </a:r>
            <a:r>
              <a:rPr lang="en-US" sz="2400" i="1" dirty="0"/>
              <a:t>And His ears are open to their prayers;</a:t>
            </a:r>
            <a:r>
              <a:rPr lang="en-US" sz="2400" dirty="0"/>
              <a:t> </a:t>
            </a:r>
            <a:r>
              <a:rPr lang="en-US" sz="2400" i="1" dirty="0"/>
              <a:t>But the face of the </a:t>
            </a:r>
            <a:r>
              <a:rPr lang="en-US" sz="2400" i="1" cap="small" dirty="0"/>
              <a:t>LORD</a:t>
            </a:r>
            <a:r>
              <a:rPr lang="en-US" sz="2400" i="1" dirty="0"/>
              <a:t> is against those who do evil."</a:t>
            </a:r>
            <a:r>
              <a:rPr lang="en-US" sz="2400" dirty="0"/>
              <a:t> </a:t>
            </a:r>
            <a:endParaRPr lang="en-US" sz="2200" dirty="0" smtClean="0"/>
          </a:p>
        </p:txBody>
      </p:sp>
      <p:sp>
        <p:nvSpPr>
          <p:cNvPr id="2" name="TextBox 1"/>
          <p:cNvSpPr txBox="1"/>
          <p:nvPr/>
        </p:nvSpPr>
        <p:spPr>
          <a:xfrm>
            <a:off x="3170545" y="112039"/>
            <a:ext cx="2683492" cy="584775"/>
          </a:xfrm>
          <a:prstGeom prst="rect">
            <a:avLst/>
          </a:prstGeom>
          <a:noFill/>
        </p:spPr>
        <p:txBody>
          <a:bodyPr wrap="none" rtlCol="0">
            <a:spAutoFit/>
          </a:bodyPr>
          <a:lstStyle/>
          <a:p>
            <a:r>
              <a:rPr lang="en-US" sz="3200" b="1" dirty="0" smtClean="0"/>
              <a:t>JAMES 3:13-18</a:t>
            </a:r>
            <a:endParaRPr lang="en-US" sz="3200" b="1" dirty="0"/>
          </a:p>
        </p:txBody>
      </p:sp>
    </p:spTree>
    <p:extLst>
      <p:ext uri="{BB962C8B-B14F-4D97-AF65-F5344CB8AC3E}">
        <p14:creationId xmlns:p14="http://schemas.microsoft.com/office/powerpoint/2010/main" val="3280421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9391" y="758195"/>
            <a:ext cx="8305800" cy="4493538"/>
          </a:xfrm>
          <a:prstGeom prst="rect">
            <a:avLst/>
          </a:prstGeom>
          <a:noFill/>
        </p:spPr>
        <p:txBody>
          <a:bodyPr wrap="square" rtlCol="0">
            <a:spAutoFit/>
          </a:bodyPr>
          <a:lstStyle/>
          <a:p>
            <a:endParaRPr lang="en-US" sz="2400" b="1" dirty="0" smtClean="0"/>
          </a:p>
          <a:p>
            <a:r>
              <a:rPr lang="en-US" sz="2400" b="1" dirty="0" smtClean="0"/>
              <a:t>Peace with God</a:t>
            </a:r>
          </a:p>
          <a:p>
            <a:endParaRPr lang="en-US" sz="2400" b="1" dirty="0"/>
          </a:p>
          <a:p>
            <a:r>
              <a:rPr lang="en-US" sz="2400" b="1" dirty="0" smtClean="0"/>
              <a:t>Matthew </a:t>
            </a:r>
            <a:r>
              <a:rPr lang="en-US" sz="2400" b="1" dirty="0"/>
              <a:t>28:18-20 (NKJV) </a:t>
            </a:r>
            <a:r>
              <a:rPr lang="en-US" sz="2400" dirty="0" smtClean="0"/>
              <a:t>And </a:t>
            </a:r>
            <a:r>
              <a:rPr lang="en-US" sz="2400" dirty="0"/>
              <a:t>Jesus came and spoke to them, saying, "All authority has been given to Me in heaven and on earth. </a:t>
            </a:r>
            <a:r>
              <a:rPr lang="en-US" sz="2400" dirty="0" smtClean="0"/>
              <a:t>Go </a:t>
            </a:r>
            <a:r>
              <a:rPr lang="en-US" sz="2400" dirty="0"/>
              <a:t>therefore and make disciples of all the nations, baptizing them in the name of the Father and of the Son and of the Holy Spirit</a:t>
            </a:r>
            <a:r>
              <a:rPr lang="en-US" sz="2400" dirty="0" smtClean="0"/>
              <a:t>, teaching </a:t>
            </a:r>
            <a:r>
              <a:rPr lang="en-US" sz="2400" dirty="0"/>
              <a:t>them to observe all things that I have commanded you; and lo, I am with you always, </a:t>
            </a:r>
            <a:r>
              <a:rPr lang="en-US" sz="2400" i="1" dirty="0"/>
              <a:t>even</a:t>
            </a:r>
            <a:r>
              <a:rPr lang="en-US" sz="2400" dirty="0"/>
              <a:t> to the end of the age." Amen. </a:t>
            </a:r>
            <a:endParaRPr lang="en-US" sz="2400" dirty="0" smtClean="0"/>
          </a:p>
          <a:p>
            <a:endParaRPr lang="en-US" sz="2400" dirty="0"/>
          </a:p>
          <a:p>
            <a:endParaRPr lang="en-US" sz="2200" dirty="0" smtClean="0"/>
          </a:p>
        </p:txBody>
      </p:sp>
      <p:sp>
        <p:nvSpPr>
          <p:cNvPr id="2" name="TextBox 1"/>
          <p:cNvSpPr txBox="1"/>
          <p:nvPr/>
        </p:nvSpPr>
        <p:spPr>
          <a:xfrm>
            <a:off x="3170545" y="112039"/>
            <a:ext cx="2683492" cy="584775"/>
          </a:xfrm>
          <a:prstGeom prst="rect">
            <a:avLst/>
          </a:prstGeom>
          <a:noFill/>
        </p:spPr>
        <p:txBody>
          <a:bodyPr wrap="none" rtlCol="0">
            <a:spAutoFit/>
          </a:bodyPr>
          <a:lstStyle/>
          <a:p>
            <a:r>
              <a:rPr lang="en-US" sz="3200" b="1" dirty="0" smtClean="0"/>
              <a:t>JAMES 3:13-18</a:t>
            </a:r>
            <a:endParaRPr lang="en-US" sz="3200" b="1" dirty="0"/>
          </a:p>
        </p:txBody>
      </p:sp>
    </p:spTree>
    <p:extLst>
      <p:ext uri="{BB962C8B-B14F-4D97-AF65-F5344CB8AC3E}">
        <p14:creationId xmlns:p14="http://schemas.microsoft.com/office/powerpoint/2010/main" val="1984316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9391" y="758195"/>
            <a:ext cx="8305800" cy="3785652"/>
          </a:xfrm>
          <a:prstGeom prst="rect">
            <a:avLst/>
          </a:prstGeom>
          <a:noFill/>
        </p:spPr>
        <p:txBody>
          <a:bodyPr wrap="square" rtlCol="0">
            <a:spAutoFit/>
          </a:bodyPr>
          <a:lstStyle/>
          <a:p>
            <a:r>
              <a:rPr lang="en-US" sz="2400" dirty="0" smtClean="0"/>
              <a:t>Who </a:t>
            </a:r>
            <a:r>
              <a:rPr lang="en-US" sz="2400" dirty="0"/>
              <a:t>is wise and understanding among you? Let him show by good conduct that his works are done in the meekness of wisdom. </a:t>
            </a:r>
            <a:r>
              <a:rPr lang="en-US" sz="2400" dirty="0" smtClean="0"/>
              <a:t>But </a:t>
            </a:r>
            <a:r>
              <a:rPr lang="en-US" sz="2400" dirty="0"/>
              <a:t>if you have bitter envy and self-seeking in your hearts, do not boast and lie against the truth. </a:t>
            </a:r>
            <a:r>
              <a:rPr lang="en-US" sz="2400" dirty="0" smtClean="0"/>
              <a:t>This </a:t>
            </a:r>
            <a:r>
              <a:rPr lang="en-US" sz="2400" dirty="0"/>
              <a:t>wisdom does not descend from above, but is earthly, sensual, demonic. </a:t>
            </a:r>
            <a:r>
              <a:rPr lang="en-US" sz="2400" dirty="0" smtClean="0"/>
              <a:t>For </a:t>
            </a:r>
            <a:r>
              <a:rPr lang="en-US" sz="2400" dirty="0"/>
              <a:t>where envy and self-seeking exist, confusion and every evil thing are there. </a:t>
            </a:r>
            <a:r>
              <a:rPr lang="en-US" sz="2400" dirty="0" smtClean="0"/>
              <a:t>But </a:t>
            </a:r>
            <a:r>
              <a:rPr lang="en-US" sz="2400" dirty="0"/>
              <a:t>the wisdom that is from above is first pure, then peaceable, gentle, willing to yield, full of mercy and good fruits, without partiality and without hypocrisy. </a:t>
            </a:r>
            <a:r>
              <a:rPr lang="en-US" sz="2400" dirty="0" smtClean="0"/>
              <a:t>Now </a:t>
            </a:r>
            <a:r>
              <a:rPr lang="en-US" sz="2400" dirty="0"/>
              <a:t>the fruit of righteousness is sown in peace by those who make peace. </a:t>
            </a:r>
            <a:endParaRPr lang="en-US" sz="2200" dirty="0" smtClean="0"/>
          </a:p>
        </p:txBody>
      </p:sp>
      <p:sp>
        <p:nvSpPr>
          <p:cNvPr id="2" name="TextBox 1"/>
          <p:cNvSpPr txBox="1"/>
          <p:nvPr/>
        </p:nvSpPr>
        <p:spPr>
          <a:xfrm>
            <a:off x="3170545" y="112039"/>
            <a:ext cx="2683492" cy="584775"/>
          </a:xfrm>
          <a:prstGeom prst="rect">
            <a:avLst/>
          </a:prstGeom>
          <a:noFill/>
        </p:spPr>
        <p:txBody>
          <a:bodyPr wrap="none" rtlCol="0">
            <a:spAutoFit/>
          </a:bodyPr>
          <a:lstStyle/>
          <a:p>
            <a:r>
              <a:rPr lang="en-US" sz="3200" b="1" dirty="0" smtClean="0"/>
              <a:t>JAMES 3:13-18</a:t>
            </a:r>
            <a:endParaRPr lang="en-US" sz="3200" b="1" dirty="0"/>
          </a:p>
        </p:txBody>
      </p:sp>
    </p:spTree>
    <p:extLst>
      <p:ext uri="{BB962C8B-B14F-4D97-AF65-F5344CB8AC3E}">
        <p14:creationId xmlns:p14="http://schemas.microsoft.com/office/powerpoint/2010/main" val="1319448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94713659"/>
              </p:ext>
            </p:extLst>
          </p:nvPr>
        </p:nvGraphicFramePr>
        <p:xfrm>
          <a:off x="914400" y="1397000"/>
          <a:ext cx="7315200" cy="3657600"/>
        </p:xfrm>
        <a:graphic>
          <a:graphicData uri="http://schemas.openxmlformats.org/drawingml/2006/table">
            <a:tbl>
              <a:tblPr firstRow="1" bandRow="1">
                <a:tableStyleId>{5C22544A-7EE6-4342-B048-85BDC9FD1C3A}</a:tableStyleId>
              </a:tblPr>
              <a:tblGrid>
                <a:gridCol w="3433665"/>
                <a:gridCol w="3881535"/>
              </a:tblGrid>
              <a:tr h="370840">
                <a:tc>
                  <a:txBody>
                    <a:bodyPr/>
                    <a:lstStyle/>
                    <a:p>
                      <a:r>
                        <a:rPr lang="en-US" sz="2400" dirty="0" smtClean="0"/>
                        <a:t>Demonic (James 3:</a:t>
                      </a:r>
                      <a:r>
                        <a:rPr lang="en-US" sz="2400" baseline="0" dirty="0" smtClean="0"/>
                        <a:t>14-16)</a:t>
                      </a:r>
                      <a:endParaRPr lang="en-US" sz="2400" dirty="0"/>
                    </a:p>
                  </a:txBody>
                  <a:tcPr/>
                </a:tc>
                <a:tc>
                  <a:txBody>
                    <a:bodyPr/>
                    <a:lstStyle/>
                    <a:p>
                      <a:r>
                        <a:rPr lang="en-US" sz="2400" dirty="0" smtClean="0"/>
                        <a:t>From Above (James 3:17-18)</a:t>
                      </a:r>
                      <a:endParaRPr lang="en-US" sz="2400" dirty="0"/>
                    </a:p>
                  </a:txBody>
                  <a:tcPr/>
                </a:tc>
              </a:tr>
              <a:tr h="370840">
                <a:tc>
                  <a:txBody>
                    <a:bodyPr/>
                    <a:lstStyle/>
                    <a:p>
                      <a:r>
                        <a:rPr lang="en-US" sz="2400" dirty="0" smtClean="0"/>
                        <a:t>Bitter Envy</a:t>
                      </a:r>
                      <a:endParaRPr lang="en-US" sz="2400" dirty="0"/>
                    </a:p>
                  </a:txBody>
                  <a:tcPr/>
                </a:tc>
                <a:tc>
                  <a:txBody>
                    <a:bodyPr/>
                    <a:lstStyle/>
                    <a:p>
                      <a:r>
                        <a:rPr lang="en-US" sz="2400" dirty="0" smtClean="0"/>
                        <a:t>Pure</a:t>
                      </a:r>
                      <a:endParaRPr lang="en-US" sz="2400" dirty="0"/>
                    </a:p>
                  </a:txBody>
                  <a:tcPr/>
                </a:tc>
              </a:tr>
              <a:tr h="370840">
                <a:tc>
                  <a:txBody>
                    <a:bodyPr/>
                    <a:lstStyle/>
                    <a:p>
                      <a:r>
                        <a:rPr lang="en-US" sz="2400" dirty="0" smtClean="0"/>
                        <a:t>Self-seeking</a:t>
                      </a:r>
                      <a:endParaRPr lang="en-US" sz="2400" dirty="0"/>
                    </a:p>
                  </a:txBody>
                  <a:tcPr/>
                </a:tc>
                <a:tc>
                  <a:txBody>
                    <a:bodyPr/>
                    <a:lstStyle/>
                    <a:p>
                      <a:r>
                        <a:rPr lang="en-US" sz="2400" dirty="0" smtClean="0"/>
                        <a:t>Peaceable</a:t>
                      </a:r>
                      <a:endParaRPr lang="en-US" sz="2400" dirty="0"/>
                    </a:p>
                  </a:txBody>
                  <a:tcPr/>
                </a:tc>
              </a:tr>
              <a:tr h="447040">
                <a:tc>
                  <a:txBody>
                    <a:bodyPr/>
                    <a:lstStyle/>
                    <a:p>
                      <a:r>
                        <a:rPr lang="en-US" sz="2400" dirty="0" smtClean="0"/>
                        <a:t>Selfish Ambition</a:t>
                      </a:r>
                      <a:endParaRPr lang="en-US" sz="2400" dirty="0"/>
                    </a:p>
                  </a:txBody>
                  <a:tcPr/>
                </a:tc>
                <a:tc>
                  <a:txBody>
                    <a:bodyPr/>
                    <a:lstStyle/>
                    <a:p>
                      <a:r>
                        <a:rPr lang="en-US" sz="2400" dirty="0" smtClean="0"/>
                        <a:t>Gentle</a:t>
                      </a:r>
                      <a:endParaRPr lang="en-US" sz="2400" dirty="0"/>
                    </a:p>
                  </a:txBody>
                  <a:tcPr/>
                </a:tc>
              </a:tr>
              <a:tr h="370840">
                <a:tc>
                  <a:txBody>
                    <a:bodyPr/>
                    <a:lstStyle/>
                    <a:p>
                      <a:r>
                        <a:rPr lang="en-US" sz="2400" dirty="0" smtClean="0"/>
                        <a:t>Earthly</a:t>
                      </a:r>
                      <a:endParaRPr lang="en-US" sz="2400" dirty="0"/>
                    </a:p>
                  </a:txBody>
                  <a:tcPr/>
                </a:tc>
                <a:tc>
                  <a:txBody>
                    <a:bodyPr/>
                    <a:lstStyle/>
                    <a:p>
                      <a:r>
                        <a:rPr lang="en-US" sz="2400" dirty="0" smtClean="0"/>
                        <a:t>Willing to Yield</a:t>
                      </a:r>
                      <a:endParaRPr lang="en-US" sz="2400" dirty="0"/>
                    </a:p>
                  </a:txBody>
                  <a:tcPr/>
                </a:tc>
              </a:tr>
              <a:tr h="370840">
                <a:tc>
                  <a:txBody>
                    <a:bodyPr/>
                    <a:lstStyle/>
                    <a:p>
                      <a:r>
                        <a:rPr lang="en-US" sz="2400" dirty="0" smtClean="0"/>
                        <a:t>Sensual</a:t>
                      </a:r>
                      <a:endParaRPr lang="en-US" sz="2400" dirty="0"/>
                    </a:p>
                  </a:txBody>
                  <a:tcPr/>
                </a:tc>
                <a:tc>
                  <a:txBody>
                    <a:bodyPr/>
                    <a:lstStyle/>
                    <a:p>
                      <a:r>
                        <a:rPr lang="en-US" sz="2400" dirty="0" smtClean="0"/>
                        <a:t>Full of Mercy &amp; Good Fruits</a:t>
                      </a:r>
                      <a:endParaRPr lang="en-US" sz="2400" dirty="0"/>
                    </a:p>
                  </a:txBody>
                  <a:tcPr/>
                </a:tc>
              </a:tr>
              <a:tr h="370840">
                <a:tc>
                  <a:txBody>
                    <a:bodyPr/>
                    <a:lstStyle/>
                    <a:p>
                      <a:r>
                        <a:rPr lang="en-US" sz="2400" dirty="0" smtClean="0"/>
                        <a:t>Confusion</a:t>
                      </a:r>
                      <a:endParaRPr lang="en-US" sz="2400" dirty="0"/>
                    </a:p>
                  </a:txBody>
                  <a:tcPr/>
                </a:tc>
                <a:tc>
                  <a:txBody>
                    <a:bodyPr/>
                    <a:lstStyle/>
                    <a:p>
                      <a:r>
                        <a:rPr lang="en-US" sz="2400" dirty="0" smtClean="0"/>
                        <a:t>Without Partiality</a:t>
                      </a:r>
                      <a:endParaRPr lang="en-US" sz="2400" dirty="0"/>
                    </a:p>
                  </a:txBody>
                  <a:tcPr/>
                </a:tc>
              </a:tr>
              <a:tr h="370840">
                <a:tc>
                  <a:txBody>
                    <a:bodyPr/>
                    <a:lstStyle/>
                    <a:p>
                      <a:r>
                        <a:rPr lang="en-US" sz="2400" dirty="0" smtClean="0"/>
                        <a:t>Every Evil Thing</a:t>
                      </a:r>
                      <a:endParaRPr lang="en-US" sz="2400" dirty="0"/>
                    </a:p>
                  </a:txBody>
                  <a:tcPr/>
                </a:tc>
                <a:tc>
                  <a:txBody>
                    <a:bodyPr/>
                    <a:lstStyle/>
                    <a:p>
                      <a:r>
                        <a:rPr lang="en-US" sz="2400" dirty="0" smtClean="0"/>
                        <a:t>Without</a:t>
                      </a:r>
                      <a:r>
                        <a:rPr lang="en-US" sz="2400" baseline="0" dirty="0" smtClean="0"/>
                        <a:t> Hypocrisy</a:t>
                      </a:r>
                      <a:endParaRPr lang="en-US" sz="2400" dirty="0"/>
                    </a:p>
                  </a:txBody>
                  <a:tcPr/>
                </a:tc>
              </a:tr>
            </a:tbl>
          </a:graphicData>
        </a:graphic>
      </p:graphicFrame>
    </p:spTree>
    <p:extLst>
      <p:ext uri="{BB962C8B-B14F-4D97-AF65-F5344CB8AC3E}">
        <p14:creationId xmlns:p14="http://schemas.microsoft.com/office/powerpoint/2010/main" val="18927058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48014496"/>
              </p:ext>
            </p:extLst>
          </p:nvPr>
        </p:nvGraphicFramePr>
        <p:xfrm>
          <a:off x="914400" y="1397000"/>
          <a:ext cx="7315200" cy="3657600"/>
        </p:xfrm>
        <a:graphic>
          <a:graphicData uri="http://schemas.openxmlformats.org/drawingml/2006/table">
            <a:tbl>
              <a:tblPr firstRow="1" bandRow="1">
                <a:tableStyleId>{5C22544A-7EE6-4342-B048-85BDC9FD1C3A}</a:tableStyleId>
              </a:tblPr>
              <a:tblGrid>
                <a:gridCol w="3433665"/>
                <a:gridCol w="3881535"/>
              </a:tblGrid>
              <a:tr h="370840">
                <a:tc>
                  <a:txBody>
                    <a:bodyPr/>
                    <a:lstStyle/>
                    <a:p>
                      <a:r>
                        <a:rPr lang="en-US" sz="2400" dirty="0" smtClean="0"/>
                        <a:t>Demonic (James 3:</a:t>
                      </a:r>
                      <a:r>
                        <a:rPr lang="en-US" sz="2400" baseline="0" dirty="0" smtClean="0"/>
                        <a:t>14-16)</a:t>
                      </a:r>
                      <a:endParaRPr lang="en-US" sz="2400" dirty="0"/>
                    </a:p>
                  </a:txBody>
                  <a:tcPr/>
                </a:tc>
                <a:tc>
                  <a:txBody>
                    <a:bodyPr/>
                    <a:lstStyle/>
                    <a:p>
                      <a:r>
                        <a:rPr lang="en-US" sz="2400" dirty="0" smtClean="0"/>
                        <a:t>From Above (James 3:17-18)</a:t>
                      </a:r>
                      <a:endParaRPr lang="en-US" sz="2400" dirty="0"/>
                    </a:p>
                  </a:txBody>
                  <a:tcPr/>
                </a:tc>
              </a:tr>
              <a:tr h="370840">
                <a:tc>
                  <a:txBody>
                    <a:bodyPr/>
                    <a:lstStyle/>
                    <a:p>
                      <a:r>
                        <a:rPr lang="en-US" sz="2400" dirty="0" smtClean="0"/>
                        <a:t>Bitter Envy</a:t>
                      </a:r>
                      <a:endParaRPr lang="en-US" sz="2400" dirty="0"/>
                    </a:p>
                  </a:txBody>
                  <a:tcPr/>
                </a:tc>
                <a:tc>
                  <a:txBody>
                    <a:bodyPr/>
                    <a:lstStyle/>
                    <a:p>
                      <a:r>
                        <a:rPr lang="en-US" sz="2400" b="1" dirty="0" smtClean="0"/>
                        <a:t>Pure</a:t>
                      </a:r>
                      <a:endParaRPr lang="en-US" sz="2400" b="1" dirty="0"/>
                    </a:p>
                  </a:txBody>
                  <a:tcPr/>
                </a:tc>
              </a:tr>
              <a:tr h="370840">
                <a:tc>
                  <a:txBody>
                    <a:bodyPr/>
                    <a:lstStyle/>
                    <a:p>
                      <a:r>
                        <a:rPr lang="en-US" sz="2400" dirty="0" smtClean="0"/>
                        <a:t>Self-seeking</a:t>
                      </a:r>
                      <a:endParaRPr lang="en-US" sz="2400" dirty="0"/>
                    </a:p>
                  </a:txBody>
                  <a:tcPr/>
                </a:tc>
                <a:tc>
                  <a:txBody>
                    <a:bodyPr/>
                    <a:lstStyle/>
                    <a:p>
                      <a:r>
                        <a:rPr lang="en-US" sz="2400" b="1" dirty="0" smtClean="0"/>
                        <a:t>Peaceable</a:t>
                      </a:r>
                      <a:endParaRPr lang="en-US" sz="2400" b="1" dirty="0"/>
                    </a:p>
                  </a:txBody>
                  <a:tcPr/>
                </a:tc>
              </a:tr>
              <a:tr h="447040">
                <a:tc>
                  <a:txBody>
                    <a:bodyPr/>
                    <a:lstStyle/>
                    <a:p>
                      <a:r>
                        <a:rPr lang="en-US" sz="2400" dirty="0" smtClean="0"/>
                        <a:t>Selfish Ambition</a:t>
                      </a:r>
                      <a:endParaRPr lang="en-US" sz="2400" dirty="0"/>
                    </a:p>
                  </a:txBody>
                  <a:tcPr/>
                </a:tc>
                <a:tc>
                  <a:txBody>
                    <a:bodyPr/>
                    <a:lstStyle/>
                    <a:p>
                      <a:r>
                        <a:rPr lang="en-US" sz="2400" b="1" dirty="0" smtClean="0"/>
                        <a:t>Gentle</a:t>
                      </a:r>
                      <a:endParaRPr lang="en-US" sz="2400" b="1" dirty="0"/>
                    </a:p>
                  </a:txBody>
                  <a:tcPr/>
                </a:tc>
              </a:tr>
              <a:tr h="370840">
                <a:tc>
                  <a:txBody>
                    <a:bodyPr/>
                    <a:lstStyle/>
                    <a:p>
                      <a:r>
                        <a:rPr lang="en-US" sz="2400" dirty="0" smtClean="0"/>
                        <a:t>Earthly</a:t>
                      </a:r>
                      <a:endParaRPr lang="en-US" sz="2400" dirty="0"/>
                    </a:p>
                  </a:txBody>
                  <a:tcPr/>
                </a:tc>
                <a:tc>
                  <a:txBody>
                    <a:bodyPr/>
                    <a:lstStyle/>
                    <a:p>
                      <a:r>
                        <a:rPr lang="en-US" sz="2400" b="1" dirty="0" smtClean="0"/>
                        <a:t>Willing to Yield</a:t>
                      </a:r>
                      <a:endParaRPr lang="en-US" sz="2400" b="1" dirty="0"/>
                    </a:p>
                  </a:txBody>
                  <a:tcPr/>
                </a:tc>
              </a:tr>
              <a:tr h="370840">
                <a:tc>
                  <a:txBody>
                    <a:bodyPr/>
                    <a:lstStyle/>
                    <a:p>
                      <a:r>
                        <a:rPr lang="en-US" sz="2400" dirty="0" smtClean="0"/>
                        <a:t>Sensual</a:t>
                      </a:r>
                      <a:endParaRPr lang="en-US" sz="2400" dirty="0"/>
                    </a:p>
                  </a:txBody>
                  <a:tcPr/>
                </a:tc>
                <a:tc>
                  <a:txBody>
                    <a:bodyPr/>
                    <a:lstStyle/>
                    <a:p>
                      <a:r>
                        <a:rPr lang="en-US" sz="2400" b="1" dirty="0" smtClean="0"/>
                        <a:t>Full of Mercy &amp; Good Fruits</a:t>
                      </a:r>
                      <a:endParaRPr lang="en-US" sz="2400" b="1" dirty="0"/>
                    </a:p>
                  </a:txBody>
                  <a:tcPr/>
                </a:tc>
              </a:tr>
              <a:tr h="370840">
                <a:tc>
                  <a:txBody>
                    <a:bodyPr/>
                    <a:lstStyle/>
                    <a:p>
                      <a:r>
                        <a:rPr lang="en-US" sz="2400" dirty="0" smtClean="0"/>
                        <a:t>Confusion</a:t>
                      </a:r>
                      <a:endParaRPr lang="en-US" sz="2400" dirty="0"/>
                    </a:p>
                  </a:txBody>
                  <a:tcPr/>
                </a:tc>
                <a:tc>
                  <a:txBody>
                    <a:bodyPr/>
                    <a:lstStyle/>
                    <a:p>
                      <a:r>
                        <a:rPr lang="en-US" sz="2400" b="1" dirty="0" smtClean="0"/>
                        <a:t>Without Partiality</a:t>
                      </a:r>
                      <a:endParaRPr lang="en-US" sz="2400" b="1" dirty="0"/>
                    </a:p>
                  </a:txBody>
                  <a:tcPr/>
                </a:tc>
              </a:tr>
              <a:tr h="370840">
                <a:tc>
                  <a:txBody>
                    <a:bodyPr/>
                    <a:lstStyle/>
                    <a:p>
                      <a:r>
                        <a:rPr lang="en-US" sz="2400" dirty="0" smtClean="0"/>
                        <a:t>Every Evil Thing</a:t>
                      </a:r>
                      <a:endParaRPr lang="en-US" sz="2400" dirty="0"/>
                    </a:p>
                  </a:txBody>
                  <a:tcPr/>
                </a:tc>
                <a:tc>
                  <a:txBody>
                    <a:bodyPr/>
                    <a:lstStyle/>
                    <a:p>
                      <a:r>
                        <a:rPr lang="en-US" sz="2400" b="1" dirty="0" smtClean="0"/>
                        <a:t>Without</a:t>
                      </a:r>
                      <a:r>
                        <a:rPr lang="en-US" sz="2400" b="1" baseline="0" dirty="0" smtClean="0"/>
                        <a:t> Hypocrisy</a:t>
                      </a:r>
                      <a:endParaRPr lang="en-US" sz="2400" b="1" dirty="0"/>
                    </a:p>
                  </a:txBody>
                  <a:tcPr/>
                </a:tc>
              </a:tr>
            </a:tbl>
          </a:graphicData>
        </a:graphic>
      </p:graphicFrame>
    </p:spTree>
    <p:extLst>
      <p:ext uri="{BB962C8B-B14F-4D97-AF65-F5344CB8AC3E}">
        <p14:creationId xmlns:p14="http://schemas.microsoft.com/office/powerpoint/2010/main" val="37837195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9391" y="758195"/>
            <a:ext cx="8305800" cy="4154984"/>
          </a:xfrm>
          <a:prstGeom prst="rect">
            <a:avLst/>
          </a:prstGeom>
          <a:noFill/>
        </p:spPr>
        <p:txBody>
          <a:bodyPr wrap="square" rtlCol="0">
            <a:spAutoFit/>
          </a:bodyPr>
          <a:lstStyle/>
          <a:p>
            <a:r>
              <a:rPr lang="en-US" sz="2400" b="1" dirty="0" smtClean="0"/>
              <a:t>Matthew </a:t>
            </a:r>
            <a:r>
              <a:rPr lang="en-US" sz="2400" b="1" dirty="0"/>
              <a:t>5:8 (NKJV) </a:t>
            </a:r>
            <a:r>
              <a:rPr lang="en-US" sz="2400" dirty="0" smtClean="0"/>
              <a:t>Blessed </a:t>
            </a:r>
            <a:r>
              <a:rPr lang="en-US" sz="2400" i="1" dirty="0"/>
              <a:t>are</a:t>
            </a:r>
            <a:r>
              <a:rPr lang="en-US" sz="2400" dirty="0"/>
              <a:t> the pure in heart, For they shall see God. </a:t>
            </a:r>
            <a:endParaRPr lang="en-US" sz="2400" dirty="0" smtClean="0"/>
          </a:p>
          <a:p>
            <a:endParaRPr lang="en-US" sz="2400" b="1" dirty="0" smtClean="0"/>
          </a:p>
          <a:p>
            <a:r>
              <a:rPr lang="en-US" sz="2400" b="1" dirty="0"/>
              <a:t>1 Timothy 1:5 (NKJV) </a:t>
            </a:r>
            <a:r>
              <a:rPr lang="en-US" sz="2400" dirty="0" smtClean="0"/>
              <a:t>Now </a:t>
            </a:r>
            <a:r>
              <a:rPr lang="en-US" sz="2400" dirty="0"/>
              <a:t>the purpose of the commandment is love from a pure heart, from a good conscience, and from sincere faith, </a:t>
            </a:r>
          </a:p>
          <a:p>
            <a:endParaRPr lang="en-US" sz="2400" b="1" dirty="0" smtClean="0"/>
          </a:p>
          <a:p>
            <a:r>
              <a:rPr lang="en-US" sz="2400" b="1" dirty="0" smtClean="0"/>
              <a:t>2 </a:t>
            </a:r>
            <a:r>
              <a:rPr lang="en-US" sz="2400" b="1" dirty="0"/>
              <a:t>Timothy </a:t>
            </a:r>
            <a:r>
              <a:rPr lang="en-US" sz="2400" b="1" dirty="0" smtClean="0"/>
              <a:t>2:22 </a:t>
            </a:r>
            <a:r>
              <a:rPr lang="en-US" sz="2400" b="1" dirty="0"/>
              <a:t>(NKJV) </a:t>
            </a:r>
            <a:r>
              <a:rPr lang="en-US" sz="2400" dirty="0" smtClean="0"/>
              <a:t>Flee </a:t>
            </a:r>
            <a:r>
              <a:rPr lang="en-US" sz="2400" dirty="0"/>
              <a:t>also youthful lusts; but pursue righteousness, faith, love, peace with those who call on the Lord out of a pure heart. </a:t>
            </a:r>
            <a:endParaRPr lang="en-US" sz="2400" dirty="0" smtClean="0"/>
          </a:p>
          <a:p>
            <a:endParaRPr lang="en-US" sz="2400" dirty="0"/>
          </a:p>
        </p:txBody>
      </p:sp>
      <p:sp>
        <p:nvSpPr>
          <p:cNvPr id="2" name="TextBox 1"/>
          <p:cNvSpPr txBox="1"/>
          <p:nvPr/>
        </p:nvSpPr>
        <p:spPr>
          <a:xfrm>
            <a:off x="4040816" y="135131"/>
            <a:ext cx="1101584" cy="584775"/>
          </a:xfrm>
          <a:prstGeom prst="rect">
            <a:avLst/>
          </a:prstGeom>
          <a:noFill/>
        </p:spPr>
        <p:txBody>
          <a:bodyPr wrap="none" rtlCol="0">
            <a:spAutoFit/>
          </a:bodyPr>
          <a:lstStyle/>
          <a:p>
            <a:r>
              <a:rPr lang="en-US" sz="3200" b="1" dirty="0" smtClean="0"/>
              <a:t>PURE</a:t>
            </a:r>
            <a:endParaRPr lang="en-US" sz="3200" b="1" dirty="0"/>
          </a:p>
        </p:txBody>
      </p:sp>
    </p:spTree>
    <p:extLst>
      <p:ext uri="{BB962C8B-B14F-4D97-AF65-F5344CB8AC3E}">
        <p14:creationId xmlns:p14="http://schemas.microsoft.com/office/powerpoint/2010/main" val="1837094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9391" y="758195"/>
            <a:ext cx="8305800" cy="4154984"/>
          </a:xfrm>
          <a:prstGeom prst="rect">
            <a:avLst/>
          </a:prstGeom>
          <a:noFill/>
        </p:spPr>
        <p:txBody>
          <a:bodyPr wrap="square" rtlCol="0">
            <a:spAutoFit/>
          </a:bodyPr>
          <a:lstStyle/>
          <a:p>
            <a:r>
              <a:rPr lang="en-US" sz="2400" b="1" dirty="0" smtClean="0"/>
              <a:t>1 </a:t>
            </a:r>
            <a:r>
              <a:rPr lang="en-US" sz="2400" b="1" dirty="0"/>
              <a:t>Peter 1:22-23 (NKJV) </a:t>
            </a:r>
            <a:r>
              <a:rPr lang="en-US" sz="2400" dirty="0" smtClean="0"/>
              <a:t>Since </a:t>
            </a:r>
            <a:r>
              <a:rPr lang="en-US" sz="2400" dirty="0"/>
              <a:t>you have purified your souls in obeying the truth through the Spirit in sincere love of the brethren, love one another fervently with a pure heart, </a:t>
            </a:r>
            <a:r>
              <a:rPr lang="en-US" sz="2400" dirty="0" smtClean="0"/>
              <a:t>having </a:t>
            </a:r>
            <a:r>
              <a:rPr lang="en-US" sz="2400" dirty="0"/>
              <a:t>been born again, not of corruptible seed but incorruptible, through the word of God which lives and abides forever, </a:t>
            </a:r>
            <a:endParaRPr lang="en-US" sz="2400" dirty="0" smtClean="0"/>
          </a:p>
          <a:p>
            <a:endParaRPr lang="en-US" sz="2400" dirty="0"/>
          </a:p>
          <a:p>
            <a:r>
              <a:rPr lang="en-US" sz="2400" b="1" dirty="0"/>
              <a:t>1 Peter 2:1-3 (NKJV) </a:t>
            </a:r>
            <a:r>
              <a:rPr lang="en-US" sz="2400" dirty="0" smtClean="0"/>
              <a:t>Therefore</a:t>
            </a:r>
            <a:r>
              <a:rPr lang="en-US" sz="2400" dirty="0"/>
              <a:t>, laying aside all malice, all deceit, hypocrisy, envy, and all evil speaking</a:t>
            </a:r>
            <a:r>
              <a:rPr lang="en-US" sz="2400" dirty="0" smtClean="0"/>
              <a:t>, as </a:t>
            </a:r>
            <a:r>
              <a:rPr lang="en-US" sz="2400" dirty="0"/>
              <a:t>newborn babes, desire the pure milk of the word, that you may grow thereby</a:t>
            </a:r>
            <a:r>
              <a:rPr lang="en-US" sz="2400" dirty="0" smtClean="0"/>
              <a:t>, if </a:t>
            </a:r>
            <a:r>
              <a:rPr lang="en-US" sz="2400" dirty="0"/>
              <a:t>indeed you have tasted that the Lord is gracious. </a:t>
            </a:r>
          </a:p>
          <a:p>
            <a:endParaRPr lang="en-US" sz="2400" dirty="0" smtClean="0"/>
          </a:p>
        </p:txBody>
      </p:sp>
      <p:sp>
        <p:nvSpPr>
          <p:cNvPr id="2" name="TextBox 1"/>
          <p:cNvSpPr txBox="1"/>
          <p:nvPr/>
        </p:nvSpPr>
        <p:spPr>
          <a:xfrm>
            <a:off x="4040816" y="135131"/>
            <a:ext cx="1101584" cy="584775"/>
          </a:xfrm>
          <a:prstGeom prst="rect">
            <a:avLst/>
          </a:prstGeom>
          <a:noFill/>
        </p:spPr>
        <p:txBody>
          <a:bodyPr wrap="none" rtlCol="0">
            <a:spAutoFit/>
          </a:bodyPr>
          <a:lstStyle/>
          <a:p>
            <a:r>
              <a:rPr lang="en-US" sz="3200" b="1" dirty="0" smtClean="0"/>
              <a:t>PURE</a:t>
            </a:r>
            <a:endParaRPr lang="en-US" sz="3200" b="1" dirty="0"/>
          </a:p>
        </p:txBody>
      </p:sp>
    </p:spTree>
    <p:extLst>
      <p:ext uri="{BB962C8B-B14F-4D97-AF65-F5344CB8AC3E}">
        <p14:creationId xmlns:p14="http://schemas.microsoft.com/office/powerpoint/2010/main" val="3165120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9391" y="758195"/>
            <a:ext cx="8305800" cy="2308324"/>
          </a:xfrm>
          <a:prstGeom prst="rect">
            <a:avLst/>
          </a:prstGeom>
          <a:noFill/>
        </p:spPr>
        <p:txBody>
          <a:bodyPr wrap="square" rtlCol="0">
            <a:spAutoFit/>
          </a:bodyPr>
          <a:lstStyle/>
          <a:p>
            <a:r>
              <a:rPr lang="en-US" sz="2400" b="1" dirty="0"/>
              <a:t>Matthew 5:9 (NKJV) </a:t>
            </a:r>
            <a:r>
              <a:rPr lang="en-US" sz="2400" dirty="0" smtClean="0"/>
              <a:t>Blessed </a:t>
            </a:r>
            <a:r>
              <a:rPr lang="en-US" sz="2400" dirty="0"/>
              <a:t>are the peacemakers, For they shall be called sons of God. </a:t>
            </a:r>
          </a:p>
          <a:p>
            <a:endParaRPr lang="en-US" sz="2400" b="1" dirty="0"/>
          </a:p>
          <a:p>
            <a:r>
              <a:rPr lang="en-US" sz="2400" b="1" dirty="0"/>
              <a:t>Romans 12:18 (NKJV) </a:t>
            </a:r>
            <a:r>
              <a:rPr lang="en-US" sz="2400" dirty="0" smtClean="0"/>
              <a:t>If </a:t>
            </a:r>
            <a:r>
              <a:rPr lang="en-US" sz="2400" dirty="0"/>
              <a:t>it is possible, as much as depends on you, live peaceably with all men. </a:t>
            </a:r>
          </a:p>
          <a:p>
            <a:endParaRPr lang="en-US" sz="2400" dirty="0"/>
          </a:p>
        </p:txBody>
      </p:sp>
      <p:sp>
        <p:nvSpPr>
          <p:cNvPr id="2" name="TextBox 1"/>
          <p:cNvSpPr txBox="1"/>
          <p:nvPr/>
        </p:nvSpPr>
        <p:spPr>
          <a:xfrm>
            <a:off x="1840117" y="133782"/>
            <a:ext cx="5344348" cy="584775"/>
          </a:xfrm>
          <a:prstGeom prst="rect">
            <a:avLst/>
          </a:prstGeom>
          <a:noFill/>
        </p:spPr>
        <p:txBody>
          <a:bodyPr wrap="none" rtlCol="0">
            <a:spAutoFit/>
          </a:bodyPr>
          <a:lstStyle/>
          <a:p>
            <a:r>
              <a:rPr lang="en-US" sz="3200" b="1" dirty="0" smtClean="0"/>
              <a:t>PEACEABLE or PEACE-LOVING</a:t>
            </a:r>
            <a:endParaRPr lang="en-US" sz="3200" b="1" dirty="0"/>
          </a:p>
        </p:txBody>
      </p:sp>
    </p:spTree>
    <p:extLst>
      <p:ext uri="{BB962C8B-B14F-4D97-AF65-F5344CB8AC3E}">
        <p14:creationId xmlns:p14="http://schemas.microsoft.com/office/powerpoint/2010/main" val="3159981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9391" y="758195"/>
            <a:ext cx="8305800" cy="4893647"/>
          </a:xfrm>
          <a:prstGeom prst="rect">
            <a:avLst/>
          </a:prstGeom>
          <a:noFill/>
        </p:spPr>
        <p:txBody>
          <a:bodyPr wrap="square" rtlCol="0">
            <a:spAutoFit/>
          </a:bodyPr>
          <a:lstStyle/>
          <a:p>
            <a:r>
              <a:rPr lang="en-US" sz="2400" b="1" dirty="0"/>
              <a:t>1 Timothy 2:2 (NKJV) </a:t>
            </a:r>
            <a:r>
              <a:rPr lang="en-US" sz="2400" dirty="0" smtClean="0"/>
              <a:t>for </a:t>
            </a:r>
            <a:r>
              <a:rPr lang="en-US" sz="2400" dirty="0"/>
              <a:t>kings and all who are in authority, that we may lead a quiet and peaceable life in all godliness and reverence. </a:t>
            </a:r>
            <a:endParaRPr lang="en-US" sz="2400" dirty="0" smtClean="0"/>
          </a:p>
          <a:p>
            <a:endParaRPr lang="en-US" sz="2400" dirty="0"/>
          </a:p>
          <a:p>
            <a:r>
              <a:rPr lang="en-US" sz="2400" b="1" dirty="0"/>
              <a:t>Titus 3:1-2 (NKJV) </a:t>
            </a:r>
            <a:r>
              <a:rPr lang="en-US" sz="2400" dirty="0" smtClean="0"/>
              <a:t>Remind </a:t>
            </a:r>
            <a:r>
              <a:rPr lang="en-US" sz="2400" dirty="0"/>
              <a:t>them to be subject to rulers and authorities, to obey, to be ready for every good work, </a:t>
            </a:r>
            <a:r>
              <a:rPr lang="en-US" sz="2400" dirty="0" smtClean="0"/>
              <a:t>to </a:t>
            </a:r>
            <a:r>
              <a:rPr lang="en-US" sz="2400" dirty="0"/>
              <a:t>speak evil of no one, to be peaceable, gentle, showing all humility to all men. </a:t>
            </a:r>
            <a:endParaRPr lang="en-US" sz="2400" dirty="0" smtClean="0"/>
          </a:p>
          <a:p>
            <a:endParaRPr lang="en-US" sz="2400" dirty="0"/>
          </a:p>
          <a:p>
            <a:r>
              <a:rPr lang="en-US" sz="2400" b="1" dirty="0"/>
              <a:t>Hebrews 12:11 (NKJV) </a:t>
            </a:r>
            <a:r>
              <a:rPr lang="en-US" sz="2400" dirty="0" smtClean="0"/>
              <a:t>Now </a:t>
            </a:r>
            <a:r>
              <a:rPr lang="en-US" sz="2400" dirty="0"/>
              <a:t>no chastening seems to be joyful for the present, but painful; nevertheless, afterward it yields the peaceable fruit of righteousness to those who have been trained by it. </a:t>
            </a:r>
            <a:endParaRPr lang="en-US" sz="2400" dirty="0" smtClean="0"/>
          </a:p>
        </p:txBody>
      </p:sp>
      <p:sp>
        <p:nvSpPr>
          <p:cNvPr id="2" name="TextBox 1"/>
          <p:cNvSpPr txBox="1"/>
          <p:nvPr/>
        </p:nvSpPr>
        <p:spPr>
          <a:xfrm>
            <a:off x="1840117" y="135129"/>
            <a:ext cx="5344348" cy="584775"/>
          </a:xfrm>
          <a:prstGeom prst="rect">
            <a:avLst/>
          </a:prstGeom>
          <a:noFill/>
        </p:spPr>
        <p:txBody>
          <a:bodyPr wrap="none" rtlCol="0">
            <a:spAutoFit/>
          </a:bodyPr>
          <a:lstStyle/>
          <a:p>
            <a:r>
              <a:rPr lang="en-US" sz="3200" b="1" dirty="0" smtClean="0"/>
              <a:t>PEACEABLE or PEACE-LOVING</a:t>
            </a:r>
            <a:endParaRPr lang="en-US" sz="3200" b="1" dirty="0"/>
          </a:p>
        </p:txBody>
      </p:sp>
    </p:spTree>
    <p:extLst>
      <p:ext uri="{BB962C8B-B14F-4D97-AF65-F5344CB8AC3E}">
        <p14:creationId xmlns:p14="http://schemas.microsoft.com/office/powerpoint/2010/main" val="9246518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9391" y="758195"/>
            <a:ext cx="8305800" cy="4832092"/>
          </a:xfrm>
          <a:prstGeom prst="rect">
            <a:avLst/>
          </a:prstGeom>
          <a:noFill/>
        </p:spPr>
        <p:txBody>
          <a:bodyPr wrap="square" rtlCol="0">
            <a:spAutoFit/>
          </a:bodyPr>
          <a:lstStyle/>
          <a:p>
            <a:r>
              <a:rPr lang="en-US" sz="2200" b="1" dirty="0"/>
              <a:t>Matthew 11:29 (NKJV) </a:t>
            </a:r>
            <a:r>
              <a:rPr lang="en-US" sz="2200" dirty="0" smtClean="0"/>
              <a:t>Take </a:t>
            </a:r>
            <a:r>
              <a:rPr lang="en-US" sz="2200" dirty="0"/>
              <a:t>My yoke upon you and learn from Me, for I am gentle and lowly in heart, and you will find rest for your souls. </a:t>
            </a:r>
            <a:br>
              <a:rPr lang="en-US" sz="2200" dirty="0"/>
            </a:br>
            <a:endParaRPr lang="en-US" sz="2200" dirty="0" smtClean="0"/>
          </a:p>
          <a:p>
            <a:r>
              <a:rPr lang="en-US" sz="2200" b="1" dirty="0"/>
              <a:t>1 Timothy 3:2-3 (NKJV) </a:t>
            </a:r>
            <a:r>
              <a:rPr lang="en-US" sz="2200" dirty="0" smtClean="0"/>
              <a:t>A </a:t>
            </a:r>
            <a:r>
              <a:rPr lang="en-US" sz="2200" dirty="0"/>
              <a:t>bishop then must be </a:t>
            </a:r>
            <a:r>
              <a:rPr lang="en-US" sz="2200" dirty="0" smtClean="0"/>
              <a:t>blameless…not </a:t>
            </a:r>
            <a:r>
              <a:rPr lang="en-US" sz="2200" dirty="0"/>
              <a:t>given to wine, not violent, not greedy for money, but gentle, not quarrelsome, not covetous; </a:t>
            </a:r>
            <a:endParaRPr lang="en-US" sz="2200" b="1" dirty="0"/>
          </a:p>
          <a:p>
            <a:endParaRPr lang="en-US" sz="2200" b="1" dirty="0" smtClean="0"/>
          </a:p>
          <a:p>
            <a:r>
              <a:rPr lang="en-US" sz="2200" b="1" dirty="0" smtClean="0"/>
              <a:t>Titus </a:t>
            </a:r>
            <a:r>
              <a:rPr lang="en-US" sz="2200" b="1" dirty="0"/>
              <a:t>3:2 (NKJV) </a:t>
            </a:r>
            <a:r>
              <a:rPr lang="en-US" sz="2200" dirty="0" smtClean="0"/>
              <a:t>to </a:t>
            </a:r>
            <a:r>
              <a:rPr lang="en-US" sz="2200" dirty="0"/>
              <a:t>speak evil of no one, to be peaceable, gentle, showing all humility to all men</a:t>
            </a:r>
            <a:r>
              <a:rPr lang="en-US" sz="2200" dirty="0" smtClean="0"/>
              <a:t>.</a:t>
            </a:r>
          </a:p>
          <a:p>
            <a:r>
              <a:rPr lang="en-US" sz="2200" dirty="0" smtClean="0"/>
              <a:t> </a:t>
            </a:r>
            <a:r>
              <a:rPr lang="en-US" sz="2200" dirty="0"/>
              <a:t/>
            </a:r>
            <a:br>
              <a:rPr lang="en-US" sz="2200" dirty="0"/>
            </a:br>
            <a:r>
              <a:rPr lang="en-US" sz="2200" b="1" dirty="0"/>
              <a:t>1 Peter 3:3-4 (NKJV) </a:t>
            </a:r>
            <a:r>
              <a:rPr lang="en-US" sz="2200" dirty="0" smtClean="0"/>
              <a:t>Do </a:t>
            </a:r>
            <a:r>
              <a:rPr lang="en-US" sz="2200" dirty="0"/>
              <a:t>not let your adornment be </a:t>
            </a:r>
            <a:r>
              <a:rPr lang="en-US" sz="2200" i="1" dirty="0"/>
              <a:t>merely</a:t>
            </a:r>
            <a:r>
              <a:rPr lang="en-US" sz="2200" dirty="0"/>
              <a:t> outward--arranging the </a:t>
            </a:r>
            <a:r>
              <a:rPr lang="en-US" sz="2200" dirty="0" smtClean="0"/>
              <a:t>hair…rather </a:t>
            </a:r>
            <a:r>
              <a:rPr lang="en-US" sz="2200" i="1" dirty="0"/>
              <a:t>let it be</a:t>
            </a:r>
            <a:r>
              <a:rPr lang="en-US" sz="2200" dirty="0"/>
              <a:t> the hidden person of the heart, with the incorruptible </a:t>
            </a:r>
            <a:r>
              <a:rPr lang="en-US" sz="2200" i="1" dirty="0"/>
              <a:t>beauty</a:t>
            </a:r>
            <a:r>
              <a:rPr lang="en-US" sz="2200" dirty="0"/>
              <a:t> of a gentle and quiet spirit, which is very precious in the sight of God. </a:t>
            </a:r>
            <a:r>
              <a:rPr lang="en-US" sz="2200" dirty="0" smtClean="0"/>
              <a:t>. </a:t>
            </a:r>
          </a:p>
        </p:txBody>
      </p:sp>
      <p:sp>
        <p:nvSpPr>
          <p:cNvPr id="2" name="TextBox 1"/>
          <p:cNvSpPr txBox="1"/>
          <p:nvPr/>
        </p:nvSpPr>
        <p:spPr>
          <a:xfrm>
            <a:off x="2300691" y="133780"/>
            <a:ext cx="4423199" cy="584775"/>
          </a:xfrm>
          <a:prstGeom prst="rect">
            <a:avLst/>
          </a:prstGeom>
          <a:noFill/>
        </p:spPr>
        <p:txBody>
          <a:bodyPr wrap="none" rtlCol="0">
            <a:spAutoFit/>
          </a:bodyPr>
          <a:lstStyle/>
          <a:p>
            <a:r>
              <a:rPr lang="en-US" sz="3200" b="1" dirty="0" smtClean="0"/>
              <a:t>GENTLE or CONSIDERATE</a:t>
            </a:r>
            <a:endParaRPr lang="en-US" sz="3200" b="1" dirty="0"/>
          </a:p>
        </p:txBody>
      </p:sp>
    </p:spTree>
    <p:extLst>
      <p:ext uri="{BB962C8B-B14F-4D97-AF65-F5344CB8AC3E}">
        <p14:creationId xmlns:p14="http://schemas.microsoft.com/office/powerpoint/2010/main" val="4089112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1078</TotalTime>
  <Words>1235</Words>
  <Application>Microsoft Office PowerPoint</Application>
  <PresentationFormat>On-screen Show (4:3)</PresentationFormat>
  <Paragraphs>99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Murray</dc:creator>
  <cp:lastModifiedBy>Murray</cp:lastModifiedBy>
  <cp:revision>23</cp:revision>
  <dcterms:created xsi:type="dcterms:W3CDTF">2017-10-28T13:00:59Z</dcterms:created>
  <dcterms:modified xsi:type="dcterms:W3CDTF">2022-07-24T11:18:33Z</dcterms:modified>
</cp:coreProperties>
</file>