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4" d="100"/>
          <a:sy n="74" d="100"/>
        </p:scale>
        <p:origin x="-14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3DFEA9-34A9-4636-A653-50FC74C4C341}"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520137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DFEA9-34A9-4636-A653-50FC74C4C341}"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54461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DFEA9-34A9-4636-A653-50FC74C4C341}"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372541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DFEA9-34A9-4636-A653-50FC74C4C341}"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147848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DFEA9-34A9-4636-A653-50FC74C4C341}" type="datetimeFigureOut">
              <a:rPr lang="en-US" smtClean="0"/>
              <a:t>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318012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3DFEA9-34A9-4636-A653-50FC74C4C341}"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380451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3DFEA9-34A9-4636-A653-50FC74C4C341}" type="datetimeFigureOut">
              <a:rPr lang="en-US" smtClean="0"/>
              <a:t>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355768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3DFEA9-34A9-4636-A653-50FC74C4C341}" type="datetimeFigureOut">
              <a:rPr lang="en-US" smtClean="0"/>
              <a:t>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89936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DFEA9-34A9-4636-A653-50FC74C4C341}" type="datetimeFigureOut">
              <a:rPr lang="en-US" smtClean="0"/>
              <a:t>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72618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DFEA9-34A9-4636-A653-50FC74C4C341}"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00332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DFEA9-34A9-4636-A653-50FC74C4C341}" type="datetimeFigureOut">
              <a:rPr lang="en-US" smtClean="0"/>
              <a:t>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DA53E-2D28-4872-A4AD-61F626C6F7CD}" type="slidenum">
              <a:rPr lang="en-US" smtClean="0"/>
              <a:t>‹#›</a:t>
            </a:fld>
            <a:endParaRPr lang="en-US"/>
          </a:p>
        </p:txBody>
      </p:sp>
    </p:spTree>
    <p:extLst>
      <p:ext uri="{BB962C8B-B14F-4D97-AF65-F5344CB8AC3E}">
        <p14:creationId xmlns:p14="http://schemas.microsoft.com/office/powerpoint/2010/main" val="2018115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DFEA9-34A9-4636-A653-50FC74C4C341}" type="datetimeFigureOut">
              <a:rPr lang="en-US" smtClean="0"/>
              <a:t>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DA53E-2D28-4872-A4AD-61F626C6F7CD}" type="slidenum">
              <a:rPr lang="en-US" smtClean="0"/>
              <a:t>‹#›</a:t>
            </a:fld>
            <a:endParaRPr lang="en-US"/>
          </a:p>
        </p:txBody>
      </p:sp>
    </p:spTree>
    <p:extLst>
      <p:ext uri="{BB962C8B-B14F-4D97-AF65-F5344CB8AC3E}">
        <p14:creationId xmlns:p14="http://schemas.microsoft.com/office/powerpoint/2010/main" val="1461084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046988"/>
          </a:xfrm>
          <a:prstGeom prst="rect">
            <a:avLst/>
          </a:prstGeom>
          <a:noFill/>
        </p:spPr>
        <p:txBody>
          <a:bodyPr wrap="square" rtlCol="0">
            <a:spAutoFit/>
          </a:bodyPr>
          <a:lstStyle/>
          <a:p>
            <a:r>
              <a:rPr lang="en-US" sz="2400" b="1" dirty="0" smtClean="0"/>
              <a:t>Matthew 7:21 (NKJV) </a:t>
            </a:r>
            <a:r>
              <a:rPr lang="en-US" sz="2400" dirty="0" smtClean="0"/>
              <a:t/>
            </a:r>
            <a:br>
              <a:rPr lang="en-US" sz="2400" dirty="0" smtClean="0"/>
            </a:br>
            <a:r>
              <a:rPr lang="en-US" sz="2400" baseline="30000" dirty="0" smtClean="0"/>
              <a:t>21 </a:t>
            </a:r>
            <a:r>
              <a:rPr lang="en-US" sz="2400" dirty="0" smtClean="0"/>
              <a:t> "Not everyone who says to Me, 'Lord, Lord,' shall enter the kingdom of heaven, but he who does the will of My Father in heaven. </a:t>
            </a:r>
          </a:p>
          <a:p>
            <a:endParaRPr lang="en-US" sz="2400" dirty="0"/>
          </a:p>
          <a:p>
            <a:r>
              <a:rPr lang="en-US" sz="2400" b="1" dirty="0" smtClean="0"/>
              <a:t>Matthew 10:22 (NKJV) </a:t>
            </a:r>
            <a:r>
              <a:rPr lang="en-US" sz="2400" dirty="0" smtClean="0"/>
              <a:t/>
            </a:r>
            <a:br>
              <a:rPr lang="en-US" sz="2400" dirty="0" smtClean="0"/>
            </a:br>
            <a:r>
              <a:rPr lang="en-US" sz="2400" baseline="30000" dirty="0" smtClean="0"/>
              <a:t>22 </a:t>
            </a:r>
            <a:r>
              <a:rPr lang="en-US" sz="2400" dirty="0" smtClean="0"/>
              <a:t> And you will be hated by all for My name's sake. But he who endures to the end will be saved. </a:t>
            </a:r>
            <a:endParaRPr lang="en-US" sz="2400" dirty="0"/>
          </a:p>
        </p:txBody>
      </p:sp>
    </p:spTree>
    <p:extLst>
      <p:ext uri="{BB962C8B-B14F-4D97-AF65-F5344CB8AC3E}">
        <p14:creationId xmlns:p14="http://schemas.microsoft.com/office/powerpoint/2010/main" val="83988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4524315"/>
          </a:xfrm>
          <a:prstGeom prst="rect">
            <a:avLst/>
          </a:prstGeom>
          <a:noFill/>
        </p:spPr>
        <p:txBody>
          <a:bodyPr wrap="square" rtlCol="0">
            <a:spAutoFit/>
          </a:bodyPr>
          <a:lstStyle/>
          <a:p>
            <a:r>
              <a:rPr lang="en-US" sz="2400" b="1" dirty="0" smtClean="0"/>
              <a:t>Hebrews 3:6 (NKJV) </a:t>
            </a:r>
            <a:r>
              <a:rPr lang="en-US" sz="2400" dirty="0" smtClean="0"/>
              <a:t/>
            </a:r>
            <a:br>
              <a:rPr lang="en-US" sz="2400" dirty="0" smtClean="0"/>
            </a:br>
            <a:r>
              <a:rPr lang="en-US" sz="2400" baseline="30000" dirty="0" smtClean="0"/>
              <a:t>6 </a:t>
            </a:r>
            <a:r>
              <a:rPr lang="en-US" sz="2400" dirty="0" smtClean="0"/>
              <a:t> but Christ as a Son over His own house, whose house we are if we hold fast the confidence and the rejoicing of the hope firm to the end. </a:t>
            </a:r>
            <a:br>
              <a:rPr lang="en-US" sz="2400" dirty="0" smtClean="0"/>
            </a:br>
            <a:endParaRPr lang="en-US" sz="2400" dirty="0" smtClean="0"/>
          </a:p>
          <a:p>
            <a:r>
              <a:rPr lang="en-US" sz="2400" b="1" dirty="0" smtClean="0"/>
              <a:t>Hebrews 3:12-14 (NKJV) </a:t>
            </a:r>
            <a:r>
              <a:rPr lang="en-US" sz="2400" dirty="0" smtClean="0"/>
              <a:t/>
            </a:r>
            <a:br>
              <a:rPr lang="en-US" sz="2400" dirty="0" smtClean="0"/>
            </a:br>
            <a:r>
              <a:rPr lang="en-US" sz="2400" baseline="30000" dirty="0" smtClean="0"/>
              <a:t>12 </a:t>
            </a:r>
            <a:r>
              <a:rPr lang="en-US" sz="2400" dirty="0" smtClean="0"/>
              <a:t> Beware, brethren, lest there be in any of you an evil heart of unbelief in departing from the living God; </a:t>
            </a:r>
            <a:r>
              <a:rPr lang="en-US" sz="2400" baseline="30000" dirty="0" smtClean="0"/>
              <a:t>13 </a:t>
            </a:r>
            <a:r>
              <a:rPr lang="en-US" sz="2400" dirty="0" smtClean="0"/>
              <a:t> but exhort one another daily, while it is called </a:t>
            </a:r>
            <a:r>
              <a:rPr lang="en-US" sz="2400" i="1" dirty="0" smtClean="0"/>
              <a:t>"Today,"</a:t>
            </a:r>
            <a:r>
              <a:rPr lang="en-US" sz="2400" dirty="0" smtClean="0"/>
              <a:t> lest any of you be hardened through the deceitfulness of sin. </a:t>
            </a:r>
            <a:r>
              <a:rPr lang="en-US" sz="2400" baseline="30000" dirty="0" smtClean="0"/>
              <a:t>14 </a:t>
            </a:r>
            <a:r>
              <a:rPr lang="en-US" sz="2400" dirty="0" smtClean="0"/>
              <a:t> For we have become partakers of Christ if we hold the beginning of our confidence steadfast to the end, </a:t>
            </a:r>
          </a:p>
        </p:txBody>
      </p:sp>
    </p:spTree>
    <p:extLst>
      <p:ext uri="{BB962C8B-B14F-4D97-AF65-F5344CB8AC3E}">
        <p14:creationId xmlns:p14="http://schemas.microsoft.com/office/powerpoint/2010/main" val="216650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1938992"/>
          </a:xfrm>
          <a:prstGeom prst="rect">
            <a:avLst/>
          </a:prstGeom>
          <a:noFill/>
        </p:spPr>
        <p:txBody>
          <a:bodyPr wrap="square" rtlCol="0">
            <a:spAutoFit/>
          </a:bodyPr>
          <a:lstStyle/>
          <a:p>
            <a:r>
              <a:rPr lang="en-US" sz="2400" b="1" dirty="0" smtClean="0"/>
              <a:t>James 5:19-20 (NKJV) </a:t>
            </a:r>
            <a:r>
              <a:rPr lang="en-US" sz="2400" dirty="0" smtClean="0"/>
              <a:t/>
            </a:r>
            <a:br>
              <a:rPr lang="en-US" sz="2400" dirty="0" smtClean="0"/>
            </a:br>
            <a:r>
              <a:rPr lang="en-US" sz="2400" baseline="30000" dirty="0" smtClean="0"/>
              <a:t>19 </a:t>
            </a:r>
            <a:r>
              <a:rPr lang="en-US" sz="2400" dirty="0" smtClean="0"/>
              <a:t> Brethren, if anyone among you wanders from the truth, and someone turns him back, </a:t>
            </a:r>
            <a:r>
              <a:rPr lang="en-US" sz="2400" baseline="30000" dirty="0" smtClean="0"/>
              <a:t>20 </a:t>
            </a:r>
            <a:r>
              <a:rPr lang="en-US" sz="2400" dirty="0" smtClean="0"/>
              <a:t> let him know that he who turns a sinner from the error of his way will save a soul from death and cover a multitude of sins. </a:t>
            </a:r>
          </a:p>
        </p:txBody>
      </p:sp>
    </p:spTree>
    <p:extLst>
      <p:ext uri="{BB962C8B-B14F-4D97-AF65-F5344CB8AC3E}">
        <p14:creationId xmlns:p14="http://schemas.microsoft.com/office/powerpoint/2010/main" val="4044746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2308324"/>
          </a:xfrm>
          <a:prstGeom prst="rect">
            <a:avLst/>
          </a:prstGeom>
          <a:noFill/>
        </p:spPr>
        <p:txBody>
          <a:bodyPr wrap="square" rtlCol="0">
            <a:spAutoFit/>
          </a:bodyPr>
          <a:lstStyle/>
          <a:p>
            <a:r>
              <a:rPr lang="en-US" sz="2400" b="1" dirty="0" smtClean="0"/>
              <a:t>2 Peter 1:10-11 (NKJV) </a:t>
            </a:r>
            <a:r>
              <a:rPr lang="en-US" sz="2400" dirty="0" smtClean="0"/>
              <a:t/>
            </a:r>
            <a:br>
              <a:rPr lang="en-US" sz="2400" dirty="0" smtClean="0"/>
            </a:br>
            <a:r>
              <a:rPr lang="en-US" sz="2400" baseline="30000" dirty="0" smtClean="0"/>
              <a:t>10 </a:t>
            </a:r>
            <a:r>
              <a:rPr lang="en-US" sz="2400" dirty="0" smtClean="0"/>
              <a:t> Therefore, brethren, be even more diligent to make your call and election sure, for if you do these things you will never stumble; </a:t>
            </a:r>
            <a:r>
              <a:rPr lang="en-US" sz="2400" baseline="30000" dirty="0" smtClean="0"/>
              <a:t>11 </a:t>
            </a:r>
            <a:r>
              <a:rPr lang="en-US" sz="2400" dirty="0" smtClean="0"/>
              <a:t> for so an entrance will be supplied to you abundantly into the everlasting kingdom of our Lord and Savior Jesus Christ. </a:t>
            </a:r>
          </a:p>
        </p:txBody>
      </p:sp>
    </p:spTree>
    <p:extLst>
      <p:ext uri="{BB962C8B-B14F-4D97-AF65-F5344CB8AC3E}">
        <p14:creationId xmlns:p14="http://schemas.microsoft.com/office/powerpoint/2010/main" val="4090335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1569660"/>
          </a:xfrm>
          <a:prstGeom prst="rect">
            <a:avLst/>
          </a:prstGeom>
          <a:noFill/>
        </p:spPr>
        <p:txBody>
          <a:bodyPr wrap="square" rtlCol="0">
            <a:spAutoFit/>
          </a:bodyPr>
          <a:lstStyle/>
          <a:p>
            <a:r>
              <a:rPr lang="en-US" sz="2400" b="1" dirty="0" smtClean="0"/>
              <a:t>1 John 1:7 (NKJV) </a:t>
            </a:r>
            <a:r>
              <a:rPr lang="en-US" sz="2400" dirty="0" smtClean="0"/>
              <a:t/>
            </a:r>
            <a:br>
              <a:rPr lang="en-US" sz="2400" dirty="0" smtClean="0"/>
            </a:br>
            <a:r>
              <a:rPr lang="en-US" sz="2400" baseline="30000" dirty="0" smtClean="0"/>
              <a:t>7 </a:t>
            </a:r>
            <a:r>
              <a:rPr lang="en-US" sz="2400" dirty="0" smtClean="0"/>
              <a:t> But if we walk in the light as He is in the light, we have fellowship with one another, and the blood of Jesus Christ His Son cleanses us from all sin. </a:t>
            </a:r>
          </a:p>
        </p:txBody>
      </p:sp>
    </p:spTree>
    <p:extLst>
      <p:ext uri="{BB962C8B-B14F-4D97-AF65-F5344CB8AC3E}">
        <p14:creationId xmlns:p14="http://schemas.microsoft.com/office/powerpoint/2010/main" val="33041209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4154984"/>
          </a:xfrm>
          <a:prstGeom prst="rect">
            <a:avLst/>
          </a:prstGeom>
          <a:noFill/>
        </p:spPr>
        <p:txBody>
          <a:bodyPr wrap="square" rtlCol="0">
            <a:spAutoFit/>
          </a:bodyPr>
          <a:lstStyle/>
          <a:p>
            <a:r>
              <a:rPr lang="en-US" sz="2400" b="1" dirty="0" smtClean="0"/>
              <a:t>Revelation 2:10 (NKJV) </a:t>
            </a:r>
            <a:r>
              <a:rPr lang="en-US" sz="2400" dirty="0" smtClean="0"/>
              <a:t/>
            </a:r>
            <a:br>
              <a:rPr lang="en-US" sz="2400" dirty="0" smtClean="0"/>
            </a:br>
            <a:r>
              <a:rPr lang="en-US" sz="2400" baseline="30000" dirty="0" smtClean="0"/>
              <a:t>10 </a:t>
            </a:r>
            <a:r>
              <a:rPr lang="en-US" sz="2400" dirty="0" smtClean="0"/>
              <a:t> Do not fear any of those things which you are about to suffer. Indeed, the devil is about to throw </a:t>
            </a:r>
            <a:r>
              <a:rPr lang="en-US" sz="2400" i="1" dirty="0" smtClean="0"/>
              <a:t>some</a:t>
            </a:r>
            <a:r>
              <a:rPr lang="en-US" sz="2400" dirty="0" smtClean="0"/>
              <a:t> of you into prison, that you may be tested, and you will have tribulation ten days. Be faithful until death, and I will give you the crown of life. </a:t>
            </a:r>
            <a:br>
              <a:rPr lang="en-US" sz="2400" dirty="0" smtClean="0"/>
            </a:br>
            <a:endParaRPr lang="en-US" sz="2400" dirty="0" smtClean="0"/>
          </a:p>
          <a:p>
            <a:r>
              <a:rPr lang="en-US" sz="2400" b="1" dirty="0" smtClean="0"/>
              <a:t>Revelation 22:14 (NKJV) </a:t>
            </a:r>
            <a:r>
              <a:rPr lang="en-US" sz="2400" dirty="0" smtClean="0"/>
              <a:t/>
            </a:r>
            <a:br>
              <a:rPr lang="en-US" sz="2400" dirty="0" smtClean="0"/>
            </a:br>
            <a:r>
              <a:rPr lang="en-US" sz="2400" baseline="30000" dirty="0" smtClean="0"/>
              <a:t>14 </a:t>
            </a:r>
            <a:r>
              <a:rPr lang="en-US" sz="2400" dirty="0" smtClean="0"/>
              <a:t> Blessed </a:t>
            </a:r>
            <a:r>
              <a:rPr lang="en-US" sz="2400" i="1" dirty="0" smtClean="0"/>
              <a:t>are</a:t>
            </a:r>
            <a:r>
              <a:rPr lang="en-US" sz="2400" dirty="0" smtClean="0"/>
              <a:t> those who do His commandments, that they may have the right to the tree of life, and may enter through the gates into the city. </a:t>
            </a:r>
          </a:p>
        </p:txBody>
      </p:sp>
    </p:spTree>
    <p:extLst>
      <p:ext uri="{BB962C8B-B14F-4D97-AF65-F5344CB8AC3E}">
        <p14:creationId xmlns:p14="http://schemas.microsoft.com/office/powerpoint/2010/main" val="4263336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046988"/>
          </a:xfrm>
          <a:prstGeom prst="rect">
            <a:avLst/>
          </a:prstGeom>
          <a:noFill/>
        </p:spPr>
        <p:txBody>
          <a:bodyPr wrap="square" rtlCol="0">
            <a:spAutoFit/>
          </a:bodyPr>
          <a:lstStyle/>
          <a:p>
            <a:r>
              <a:rPr lang="en-US" sz="2400" dirty="0"/>
              <a:t>I think we can all see that the idea of</a:t>
            </a:r>
            <a:r>
              <a:rPr lang="en-US" sz="2400" b="1" dirty="0"/>
              <a:t> </a:t>
            </a:r>
            <a:r>
              <a:rPr lang="en-US" sz="2400" dirty="0"/>
              <a:t>“once saved, always saved” is in direct conflict with God’s Word</a:t>
            </a:r>
            <a:r>
              <a:rPr lang="en-US" sz="2400" b="1" dirty="0"/>
              <a:t>. </a:t>
            </a:r>
            <a:r>
              <a:rPr lang="en-US" sz="2400" dirty="0"/>
              <a:t>From these scriptures we can also see that once we become </a:t>
            </a:r>
            <a:r>
              <a:rPr lang="en-US" sz="2400" dirty="0" smtClean="0"/>
              <a:t>a </a:t>
            </a:r>
            <a:r>
              <a:rPr lang="en-US" sz="2400" dirty="0"/>
              <a:t>disciple of Jesus Christ by coming out of the waters of </a:t>
            </a:r>
            <a:r>
              <a:rPr lang="en-US" sz="2400" dirty="0" smtClean="0"/>
              <a:t>baptism; that </a:t>
            </a:r>
            <a:r>
              <a:rPr lang="en-US" sz="2400" dirty="0" smtClean="0"/>
              <a:t>this is the </a:t>
            </a:r>
            <a:r>
              <a:rPr lang="en-US" sz="2400" dirty="0"/>
              <a:t>beginning and not the end! </a:t>
            </a:r>
            <a:endParaRPr lang="en-US" sz="2400" dirty="0" smtClean="0"/>
          </a:p>
          <a:p>
            <a:endParaRPr lang="en-US" sz="2400" dirty="0"/>
          </a:p>
          <a:p>
            <a:r>
              <a:rPr lang="en-US" sz="2400" dirty="0" smtClean="0"/>
              <a:t>Much </a:t>
            </a:r>
            <a:r>
              <a:rPr lang="en-US" sz="2400" dirty="0"/>
              <a:t>of the New Testament is devoted to warning Christians to be on guard lest they fall away and lose their </a:t>
            </a:r>
            <a:r>
              <a:rPr lang="en-US" sz="2400" dirty="0" smtClean="0"/>
              <a:t>reward. </a:t>
            </a:r>
          </a:p>
        </p:txBody>
      </p:sp>
    </p:spTree>
    <p:extLst>
      <p:ext uri="{BB962C8B-B14F-4D97-AF65-F5344CB8AC3E}">
        <p14:creationId xmlns:p14="http://schemas.microsoft.com/office/powerpoint/2010/main" val="6397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2308324"/>
          </a:xfrm>
          <a:prstGeom prst="rect">
            <a:avLst/>
          </a:prstGeom>
          <a:noFill/>
        </p:spPr>
        <p:txBody>
          <a:bodyPr wrap="square" rtlCol="0">
            <a:spAutoFit/>
          </a:bodyPr>
          <a:lstStyle/>
          <a:p>
            <a:r>
              <a:rPr lang="en-US" sz="2400" b="1" dirty="0" smtClean="0"/>
              <a:t>2 Peter 3:17-18 (NKJV) </a:t>
            </a:r>
            <a:r>
              <a:rPr lang="en-US" sz="2400" dirty="0" smtClean="0"/>
              <a:t/>
            </a:r>
            <a:br>
              <a:rPr lang="en-US" sz="2400" dirty="0" smtClean="0"/>
            </a:br>
            <a:r>
              <a:rPr lang="en-US" sz="2400" baseline="30000" dirty="0" smtClean="0"/>
              <a:t>17 </a:t>
            </a:r>
            <a:r>
              <a:rPr lang="en-US" sz="2400" dirty="0" smtClean="0"/>
              <a:t> You therefore, beloved, since you know </a:t>
            </a:r>
            <a:r>
              <a:rPr lang="en-US" sz="2400" i="1" dirty="0" smtClean="0"/>
              <a:t>this</a:t>
            </a:r>
            <a:r>
              <a:rPr lang="en-US" sz="2400" dirty="0" smtClean="0"/>
              <a:t> beforehand, beware lest you also fall from your own steadfastness, being led away with the error of the wicked;  </a:t>
            </a:r>
            <a:r>
              <a:rPr lang="en-US" sz="2400" baseline="30000" dirty="0" smtClean="0"/>
              <a:t>18 </a:t>
            </a:r>
            <a:r>
              <a:rPr lang="en-US" sz="2400" dirty="0" smtClean="0"/>
              <a:t> but grow in the grace and knowledge of our Lord and Savior Jesus Christ. To Him </a:t>
            </a:r>
            <a:r>
              <a:rPr lang="en-US" sz="2400" i="1" dirty="0" smtClean="0"/>
              <a:t>be</a:t>
            </a:r>
            <a:r>
              <a:rPr lang="en-US" sz="2400" dirty="0" smtClean="0"/>
              <a:t> the glory both now and forever. Amen. </a:t>
            </a:r>
          </a:p>
        </p:txBody>
      </p:sp>
    </p:spTree>
    <p:extLst>
      <p:ext uri="{BB962C8B-B14F-4D97-AF65-F5344CB8AC3E}">
        <p14:creationId xmlns:p14="http://schemas.microsoft.com/office/powerpoint/2010/main" val="2517394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4154984"/>
          </a:xfrm>
          <a:prstGeom prst="rect">
            <a:avLst/>
          </a:prstGeom>
          <a:noFill/>
        </p:spPr>
        <p:txBody>
          <a:bodyPr wrap="square" rtlCol="0">
            <a:spAutoFit/>
          </a:bodyPr>
          <a:lstStyle/>
          <a:p>
            <a:r>
              <a:rPr lang="en-US" sz="2400" dirty="0" smtClean="0"/>
              <a:t>Do we sometimes let the idea of once saved, always saved creep into our thinking when we: </a:t>
            </a:r>
            <a:endParaRPr lang="en-US" sz="2400" dirty="0"/>
          </a:p>
          <a:p>
            <a:pPr marL="342900" lvl="0" indent="-342900">
              <a:buFont typeface="Arial" panose="020B0604020202020204" pitchFamily="34" charset="0"/>
              <a:buChar char="•"/>
            </a:pPr>
            <a:r>
              <a:rPr lang="en-US" sz="2400" dirty="0"/>
              <a:t>Put off repenting of our sins</a:t>
            </a:r>
          </a:p>
          <a:p>
            <a:pPr marL="342900" lvl="0" indent="-342900">
              <a:buFont typeface="Arial" panose="020B0604020202020204" pitchFamily="34" charset="0"/>
              <a:buChar char="•"/>
            </a:pPr>
            <a:r>
              <a:rPr lang="en-US" sz="2400" dirty="0"/>
              <a:t>Put off making things right with a brother</a:t>
            </a:r>
          </a:p>
          <a:p>
            <a:pPr marL="342900" lvl="0" indent="-342900">
              <a:buFont typeface="Arial" panose="020B0604020202020204" pitchFamily="34" charset="0"/>
              <a:buChar char="•"/>
            </a:pPr>
            <a:r>
              <a:rPr lang="en-US" sz="2400" dirty="0"/>
              <a:t>Put off facing our own habitual sins</a:t>
            </a:r>
          </a:p>
          <a:p>
            <a:pPr marL="342900" lvl="0" indent="-342900">
              <a:buFont typeface="Arial" panose="020B0604020202020204" pitchFamily="34" charset="0"/>
              <a:buChar char="•"/>
            </a:pPr>
            <a:r>
              <a:rPr lang="en-US" sz="2400" dirty="0"/>
              <a:t>Put off, lovingly correcting a brother who is in sin</a:t>
            </a:r>
          </a:p>
          <a:p>
            <a:pPr marL="342900" lvl="0" indent="-342900">
              <a:buFont typeface="Arial" panose="020B0604020202020204" pitchFamily="34" charset="0"/>
              <a:buChar char="•"/>
            </a:pPr>
            <a:r>
              <a:rPr lang="en-US" sz="2400" dirty="0"/>
              <a:t>Put off doing things we lack (e.g., rich young ruler)</a:t>
            </a:r>
          </a:p>
          <a:p>
            <a:pPr marL="342900" lvl="0" indent="-342900">
              <a:buFont typeface="Arial" panose="020B0604020202020204" pitchFamily="34" charset="0"/>
              <a:buChar char="•"/>
            </a:pPr>
            <a:r>
              <a:rPr lang="en-US" sz="2400" dirty="0"/>
              <a:t>Put off growing in the grace and knowledge of our Lord and Savior Jesus Christ</a:t>
            </a:r>
          </a:p>
          <a:p>
            <a:r>
              <a:rPr lang="en-US" sz="2400" dirty="0"/>
              <a:t>You see the warnings we read about are real. Satan would love for us to embrace the idea of once saved, always saved. </a:t>
            </a:r>
            <a:endParaRPr lang="en-US" sz="2400" dirty="0" smtClean="0"/>
          </a:p>
        </p:txBody>
      </p:sp>
    </p:spTree>
    <p:extLst>
      <p:ext uri="{BB962C8B-B14F-4D97-AF65-F5344CB8AC3E}">
        <p14:creationId xmlns:p14="http://schemas.microsoft.com/office/powerpoint/2010/main" val="3098880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1200329"/>
          </a:xfrm>
          <a:prstGeom prst="rect">
            <a:avLst/>
          </a:prstGeom>
          <a:noFill/>
        </p:spPr>
        <p:txBody>
          <a:bodyPr wrap="square" rtlCol="0">
            <a:spAutoFit/>
          </a:bodyPr>
          <a:lstStyle/>
          <a:p>
            <a:r>
              <a:rPr lang="en-US" sz="2400" b="1" dirty="0" smtClean="0"/>
              <a:t>Acts 22:16 (NKJV) </a:t>
            </a:r>
            <a:r>
              <a:rPr lang="en-US" sz="2400" dirty="0" smtClean="0"/>
              <a:t/>
            </a:r>
            <a:br>
              <a:rPr lang="en-US" sz="2400" dirty="0" smtClean="0"/>
            </a:br>
            <a:r>
              <a:rPr lang="en-US" sz="2400" baseline="30000" dirty="0" smtClean="0"/>
              <a:t>16 </a:t>
            </a:r>
            <a:r>
              <a:rPr lang="en-US" sz="2400" dirty="0" smtClean="0"/>
              <a:t> And now why are you waiting? Arise and be baptized, and wash away your sins, calling on the name of the Lord. </a:t>
            </a:r>
          </a:p>
        </p:txBody>
      </p:sp>
    </p:spTree>
    <p:extLst>
      <p:ext uri="{BB962C8B-B14F-4D97-AF65-F5344CB8AC3E}">
        <p14:creationId xmlns:p14="http://schemas.microsoft.com/office/powerpoint/2010/main" val="1856563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046988"/>
          </a:xfrm>
          <a:prstGeom prst="rect">
            <a:avLst/>
          </a:prstGeom>
          <a:noFill/>
        </p:spPr>
        <p:txBody>
          <a:bodyPr wrap="square" rtlCol="0">
            <a:spAutoFit/>
          </a:bodyPr>
          <a:lstStyle/>
          <a:p>
            <a:r>
              <a:rPr lang="en-US" sz="2400" b="1" dirty="0" smtClean="0"/>
              <a:t>John 8:31 (NKJV) </a:t>
            </a:r>
            <a:r>
              <a:rPr lang="en-US" sz="2400" dirty="0" smtClean="0"/>
              <a:t/>
            </a:r>
            <a:br>
              <a:rPr lang="en-US" sz="2400" dirty="0" smtClean="0"/>
            </a:br>
            <a:r>
              <a:rPr lang="en-US" sz="2400" baseline="30000" dirty="0" smtClean="0"/>
              <a:t>31 </a:t>
            </a:r>
            <a:r>
              <a:rPr lang="en-US" sz="2400" dirty="0" smtClean="0"/>
              <a:t> Then Jesus said to those Jews who believed Him, "If you abide in My word, you are My disciples indeed. </a:t>
            </a:r>
            <a:endParaRPr lang="en-US" sz="2400" dirty="0"/>
          </a:p>
          <a:p>
            <a:endParaRPr lang="en-US" sz="2400" b="1" dirty="0" smtClean="0"/>
          </a:p>
          <a:p>
            <a:r>
              <a:rPr lang="en-US" sz="2400" b="1" dirty="0" smtClean="0"/>
              <a:t>John 8:51 (NKJV) </a:t>
            </a:r>
            <a:r>
              <a:rPr lang="en-US" sz="2400" dirty="0" smtClean="0"/>
              <a:t/>
            </a:r>
            <a:br>
              <a:rPr lang="en-US" sz="2400" dirty="0" smtClean="0"/>
            </a:br>
            <a:r>
              <a:rPr lang="en-US" sz="2400" baseline="30000" dirty="0" smtClean="0"/>
              <a:t>51 </a:t>
            </a:r>
            <a:r>
              <a:rPr lang="en-US" sz="2400" dirty="0" smtClean="0"/>
              <a:t> Most assuredly, I say to you, if anyone keeps My word he shall never see death." </a:t>
            </a:r>
            <a:br>
              <a:rPr lang="en-US" sz="2400" dirty="0" smtClean="0"/>
            </a:br>
            <a:endParaRPr lang="en-US" sz="2400" dirty="0"/>
          </a:p>
        </p:txBody>
      </p:sp>
    </p:spTree>
    <p:extLst>
      <p:ext uri="{BB962C8B-B14F-4D97-AF65-F5344CB8AC3E}">
        <p14:creationId xmlns:p14="http://schemas.microsoft.com/office/powerpoint/2010/main" val="3227980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4524315"/>
          </a:xfrm>
          <a:prstGeom prst="rect">
            <a:avLst/>
          </a:prstGeom>
          <a:noFill/>
        </p:spPr>
        <p:txBody>
          <a:bodyPr wrap="square" rtlCol="0">
            <a:spAutoFit/>
          </a:bodyPr>
          <a:lstStyle/>
          <a:p>
            <a:r>
              <a:rPr lang="en-US" sz="2400" b="1" dirty="0" smtClean="0"/>
              <a:t>1 Corinthians 8:11 (NKJV) </a:t>
            </a:r>
            <a:r>
              <a:rPr lang="en-US" sz="2400" dirty="0" smtClean="0"/>
              <a:t/>
            </a:r>
            <a:br>
              <a:rPr lang="en-US" sz="2400" dirty="0" smtClean="0"/>
            </a:br>
            <a:r>
              <a:rPr lang="en-US" sz="2400" baseline="30000" dirty="0" smtClean="0"/>
              <a:t>11 </a:t>
            </a:r>
            <a:r>
              <a:rPr lang="en-US" sz="2400" dirty="0" smtClean="0"/>
              <a:t> And because of your knowledge shall the weak brother perish, for whom Christ died? </a:t>
            </a:r>
            <a:br>
              <a:rPr lang="en-US" sz="2400" dirty="0" smtClean="0"/>
            </a:br>
            <a:endParaRPr lang="en-US" sz="2400" dirty="0" smtClean="0"/>
          </a:p>
          <a:p>
            <a:r>
              <a:rPr lang="en-US" sz="2400" b="1" dirty="0" smtClean="0"/>
              <a:t>1 Corinthians 9:27 (NKJV) </a:t>
            </a:r>
            <a:r>
              <a:rPr lang="en-US" sz="2400" dirty="0" smtClean="0"/>
              <a:t/>
            </a:r>
            <a:br>
              <a:rPr lang="en-US" sz="2400" dirty="0" smtClean="0"/>
            </a:br>
            <a:r>
              <a:rPr lang="en-US" sz="2400" baseline="30000" dirty="0" smtClean="0"/>
              <a:t>27 </a:t>
            </a:r>
            <a:r>
              <a:rPr lang="en-US" sz="2400" dirty="0" smtClean="0"/>
              <a:t> But I discipline my body and bring </a:t>
            </a:r>
            <a:r>
              <a:rPr lang="en-US" sz="2400" i="1" dirty="0" smtClean="0"/>
              <a:t>it</a:t>
            </a:r>
            <a:r>
              <a:rPr lang="en-US" sz="2400" dirty="0" smtClean="0"/>
              <a:t> into subjection, lest, when I have preached to others, I myself should become disqualified. </a:t>
            </a:r>
          </a:p>
          <a:p>
            <a:endParaRPr lang="en-US" sz="2400" dirty="0"/>
          </a:p>
          <a:p>
            <a:r>
              <a:rPr lang="en-US" sz="2400" b="1" dirty="0" smtClean="0"/>
              <a:t>1 Corinthians 15:2 (NKJV) </a:t>
            </a:r>
            <a:r>
              <a:rPr lang="en-US" sz="2400" dirty="0" smtClean="0"/>
              <a:t/>
            </a:r>
            <a:br>
              <a:rPr lang="en-US" sz="2400" dirty="0" smtClean="0"/>
            </a:br>
            <a:r>
              <a:rPr lang="en-US" sz="2400" baseline="30000" dirty="0" smtClean="0"/>
              <a:t>2 </a:t>
            </a:r>
            <a:r>
              <a:rPr lang="en-US" sz="2400" dirty="0" smtClean="0"/>
              <a:t> by which also you are saved, if you hold fast that word which I preached to you--unless you believed in vain. </a:t>
            </a:r>
            <a:endParaRPr lang="en-US" sz="2400" dirty="0"/>
          </a:p>
        </p:txBody>
      </p:sp>
    </p:spTree>
    <p:extLst>
      <p:ext uri="{BB962C8B-B14F-4D97-AF65-F5344CB8AC3E}">
        <p14:creationId xmlns:p14="http://schemas.microsoft.com/office/powerpoint/2010/main" val="1444821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416320"/>
          </a:xfrm>
          <a:prstGeom prst="rect">
            <a:avLst/>
          </a:prstGeom>
          <a:noFill/>
        </p:spPr>
        <p:txBody>
          <a:bodyPr wrap="square" rtlCol="0">
            <a:spAutoFit/>
          </a:bodyPr>
          <a:lstStyle/>
          <a:p>
            <a:r>
              <a:rPr lang="en-US" sz="2400" b="1" dirty="0" smtClean="0"/>
              <a:t>Galatians 5:4 (NKJV) </a:t>
            </a:r>
            <a:r>
              <a:rPr lang="en-US" sz="2400" dirty="0" smtClean="0"/>
              <a:t/>
            </a:r>
            <a:br>
              <a:rPr lang="en-US" sz="2400" dirty="0" smtClean="0"/>
            </a:br>
            <a:r>
              <a:rPr lang="en-US" sz="2400" baseline="30000" dirty="0" smtClean="0"/>
              <a:t>4 </a:t>
            </a:r>
            <a:r>
              <a:rPr lang="en-US" sz="2400" dirty="0" smtClean="0"/>
              <a:t> You have become estranged from Christ, you who </a:t>
            </a:r>
            <a:r>
              <a:rPr lang="en-US" sz="2400" i="1" dirty="0" smtClean="0"/>
              <a:t>attempt to</a:t>
            </a:r>
            <a:r>
              <a:rPr lang="en-US" sz="2400" dirty="0" smtClean="0"/>
              <a:t> be justified by law; you have fallen from grace. </a:t>
            </a:r>
            <a:br>
              <a:rPr lang="en-US" sz="2400" dirty="0" smtClean="0"/>
            </a:br>
            <a:endParaRPr lang="en-US" sz="2400" dirty="0"/>
          </a:p>
          <a:p>
            <a:r>
              <a:rPr lang="en-US" sz="2400" b="1" dirty="0" smtClean="0"/>
              <a:t>Galatians 6:8-9 (NKJV) </a:t>
            </a:r>
            <a:r>
              <a:rPr lang="en-US" sz="2400" dirty="0" smtClean="0"/>
              <a:t/>
            </a:r>
            <a:br>
              <a:rPr lang="en-US" sz="2400" dirty="0" smtClean="0"/>
            </a:br>
            <a:r>
              <a:rPr lang="en-US" sz="2400" baseline="30000" dirty="0" smtClean="0"/>
              <a:t>8 </a:t>
            </a:r>
            <a:r>
              <a:rPr lang="en-US" sz="2400" dirty="0" smtClean="0"/>
              <a:t> For he who sows to his flesh will of the flesh reap corruption, but he who sows to the Spirit will of the Spirit reap everlasting life. </a:t>
            </a:r>
            <a:r>
              <a:rPr lang="en-US" sz="2400" baseline="30000" dirty="0" smtClean="0"/>
              <a:t>9 </a:t>
            </a:r>
            <a:r>
              <a:rPr lang="en-US" sz="2400" dirty="0" smtClean="0"/>
              <a:t> And let us not grow weary while doing good, for in due season we shall reap if we do not lose heart.  </a:t>
            </a:r>
            <a:endParaRPr lang="en-US" sz="2400" dirty="0"/>
          </a:p>
        </p:txBody>
      </p:sp>
    </p:spTree>
    <p:extLst>
      <p:ext uri="{BB962C8B-B14F-4D97-AF65-F5344CB8AC3E}">
        <p14:creationId xmlns:p14="http://schemas.microsoft.com/office/powerpoint/2010/main" val="963569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416320"/>
          </a:xfrm>
          <a:prstGeom prst="rect">
            <a:avLst/>
          </a:prstGeom>
          <a:noFill/>
        </p:spPr>
        <p:txBody>
          <a:bodyPr wrap="square" rtlCol="0">
            <a:spAutoFit/>
          </a:bodyPr>
          <a:lstStyle/>
          <a:p>
            <a:r>
              <a:rPr lang="en-US" sz="2400" b="1" dirty="0" smtClean="0"/>
              <a:t>Colossians 1:21-23 (NKJV) </a:t>
            </a:r>
            <a:r>
              <a:rPr lang="en-US" sz="2400" dirty="0" smtClean="0"/>
              <a:t/>
            </a:r>
            <a:br>
              <a:rPr lang="en-US" sz="2400" dirty="0" smtClean="0"/>
            </a:br>
            <a:r>
              <a:rPr lang="en-US" sz="2400" baseline="30000" dirty="0" smtClean="0"/>
              <a:t>21 </a:t>
            </a:r>
            <a:r>
              <a:rPr lang="en-US" sz="2400" dirty="0" smtClean="0"/>
              <a:t> And you, who once were alienated and enemies in your mind by wicked works, yet now He has reconciled  </a:t>
            </a:r>
            <a:r>
              <a:rPr lang="en-US" sz="2400" baseline="30000" dirty="0" smtClean="0"/>
              <a:t>22 </a:t>
            </a:r>
            <a:r>
              <a:rPr lang="en-US" sz="2400" dirty="0" smtClean="0"/>
              <a:t> in the body of His flesh through death, to present you holy, and blameless, and above reproach in His sight-- </a:t>
            </a:r>
            <a:r>
              <a:rPr lang="en-US" sz="2400" baseline="30000" dirty="0" smtClean="0"/>
              <a:t>23 </a:t>
            </a:r>
            <a:r>
              <a:rPr lang="en-US" sz="2400" dirty="0" smtClean="0"/>
              <a:t> if indeed you continue in the faith, grounded and steadfast, and are not moved away from the hope of the gospel which you heard, which was preached to every creature under heaven, of which I, Paul, became a minister.   </a:t>
            </a:r>
            <a:endParaRPr lang="en-US" sz="2400" dirty="0"/>
          </a:p>
        </p:txBody>
      </p:sp>
    </p:spTree>
    <p:extLst>
      <p:ext uri="{BB962C8B-B14F-4D97-AF65-F5344CB8AC3E}">
        <p14:creationId xmlns:p14="http://schemas.microsoft.com/office/powerpoint/2010/main" val="2664696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4893647"/>
          </a:xfrm>
          <a:prstGeom prst="rect">
            <a:avLst/>
          </a:prstGeom>
          <a:noFill/>
        </p:spPr>
        <p:txBody>
          <a:bodyPr wrap="square" rtlCol="0">
            <a:spAutoFit/>
          </a:bodyPr>
          <a:lstStyle/>
          <a:p>
            <a:r>
              <a:rPr lang="en-US" sz="2400" b="1" dirty="0" smtClean="0"/>
              <a:t>1 Timothy 1:19 (NKJV) </a:t>
            </a:r>
            <a:r>
              <a:rPr lang="en-US" sz="2400" dirty="0" smtClean="0"/>
              <a:t/>
            </a:r>
            <a:br>
              <a:rPr lang="en-US" sz="2400" dirty="0" smtClean="0"/>
            </a:br>
            <a:r>
              <a:rPr lang="en-US" sz="2400" baseline="30000" dirty="0" smtClean="0"/>
              <a:t>19 </a:t>
            </a:r>
            <a:r>
              <a:rPr lang="en-US" sz="2400" dirty="0" smtClean="0"/>
              <a:t> having faith and a good conscience, which some having rejected, concerning the faith have suffered shipwreck, </a:t>
            </a:r>
            <a:br>
              <a:rPr lang="en-US" sz="2400" dirty="0" smtClean="0"/>
            </a:br>
            <a:endParaRPr lang="en-US" sz="2400" dirty="0" smtClean="0"/>
          </a:p>
          <a:p>
            <a:r>
              <a:rPr lang="en-US" sz="2400" b="1" dirty="0" smtClean="0"/>
              <a:t>1 Timothy 4:1 (NKJV) </a:t>
            </a:r>
            <a:r>
              <a:rPr lang="en-US" sz="2400" dirty="0" smtClean="0"/>
              <a:t/>
            </a:r>
            <a:br>
              <a:rPr lang="en-US" sz="2400" dirty="0" smtClean="0"/>
            </a:br>
            <a:r>
              <a:rPr lang="en-US" sz="2400" baseline="30000" dirty="0" smtClean="0"/>
              <a:t>1 </a:t>
            </a:r>
            <a:r>
              <a:rPr lang="en-US" sz="2400" dirty="0" smtClean="0"/>
              <a:t> Now the Spirit expressly says that in latter times some will depart from the faith, giving heed to deceiving spirits and doctrines of demons, </a:t>
            </a:r>
            <a:br>
              <a:rPr lang="en-US" sz="2400" dirty="0" smtClean="0"/>
            </a:br>
            <a:endParaRPr lang="en-US" sz="2400" dirty="0" smtClean="0"/>
          </a:p>
          <a:p>
            <a:r>
              <a:rPr lang="en-US" sz="2400" b="1" dirty="0" smtClean="0"/>
              <a:t>1 Timothy 4:16 (NKJV) </a:t>
            </a:r>
            <a:r>
              <a:rPr lang="en-US" sz="2400" dirty="0" smtClean="0"/>
              <a:t/>
            </a:r>
            <a:br>
              <a:rPr lang="en-US" sz="2400" dirty="0" smtClean="0"/>
            </a:br>
            <a:r>
              <a:rPr lang="en-US" sz="2400" baseline="30000" dirty="0" smtClean="0"/>
              <a:t>16 </a:t>
            </a:r>
            <a:r>
              <a:rPr lang="en-US" sz="2400" dirty="0" smtClean="0"/>
              <a:t> Take heed to yourself and to the doctrine. Continue in them, for in doing this you will save both yourself and those who hear you. </a:t>
            </a:r>
          </a:p>
        </p:txBody>
      </p:sp>
    </p:spTree>
    <p:extLst>
      <p:ext uri="{BB962C8B-B14F-4D97-AF65-F5344CB8AC3E}">
        <p14:creationId xmlns:p14="http://schemas.microsoft.com/office/powerpoint/2010/main" val="3274162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785652"/>
          </a:xfrm>
          <a:prstGeom prst="rect">
            <a:avLst/>
          </a:prstGeom>
          <a:noFill/>
        </p:spPr>
        <p:txBody>
          <a:bodyPr wrap="square" rtlCol="0">
            <a:spAutoFit/>
          </a:bodyPr>
          <a:lstStyle/>
          <a:p>
            <a:r>
              <a:rPr lang="en-US" sz="2400" b="1" dirty="0" smtClean="0"/>
              <a:t>1 Timothy 6:12 (NKJV) </a:t>
            </a:r>
            <a:r>
              <a:rPr lang="en-US" sz="2400" dirty="0" smtClean="0"/>
              <a:t/>
            </a:r>
            <a:br>
              <a:rPr lang="en-US" sz="2400" dirty="0" smtClean="0"/>
            </a:br>
            <a:r>
              <a:rPr lang="en-US" sz="2400" baseline="30000" dirty="0" smtClean="0"/>
              <a:t>12 </a:t>
            </a:r>
            <a:r>
              <a:rPr lang="en-US" sz="2400" dirty="0" smtClean="0"/>
              <a:t> Fight the good fight of faith, lay hold on eternal life, to which you were also called and have confessed the good confession in the presence of many witnesses. </a:t>
            </a:r>
            <a:br>
              <a:rPr lang="en-US" sz="2400" dirty="0" smtClean="0"/>
            </a:br>
            <a:endParaRPr lang="en-US" sz="2400" dirty="0" smtClean="0"/>
          </a:p>
          <a:p>
            <a:r>
              <a:rPr lang="en-US" sz="2400" b="1" dirty="0"/>
              <a:t>1 Timothy 6:20-21 (NKJV) </a:t>
            </a:r>
            <a:r>
              <a:rPr lang="en-US" sz="2400" dirty="0"/>
              <a:t/>
            </a:r>
            <a:br>
              <a:rPr lang="en-US" sz="2400" dirty="0"/>
            </a:br>
            <a:r>
              <a:rPr lang="en-US" sz="2400" baseline="30000" dirty="0"/>
              <a:t>20 </a:t>
            </a:r>
            <a:r>
              <a:rPr lang="en-US" sz="2400" dirty="0"/>
              <a:t> O Timothy! Guard what was committed to your trust, avoiding the profane </a:t>
            </a:r>
            <a:r>
              <a:rPr lang="en-US" sz="2400" i="1" dirty="0"/>
              <a:t>and</a:t>
            </a:r>
            <a:r>
              <a:rPr lang="en-US" sz="2400" dirty="0"/>
              <a:t> idle babblings and contradictions of what is falsely called knowledge-- </a:t>
            </a:r>
            <a:r>
              <a:rPr lang="en-US" sz="2400" baseline="30000" dirty="0" smtClean="0"/>
              <a:t>21 </a:t>
            </a:r>
            <a:r>
              <a:rPr lang="en-US" sz="2400" dirty="0"/>
              <a:t> by professing it some have strayed concerning the faith. Grace </a:t>
            </a:r>
            <a:r>
              <a:rPr lang="en-US" sz="2400" i="1" dirty="0"/>
              <a:t>be</a:t>
            </a:r>
            <a:r>
              <a:rPr lang="en-US" sz="2400" dirty="0"/>
              <a:t> with you. Amen. </a:t>
            </a:r>
            <a:r>
              <a:rPr lang="en-US" sz="2400" dirty="0" smtClean="0"/>
              <a:t> </a:t>
            </a:r>
            <a:endParaRPr lang="en-US" sz="2400" dirty="0" smtClean="0"/>
          </a:p>
        </p:txBody>
      </p:sp>
    </p:spTree>
    <p:extLst>
      <p:ext uri="{BB962C8B-B14F-4D97-AF65-F5344CB8AC3E}">
        <p14:creationId xmlns:p14="http://schemas.microsoft.com/office/powerpoint/2010/main" val="1352146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2308324"/>
          </a:xfrm>
          <a:prstGeom prst="rect">
            <a:avLst/>
          </a:prstGeom>
          <a:noFill/>
        </p:spPr>
        <p:txBody>
          <a:bodyPr wrap="square" rtlCol="0">
            <a:spAutoFit/>
          </a:bodyPr>
          <a:lstStyle/>
          <a:p>
            <a:r>
              <a:rPr lang="en-US" sz="2400" b="1" dirty="0" smtClean="0"/>
              <a:t>2 Timothy 2:16-18 (NKJV) </a:t>
            </a:r>
            <a:r>
              <a:rPr lang="en-US" sz="2400" dirty="0" smtClean="0"/>
              <a:t/>
            </a:r>
            <a:br>
              <a:rPr lang="en-US" sz="2400" dirty="0" smtClean="0"/>
            </a:br>
            <a:r>
              <a:rPr lang="en-US" sz="2400" baseline="30000" dirty="0" smtClean="0"/>
              <a:t>16 </a:t>
            </a:r>
            <a:r>
              <a:rPr lang="en-US" sz="2400" dirty="0" smtClean="0"/>
              <a:t> But shun profane </a:t>
            </a:r>
            <a:r>
              <a:rPr lang="en-US" sz="2400" i="1" dirty="0" smtClean="0"/>
              <a:t>and</a:t>
            </a:r>
            <a:r>
              <a:rPr lang="en-US" sz="2400" dirty="0" smtClean="0"/>
              <a:t> idle babblings, for they will increase to more ungodliness. </a:t>
            </a:r>
            <a:r>
              <a:rPr lang="en-US" sz="2400" baseline="30000" dirty="0" smtClean="0"/>
              <a:t>17 </a:t>
            </a:r>
            <a:r>
              <a:rPr lang="en-US" sz="2400" dirty="0" smtClean="0"/>
              <a:t> And their message will spread like cancer. </a:t>
            </a:r>
            <a:r>
              <a:rPr lang="en-US" sz="2400" dirty="0" err="1" smtClean="0"/>
              <a:t>Hymenaeus</a:t>
            </a:r>
            <a:r>
              <a:rPr lang="en-US" sz="2400" dirty="0" smtClean="0"/>
              <a:t> and </a:t>
            </a:r>
            <a:r>
              <a:rPr lang="en-US" sz="2400" dirty="0" err="1" smtClean="0"/>
              <a:t>Philetus</a:t>
            </a:r>
            <a:r>
              <a:rPr lang="en-US" sz="2400" dirty="0" smtClean="0"/>
              <a:t> are of this sort, </a:t>
            </a:r>
            <a:r>
              <a:rPr lang="en-US" sz="2400" baseline="30000" dirty="0" smtClean="0"/>
              <a:t>18 </a:t>
            </a:r>
            <a:r>
              <a:rPr lang="en-US" sz="2400" dirty="0" smtClean="0"/>
              <a:t> who have strayed concerning the truth, saying that the resurrection is already past; and they overthrow the faith of some. </a:t>
            </a:r>
            <a:endParaRPr lang="en-US" sz="2400" dirty="0"/>
          </a:p>
        </p:txBody>
      </p:sp>
    </p:spTree>
    <p:extLst>
      <p:ext uri="{BB962C8B-B14F-4D97-AF65-F5344CB8AC3E}">
        <p14:creationId xmlns:p14="http://schemas.microsoft.com/office/powerpoint/2010/main" val="3217383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77334"/>
            <a:ext cx="9144000" cy="584775"/>
          </a:xfrm>
          <a:prstGeom prst="rect">
            <a:avLst/>
          </a:prstGeom>
          <a:noFill/>
        </p:spPr>
        <p:txBody>
          <a:bodyPr wrap="square" rtlCol="0">
            <a:spAutoFit/>
          </a:bodyPr>
          <a:lstStyle/>
          <a:p>
            <a:pPr algn="ctr"/>
            <a:r>
              <a:rPr lang="en-US" sz="3200" b="1" dirty="0" smtClean="0"/>
              <a:t>Once Saved Does Not Mean Always Saved</a:t>
            </a:r>
            <a:endParaRPr lang="en-US" sz="3200" b="1" dirty="0"/>
          </a:p>
        </p:txBody>
      </p:sp>
      <p:sp>
        <p:nvSpPr>
          <p:cNvPr id="5" name="TextBox 4"/>
          <p:cNvSpPr txBox="1"/>
          <p:nvPr/>
        </p:nvSpPr>
        <p:spPr>
          <a:xfrm>
            <a:off x="533400" y="1524000"/>
            <a:ext cx="8000999" cy="3046988"/>
          </a:xfrm>
          <a:prstGeom prst="rect">
            <a:avLst/>
          </a:prstGeom>
          <a:noFill/>
        </p:spPr>
        <p:txBody>
          <a:bodyPr wrap="square" rtlCol="0">
            <a:spAutoFit/>
          </a:bodyPr>
          <a:lstStyle/>
          <a:p>
            <a:r>
              <a:rPr lang="en-US" sz="2400" b="1" dirty="0" smtClean="0"/>
              <a:t>Hebrews 2:1-3 (NKJV) </a:t>
            </a:r>
            <a:r>
              <a:rPr lang="en-US" sz="2400" dirty="0" smtClean="0"/>
              <a:t/>
            </a:r>
            <a:br>
              <a:rPr lang="en-US" sz="2400" dirty="0" smtClean="0"/>
            </a:br>
            <a:r>
              <a:rPr lang="en-US" sz="2400" baseline="30000" dirty="0" smtClean="0"/>
              <a:t>1 </a:t>
            </a:r>
            <a:r>
              <a:rPr lang="en-US" sz="2400" dirty="0" smtClean="0"/>
              <a:t> Therefore we must give the more earnest heed to the things we have heard, lest we drift away. </a:t>
            </a:r>
            <a:r>
              <a:rPr lang="en-US" sz="2400" baseline="30000" dirty="0" smtClean="0"/>
              <a:t>2 </a:t>
            </a:r>
            <a:r>
              <a:rPr lang="en-US" sz="2400" dirty="0" smtClean="0"/>
              <a:t> For if the word spoken through angels proved steadfast, and every transgression and disobedience received a just reward, </a:t>
            </a:r>
            <a:r>
              <a:rPr lang="en-US" sz="2400" baseline="30000" dirty="0" smtClean="0"/>
              <a:t>3 </a:t>
            </a:r>
            <a:r>
              <a:rPr lang="en-US" sz="2400" dirty="0" smtClean="0"/>
              <a:t> how shall we escape if we neglect so great a salvation, which at the first began to be spoken by the Lord, and was confirmed to us by those who heard </a:t>
            </a:r>
            <a:r>
              <a:rPr lang="en-US" sz="2400" i="1" dirty="0" smtClean="0"/>
              <a:t>Him,</a:t>
            </a:r>
            <a:r>
              <a:rPr lang="en-US" sz="2400" dirty="0" smtClean="0"/>
              <a:t> </a:t>
            </a:r>
          </a:p>
        </p:txBody>
      </p:sp>
    </p:spTree>
    <p:extLst>
      <p:ext uri="{BB962C8B-B14F-4D97-AF65-F5344CB8AC3E}">
        <p14:creationId xmlns:p14="http://schemas.microsoft.com/office/powerpoint/2010/main" val="705636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107</TotalTime>
  <Words>401</Words>
  <Application>Microsoft Office PowerPoint</Application>
  <PresentationFormat>On-screen Show (4:3)</PresentationFormat>
  <Paragraphs>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5</cp:revision>
  <dcterms:created xsi:type="dcterms:W3CDTF">2022-02-18T17:52:42Z</dcterms:created>
  <dcterms:modified xsi:type="dcterms:W3CDTF">2022-02-19T14:30:42Z</dcterms:modified>
</cp:coreProperties>
</file>