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A9DC1F-A993-472D-B02C-3F081E9209DC}" type="datetimeFigureOut">
              <a:rPr lang="en-US" smtClean="0"/>
              <a:t>7/22/2018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8B8F6E-670F-46C2-8F40-59C6E5C52D0E}"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8B8F6E-670F-46C2-8F40-59C6E5C52D0E}" type="slidenum">
              <a:rPr lang="en-US" smtClean="0"/>
              <a:t>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8B8F6E-670F-46C2-8F40-59C6E5C52D0E}" type="slidenum">
              <a:rPr lang="en-US" smtClean="0"/>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8B8F6E-670F-46C2-8F40-59C6E5C52D0E}" type="slidenum">
              <a:rPr lang="en-US" smtClean="0"/>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DFD33897-C0C8-4BAA-9CD7-1BE8D111181C}" type="datetimeFigureOut">
              <a:rPr lang="en-US" smtClean="0"/>
              <a:t>7/22/2018</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1C558E9-C906-4FB7-B303-72D044D5964D}" type="slidenum">
              <a:rPr lang="en-US" smtClean="0"/>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dirty="0"/>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D33897-C0C8-4BAA-9CD7-1BE8D111181C}" type="datetimeFigureOut">
              <a:rPr lang="en-US" smtClean="0"/>
              <a:t>7/22/2018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C558E9-C906-4FB7-B303-72D044D5964D}" type="slidenum">
              <a:rPr lang="en-US" smtClean="0"/>
              <a:t>‹#›</a:t>
            </a:fld>
            <a:endParaRPr lang="en-US" dirty="0"/>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D33897-C0C8-4BAA-9CD7-1BE8D111181C}" type="datetimeFigureOut">
              <a:rPr lang="en-US" smtClean="0"/>
              <a:t>7/22/2018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C558E9-C906-4FB7-B303-72D044D5964D}" type="slidenum">
              <a:rPr lang="en-US" smtClean="0"/>
              <a:t>‹#›</a:t>
            </a:fld>
            <a:endParaRPr lang="en-US" dirty="0"/>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D33897-C0C8-4BAA-9CD7-1BE8D111181C}" type="datetimeFigureOut">
              <a:rPr lang="en-US" smtClean="0"/>
              <a:t>7/22/2018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C558E9-C906-4FB7-B303-72D044D5964D}" type="slidenum">
              <a:rPr lang="en-US" smtClean="0"/>
              <a:t>‹#›</a:t>
            </a:fld>
            <a:endParaRPr lang="en-US" dirty="0"/>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DFD33897-C0C8-4BAA-9CD7-1BE8D111181C}" type="datetimeFigureOut">
              <a:rPr lang="en-US" smtClean="0"/>
              <a:t>7/22/2018</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1C558E9-C906-4FB7-B303-72D044D5964D}" type="slidenum">
              <a:rPr lang="en-US" smtClean="0"/>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dirty="0"/>
          </a:p>
        </p:txBody>
      </p:sp>
    </p:spTree>
  </p:cSld>
  <p:clrMapOvr>
    <a:overrideClrMapping bg1="dk1" tx1="lt1" bg2="dk2" tx2="lt2" accent1="accent1" accent2="accent2" accent3="accent3" accent4="accent4" accent5="accent5" accent6="accent6" hlink="hlink" folHlink="folHlink"/>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D33897-C0C8-4BAA-9CD7-1BE8D111181C}" type="datetimeFigureOut">
              <a:rPr lang="en-US" smtClean="0"/>
              <a:t>7/22/2018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p>
            <a:fld id="{31C558E9-C906-4FB7-B303-72D044D5964D}" type="slidenum">
              <a:rPr lang="en-US" smtClean="0"/>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FD33897-C0C8-4BAA-9CD7-1BE8D111181C}" type="datetimeFigureOut">
              <a:rPr lang="en-US" smtClean="0"/>
              <a:t>7/22/2018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p>
            <a:fld id="{31C558E9-C906-4FB7-B303-72D044D5964D}" type="slidenum">
              <a:rPr lang="en-US" smtClean="0"/>
              <a:t>‹#›</a:t>
            </a:fld>
            <a:endParaRPr lang="en-US" dirty="0"/>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FD33897-C0C8-4BAA-9CD7-1BE8D111181C}" type="datetimeFigureOut">
              <a:rPr lang="en-US" smtClean="0"/>
              <a:t>7/22/2018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C558E9-C906-4FB7-B303-72D044D5964D}" type="slidenum">
              <a:rPr lang="en-US" smtClean="0"/>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33897-C0C8-4BAA-9CD7-1BE8D111181C}" type="datetimeFigureOut">
              <a:rPr lang="en-US" smtClean="0"/>
              <a:t>7/22/2018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C558E9-C906-4FB7-B303-72D044D5964D}" type="slidenum">
              <a:rPr lang="en-US" smtClean="0"/>
              <a:t>‹#›</a:t>
            </a:fld>
            <a:endParaRPr lang="en-US" dirty="0"/>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DFD33897-C0C8-4BAA-9CD7-1BE8D111181C}" type="datetimeFigureOut">
              <a:rPr lang="en-US" smtClean="0"/>
              <a:t>7/22/2018</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1C558E9-C906-4FB7-B303-72D044D5964D}" type="slidenum">
              <a:rPr lang="en-US" smtClean="0"/>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dirty="0"/>
          </a:p>
        </p:txBody>
      </p:sp>
    </p:spTree>
  </p:cSld>
  <p:clrMapOvr>
    <a:overrideClrMapping bg1="dk1" tx1="lt1" bg2="dk2" tx2="lt2" accent1="accent1" accent2="accent2" accent3="accent3" accent4="accent4" accent5="accent5" accent6="accent6" hlink="hlink" folHlink="folHlink"/>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a:solidFill>
                  <a:schemeClr val="lt1"/>
                </a:solidFill>
                <a:latin typeface="+mn-lt"/>
                <a:ea typeface="+mn-ea"/>
                <a:cs typeface="+mn-cs"/>
              </a:rPr>
              <a:t>Click icon to add picture</a:t>
            </a:r>
          </a:p>
        </p:txBody>
      </p:sp>
      <p:sp>
        <p:nvSpPr>
          <p:cNvPr id="8" name="Date Placeholder 7"/>
          <p:cNvSpPr>
            <a:spLocks noGrp="1"/>
          </p:cNvSpPr>
          <p:nvPr>
            <p:ph type="dt" sz="half" idx="10"/>
          </p:nvPr>
        </p:nvSpPr>
        <p:spPr>
          <a:xfrm>
            <a:off x="5562600" y="6509004"/>
            <a:ext cx="3002280" cy="274320"/>
          </a:xfrm>
        </p:spPr>
        <p:txBody>
          <a:bodyPr vert="horz" rtlCol="0"/>
          <a:lstStyle/>
          <a:p>
            <a:fld id="{DFD33897-C0C8-4BAA-9CD7-1BE8D111181C}" type="datetimeFigureOut">
              <a:rPr lang="en-US" smtClean="0"/>
              <a:t>7/22/2018</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1C558E9-C906-4FB7-B303-72D044D5964D}" type="slidenum">
              <a:rPr lang="en-US" smtClean="0"/>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dirty="0"/>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FD33897-C0C8-4BAA-9CD7-1BE8D111181C}" type="datetimeFigureOut">
              <a:rPr lang="en-US" smtClean="0"/>
              <a:t>7/22/2018</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1C558E9-C906-4FB7-B303-72D044D5964D}" type="slidenum">
              <a:rPr lang="en-US" smtClean="0"/>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zoom/>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2514600"/>
          </a:xfrm>
        </p:spPr>
        <p:txBody>
          <a:bodyPr>
            <a:normAutofit/>
          </a:bodyPr>
          <a:lstStyle/>
          <a:p>
            <a:pPr algn="ctr"/>
            <a:r>
              <a:rPr lang="en-US" sz="7200" b="1" u="sng" dirty="0">
                <a:latin typeface="Georgia" pitchFamily="18" charset="0"/>
              </a:rPr>
              <a:t>HOLY SPIRIT’S INDWELLING</a:t>
            </a:r>
          </a:p>
        </p:txBody>
      </p:sp>
      <p:sp>
        <p:nvSpPr>
          <p:cNvPr id="3" name="Subtitle 2"/>
          <p:cNvSpPr>
            <a:spLocks noGrp="1"/>
          </p:cNvSpPr>
          <p:nvPr>
            <p:ph type="subTitle" idx="1"/>
          </p:nvPr>
        </p:nvSpPr>
        <p:spPr>
          <a:xfrm>
            <a:off x="228600" y="2819400"/>
            <a:ext cx="8686800" cy="3657600"/>
          </a:xfrm>
        </p:spPr>
        <p:txBody>
          <a:bodyPr>
            <a:noAutofit/>
          </a:bodyPr>
          <a:lstStyle/>
          <a:p>
            <a:pPr algn="ctr"/>
            <a:r>
              <a:rPr lang="en-US" sz="6000" b="1" dirty="0">
                <a:latin typeface="Georgia" pitchFamily="18" charset="0"/>
              </a:rPr>
              <a:t>The Scriptures Clearly Teach That The Holy Spirit Dwells Within Us!</a:t>
            </a:r>
            <a:endParaRPr lang="en-US" sz="600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algn="ctr"/>
            <a:r>
              <a:rPr lang="en-US" sz="5400" b="1" u="sng" dirty="0">
                <a:latin typeface="Georgia" pitchFamily="18" charset="0"/>
              </a:rPr>
              <a:t>SPIRIT’S INDWELLING</a:t>
            </a:r>
            <a:endParaRPr lang="en-US" sz="5400" dirty="0"/>
          </a:p>
        </p:txBody>
      </p:sp>
      <p:sp>
        <p:nvSpPr>
          <p:cNvPr id="3" name="Content Placeholder 2"/>
          <p:cNvSpPr>
            <a:spLocks noGrp="1"/>
          </p:cNvSpPr>
          <p:nvPr>
            <p:ph idx="1"/>
          </p:nvPr>
        </p:nvSpPr>
        <p:spPr>
          <a:xfrm>
            <a:off x="0" y="1066800"/>
            <a:ext cx="9144000" cy="5791200"/>
          </a:xfrm>
        </p:spPr>
        <p:txBody>
          <a:bodyPr>
            <a:normAutofit/>
          </a:bodyPr>
          <a:lstStyle/>
          <a:p>
            <a:pPr>
              <a:buNone/>
            </a:pPr>
            <a:r>
              <a:rPr lang="en-US" sz="3600" b="1" dirty="0">
                <a:latin typeface="Georgia" pitchFamily="18" charset="0"/>
              </a:rPr>
              <a:t>	</a:t>
            </a:r>
          </a:p>
          <a:p>
            <a:pPr>
              <a:buNone/>
            </a:pPr>
            <a:r>
              <a:rPr lang="en-US" sz="4000" b="1" dirty="0">
                <a:latin typeface="Georgia" pitchFamily="18" charset="0"/>
              </a:rPr>
              <a:t>		        </a:t>
            </a:r>
            <a:r>
              <a:rPr lang="en-US" sz="4000" b="1" u="sng" dirty="0">
                <a:latin typeface="Georgia" pitchFamily="18" charset="0"/>
              </a:rPr>
              <a:t>John 14:17</a:t>
            </a:r>
            <a:r>
              <a:rPr lang="en-US" sz="4000" b="1" dirty="0">
                <a:latin typeface="Georgia" pitchFamily="18" charset="0"/>
              </a:rPr>
              <a:t> - the Spirit of 		 truth, whom the world 			 cannot receive, because it neither sees Him nor knows Him; but you know Him, for He dwells with you and will be in you. (Romans 8:9, 11; 2 Tim.1:14; Jam.4:4-5; 1 Cor.6:19-20; </a:t>
            </a:r>
            <a:r>
              <a:rPr lang="en-US" sz="4000" b="1" i="1" u="sng" dirty="0">
                <a:latin typeface="Georgia" pitchFamily="18" charset="0"/>
              </a:rPr>
              <a:t>3:16</a:t>
            </a:r>
            <a:r>
              <a:rPr lang="en-US" sz="4000" b="1" dirty="0">
                <a:latin typeface="Georgia" pitchFamily="18" charset="0"/>
              </a:rPr>
              <a:t>)</a:t>
            </a:r>
          </a:p>
          <a:p>
            <a:pPr>
              <a:buNone/>
            </a:pPr>
            <a:endParaRPr lang="en-US" sz="3600" b="1" dirty="0">
              <a:latin typeface="Georgia" pitchFamily="18" charset="0"/>
            </a:endParaRPr>
          </a:p>
        </p:txBody>
      </p:sp>
      <p:pic>
        <p:nvPicPr>
          <p:cNvPr id="4" name="Picture 3" descr="bible3.gif"/>
          <p:cNvPicPr>
            <a:picLocks noChangeAspect="1"/>
          </p:cNvPicPr>
          <p:nvPr/>
        </p:nvPicPr>
        <p:blipFill>
          <a:blip r:embed="rId2" cstate="print"/>
          <a:stretch>
            <a:fillRect/>
          </a:stretch>
        </p:blipFill>
        <p:spPr>
          <a:xfrm>
            <a:off x="304800" y="1752600"/>
            <a:ext cx="1631092" cy="1828800"/>
          </a:xfrm>
          <a:prstGeom prst="rect">
            <a:avLst/>
          </a:prstGeom>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par>
                          <p:cTn id="17" fill="hold">
                            <p:stCondLst>
                              <p:cond delay="2000"/>
                            </p:stCondLst>
                            <p:childTnLst>
                              <p:par>
                                <p:cTn id="18" presetID="29" presetClass="entr" presetSubtype="0"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133600" y="3866857"/>
            <a:ext cx="4648200" cy="16764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1"/>
            <a:ext cx="9144000" cy="2514600"/>
          </a:xfrm>
        </p:spPr>
        <p:txBody>
          <a:bodyPr>
            <a:normAutofit/>
          </a:bodyPr>
          <a:lstStyle/>
          <a:p>
            <a:pPr algn="ctr"/>
            <a:r>
              <a:rPr lang="en-US" sz="7200" b="1" u="sng" dirty="0">
                <a:latin typeface="Georgia" pitchFamily="18" charset="0"/>
              </a:rPr>
              <a:t>HOLY SPIRIT’S INDWELLING</a:t>
            </a:r>
          </a:p>
        </p:txBody>
      </p:sp>
      <p:sp>
        <p:nvSpPr>
          <p:cNvPr id="3" name="Subtitle 2"/>
          <p:cNvSpPr>
            <a:spLocks noGrp="1"/>
          </p:cNvSpPr>
          <p:nvPr>
            <p:ph type="subTitle" idx="1"/>
          </p:nvPr>
        </p:nvSpPr>
        <p:spPr>
          <a:xfrm>
            <a:off x="0" y="2514601"/>
            <a:ext cx="9144000" cy="4343399"/>
          </a:xfrm>
        </p:spPr>
        <p:txBody>
          <a:bodyPr>
            <a:noAutofit/>
          </a:bodyPr>
          <a:lstStyle/>
          <a:p>
            <a:pPr algn="ctr"/>
            <a:r>
              <a:rPr lang="en-US" sz="6600" b="1" dirty="0">
                <a:latin typeface="Georgia" pitchFamily="18" charset="0"/>
              </a:rPr>
              <a:t>The Question Is</a:t>
            </a:r>
          </a:p>
          <a:p>
            <a:pPr algn="ctr"/>
            <a:endParaRPr lang="en-US" sz="2400" b="1" dirty="0">
              <a:latin typeface="Georgia" pitchFamily="18" charset="0"/>
            </a:endParaRPr>
          </a:p>
          <a:p>
            <a:pPr algn="ctr"/>
            <a:r>
              <a:rPr lang="en-US" sz="9600" b="1" dirty="0">
                <a:latin typeface="Georgia" pitchFamily="18" charset="0"/>
              </a:rPr>
              <a:t>How?</a:t>
            </a:r>
          </a:p>
          <a:p>
            <a:pPr algn="ctr"/>
            <a:endParaRPr lang="en-US" sz="2400" b="1" dirty="0">
              <a:latin typeface="Georgia" pitchFamily="18" charset="0"/>
            </a:endParaRPr>
          </a:p>
          <a:p>
            <a:pPr algn="ctr"/>
            <a:r>
              <a:rPr lang="en-US" sz="4800" b="1" dirty="0">
                <a:latin typeface="Georgia" pitchFamily="18" charset="0"/>
              </a:rPr>
              <a:t>Not Personally Or Literally!</a:t>
            </a:r>
            <a:endParaRPr lang="en-US" sz="480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9"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par>
                          <p:cTn id="15" fill="hold">
                            <p:stCondLst>
                              <p:cond delay="1500"/>
                            </p:stCondLst>
                            <p:childTnLst>
                              <p:par>
                                <p:cTn id="16" presetID="27" presetClass="entr" presetSubtype="0" fill="hold" nodeType="afterEffect">
                                  <p:stCondLst>
                                    <p:cond delay="0"/>
                                  </p:stCondLst>
                                  <p:iterate type="lt">
                                    <p:tmPct val="50000"/>
                                  </p:iterate>
                                  <p:childTnLst>
                                    <p:set>
                                      <p:cBhvr>
                                        <p:cTn id="17"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8"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0" dur="80"/>
                                        <p:tgtEl>
                                          <p:spTgt spid="3">
                                            <p:txEl>
                                              <p:pRg st="2" end="2"/>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algn="ctr"/>
            <a:r>
              <a:rPr lang="en-US" sz="5400" b="1" u="sng" dirty="0">
                <a:latin typeface="Georgia" pitchFamily="18" charset="0"/>
              </a:rPr>
              <a:t>SPIRIT’S INDWELLING</a:t>
            </a:r>
            <a:endParaRPr lang="en-US" sz="5400" dirty="0"/>
          </a:p>
        </p:txBody>
      </p:sp>
      <p:sp>
        <p:nvSpPr>
          <p:cNvPr id="3" name="Content Placeholder 2"/>
          <p:cNvSpPr>
            <a:spLocks noGrp="1"/>
          </p:cNvSpPr>
          <p:nvPr>
            <p:ph idx="1"/>
          </p:nvPr>
        </p:nvSpPr>
        <p:spPr>
          <a:xfrm>
            <a:off x="0" y="1295400"/>
            <a:ext cx="9144000" cy="5562600"/>
          </a:xfrm>
        </p:spPr>
        <p:txBody>
          <a:bodyPr>
            <a:normAutofit fontScale="70000" lnSpcReduction="20000"/>
          </a:bodyPr>
          <a:lstStyle/>
          <a:p>
            <a:pPr>
              <a:buNone/>
            </a:pPr>
            <a:r>
              <a:rPr lang="en-US" sz="3600" b="1" dirty="0">
                <a:latin typeface="Georgia" pitchFamily="18" charset="0"/>
              </a:rPr>
              <a:t>	</a:t>
            </a:r>
          </a:p>
          <a:p>
            <a:pPr>
              <a:buNone/>
            </a:pPr>
            <a:r>
              <a:rPr lang="en-US" sz="6300" b="1" dirty="0">
                <a:latin typeface="Georgia" pitchFamily="18" charset="0"/>
              </a:rPr>
              <a:t> Does </a:t>
            </a:r>
            <a:r>
              <a:rPr lang="en-US" sz="6300" b="1" u="sng" dirty="0">
                <a:latin typeface="Georgia" pitchFamily="18" charset="0"/>
              </a:rPr>
              <a:t>Not</a:t>
            </a:r>
            <a:r>
              <a:rPr lang="en-US" sz="6300" b="1" dirty="0">
                <a:latin typeface="Georgia" pitchFamily="18" charset="0"/>
              </a:rPr>
              <a:t> Indwell To Save Lost</a:t>
            </a:r>
          </a:p>
          <a:p>
            <a:pPr>
              <a:buNone/>
            </a:pPr>
            <a:endParaRPr lang="en-US" sz="2600" b="1" dirty="0">
              <a:latin typeface="Georgia" pitchFamily="18" charset="0"/>
            </a:endParaRPr>
          </a:p>
          <a:p>
            <a:pPr>
              <a:buNone/>
            </a:pPr>
            <a:r>
              <a:rPr lang="en-US" sz="4600" b="1" dirty="0">
                <a:latin typeface="Georgia" panose="02040502050405020303" pitchFamily="18" charset="0"/>
              </a:rPr>
              <a:t>	Calvinism: "</a:t>
            </a:r>
            <a:r>
              <a:rPr lang="en-US" sz="4600" b="1" i="1" dirty="0">
                <a:latin typeface="Georgia" panose="02040502050405020303" pitchFamily="18" charset="0"/>
              </a:rPr>
              <a:t>Total depravity</a:t>
            </a:r>
            <a:r>
              <a:rPr lang="en-US" sz="4600" b="1" dirty="0">
                <a:latin typeface="Georgia" panose="02040502050405020303" pitchFamily="18" charset="0"/>
              </a:rPr>
              <a:t>“; some-times, this has been called "</a:t>
            </a:r>
            <a:r>
              <a:rPr lang="en-US" sz="4600" b="1" i="1" dirty="0">
                <a:latin typeface="Georgia" panose="02040502050405020303" pitchFamily="18" charset="0"/>
              </a:rPr>
              <a:t>Total </a:t>
            </a:r>
            <a:r>
              <a:rPr lang="en-US" sz="4600" b="1" i="1" dirty="0" err="1">
                <a:latin typeface="Georgia" panose="02040502050405020303" pitchFamily="18" charset="0"/>
              </a:rPr>
              <a:t>inabil-ity</a:t>
            </a:r>
            <a:r>
              <a:rPr lang="en-US" sz="4600" b="1" i="1" dirty="0">
                <a:latin typeface="Georgia" panose="02040502050405020303" pitchFamily="18" charset="0"/>
              </a:rPr>
              <a:t>.</a:t>
            </a:r>
            <a:r>
              <a:rPr lang="en-US" sz="4600" b="1" dirty="0">
                <a:latin typeface="Georgia" panose="02040502050405020303" pitchFamily="18" charset="0"/>
              </a:rPr>
              <a:t>" This is the concept that it is </a:t>
            </a:r>
            <a:r>
              <a:rPr lang="en-US" sz="4600" b="1" dirty="0" err="1">
                <a:latin typeface="Georgia" panose="02040502050405020303" pitchFamily="18" charset="0"/>
              </a:rPr>
              <a:t>impos-sible</a:t>
            </a:r>
            <a:r>
              <a:rPr lang="en-US" sz="4600" b="1" dirty="0">
                <a:latin typeface="Georgia" panose="02040502050405020303" pitchFamily="18" charset="0"/>
              </a:rPr>
              <a:t> for the ordinary "</a:t>
            </a:r>
            <a:r>
              <a:rPr lang="en-US" sz="4600" b="1" i="1" dirty="0">
                <a:latin typeface="Georgia" panose="02040502050405020303" pitchFamily="18" charset="0"/>
              </a:rPr>
              <a:t>natural</a:t>
            </a:r>
            <a:r>
              <a:rPr lang="en-US" sz="4600" b="1" dirty="0">
                <a:latin typeface="Georgia" panose="02040502050405020303" pitchFamily="18" charset="0"/>
              </a:rPr>
              <a:t>" human to understand the Gospel's message. They are spiritually helpless. First, God must first decide to intervene in the form of the third personality…the Holy Spirit. Otherwise, the person is lost forever. 	</a:t>
            </a:r>
          </a:p>
          <a:p>
            <a:pPr>
              <a:buNone/>
            </a:pPr>
            <a:r>
              <a:rPr lang="en-US" sz="2600" b="1" dirty="0">
                <a:latin typeface="Georgia" panose="02040502050405020303" pitchFamily="18" charset="0"/>
              </a:rPr>
              <a:t>			      (religioustolerance.org/</a:t>
            </a:r>
            <a:r>
              <a:rPr lang="en-US" sz="2600" b="1" dirty="0" err="1">
                <a:latin typeface="Georgia" panose="02040502050405020303" pitchFamily="18" charset="0"/>
              </a:rPr>
              <a:t>calvinism</a:t>
            </a:r>
            <a:r>
              <a:rPr lang="en-US" sz="2600" b="1" dirty="0">
                <a:latin typeface="Georgia" panose="02040502050405020303" pitchFamily="18" charset="0"/>
              </a:rPr>
              <a:t>)</a:t>
            </a:r>
            <a:endParaRPr lang="en-US" sz="2000" b="1" dirty="0">
              <a:latin typeface="Georgia" pitchFamily="18" charset="0"/>
            </a:endParaRPr>
          </a:p>
          <a:p>
            <a:pPr>
              <a:buNone/>
            </a:pPr>
            <a:r>
              <a:rPr lang="en-US" sz="4800" b="1" dirty="0">
                <a:latin typeface="Georgia" pitchFamily="18" charset="0"/>
              </a:rPr>
              <a:t>	(Romans 1:16; 10:17; Acts 2:36-41, 42)</a:t>
            </a:r>
          </a:p>
          <a:p>
            <a:pPr>
              <a:buNone/>
            </a:pPr>
            <a:endParaRPr lang="en-US" sz="3600" b="1" dirty="0">
              <a:latin typeface="Georgia"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edg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3" end="3"/>
                                            </p:txEl>
                                          </p:spTgt>
                                        </p:tgtEl>
                                      </p:cBhvr>
                                    </p:animEffect>
                                  </p:childTnLst>
                                </p:cTn>
                              </p:par>
                            </p:childTnLst>
                          </p:cTn>
                        </p:par>
                        <p:par>
                          <p:cTn id="15" fill="hold">
                            <p:stCondLst>
                              <p:cond delay="1000"/>
                            </p:stCondLst>
                            <p:childTnLst>
                              <p:par>
                                <p:cTn id="16" presetID="47" presetClass="entr" presetSubtype="0" fill="hold" nodeType="after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1000"/>
                                        <p:tgtEl>
                                          <p:spTgt spid="3">
                                            <p:txEl>
                                              <p:pRg st="4" end="4"/>
                                            </p:txEl>
                                          </p:spTgt>
                                        </p:tgtEl>
                                      </p:cBhvr>
                                    </p:animEffect>
                                    <p:anim calcmode="lin" valueType="num">
                                      <p:cBhvr>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anim calcmode="lin" valueType="num">
                                      <p:cBhvr>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algn="ctr"/>
            <a:r>
              <a:rPr lang="en-US" sz="5400" b="1" u="sng" dirty="0">
                <a:latin typeface="Georgia" pitchFamily="18" charset="0"/>
              </a:rPr>
              <a:t>SPIRIT’S INDWELLING</a:t>
            </a:r>
            <a:endParaRPr lang="en-US" sz="5400" dirty="0"/>
          </a:p>
        </p:txBody>
      </p:sp>
      <p:sp>
        <p:nvSpPr>
          <p:cNvPr id="3" name="Content Placeholder 2"/>
          <p:cNvSpPr>
            <a:spLocks noGrp="1"/>
          </p:cNvSpPr>
          <p:nvPr>
            <p:ph idx="1"/>
          </p:nvPr>
        </p:nvSpPr>
        <p:spPr>
          <a:xfrm>
            <a:off x="0" y="1066800"/>
            <a:ext cx="9144000" cy="5791200"/>
          </a:xfrm>
        </p:spPr>
        <p:txBody>
          <a:bodyPr>
            <a:normAutofit/>
          </a:bodyPr>
          <a:lstStyle/>
          <a:p>
            <a:pPr>
              <a:buNone/>
            </a:pPr>
            <a:r>
              <a:rPr lang="en-US" sz="3600" b="1" dirty="0">
                <a:latin typeface="Georgia" pitchFamily="18" charset="0"/>
              </a:rPr>
              <a:t>	</a:t>
            </a:r>
          </a:p>
          <a:p>
            <a:pPr>
              <a:buNone/>
            </a:pPr>
            <a:r>
              <a:rPr lang="en-US" sz="4400" b="1" dirty="0">
                <a:latin typeface="Georgia" pitchFamily="18" charset="0"/>
              </a:rPr>
              <a:t>	Does </a:t>
            </a:r>
            <a:r>
              <a:rPr lang="en-US" sz="4400" b="1" u="sng" dirty="0">
                <a:latin typeface="Georgia" pitchFamily="18" charset="0"/>
              </a:rPr>
              <a:t>Not</a:t>
            </a:r>
            <a:r>
              <a:rPr lang="en-US" sz="4400" b="1" dirty="0">
                <a:latin typeface="Georgia" pitchFamily="18" charset="0"/>
              </a:rPr>
              <a:t> Indwell Christians   To Keep From Sinning Or For Imparting Guidance Distant From The Written Word!</a:t>
            </a:r>
          </a:p>
          <a:p>
            <a:pPr>
              <a:buNone/>
            </a:pPr>
            <a:endParaRPr lang="en-US" sz="800" b="1" dirty="0">
              <a:latin typeface="Georgia" pitchFamily="18" charset="0"/>
            </a:endParaRPr>
          </a:p>
          <a:p>
            <a:pPr>
              <a:buNone/>
            </a:pPr>
            <a:r>
              <a:rPr lang="en-US" sz="4400" b="1" dirty="0">
                <a:latin typeface="Georgia" pitchFamily="18" charset="0"/>
              </a:rPr>
              <a:t>  (2 Corinthians 13:5; James 5:15-16, 19-20; Galatians 6:1; 2:11-14; 2 Timothy 3:16-17)</a:t>
            </a:r>
          </a:p>
          <a:p>
            <a:pPr>
              <a:buNone/>
            </a:pPr>
            <a:endParaRPr lang="en-US" sz="3600" b="1" dirty="0">
              <a:latin typeface="Georgia" pitchFamily="18" charset="0"/>
            </a:endParaRPr>
          </a:p>
        </p:txBody>
      </p:sp>
    </p:spTree>
    <p:extLst>
      <p:ext uri="{BB962C8B-B14F-4D97-AF65-F5344CB8AC3E}">
        <p14:creationId xmlns:p14="http://schemas.microsoft.com/office/powerpoint/2010/main" val="120550345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algn="ctr"/>
            <a:r>
              <a:rPr lang="en-US" sz="5400" b="1" u="sng" dirty="0">
                <a:latin typeface="Georgia" pitchFamily="18" charset="0"/>
              </a:rPr>
              <a:t>SPIRIT’S INDWELLING</a:t>
            </a:r>
            <a:endParaRPr lang="en-US" sz="5400" dirty="0"/>
          </a:p>
        </p:txBody>
      </p:sp>
      <p:sp>
        <p:nvSpPr>
          <p:cNvPr id="3" name="Content Placeholder 2"/>
          <p:cNvSpPr>
            <a:spLocks noGrp="1"/>
          </p:cNvSpPr>
          <p:nvPr>
            <p:ph idx="1"/>
          </p:nvPr>
        </p:nvSpPr>
        <p:spPr>
          <a:xfrm>
            <a:off x="0" y="1066800"/>
            <a:ext cx="9144000" cy="5791200"/>
          </a:xfrm>
        </p:spPr>
        <p:txBody>
          <a:bodyPr>
            <a:normAutofit/>
          </a:bodyPr>
          <a:lstStyle/>
          <a:p>
            <a:pPr>
              <a:buNone/>
            </a:pPr>
            <a:r>
              <a:rPr lang="en-US" sz="3600" b="1" dirty="0">
                <a:latin typeface="Georgia" pitchFamily="18" charset="0"/>
              </a:rPr>
              <a:t>	</a:t>
            </a:r>
          </a:p>
          <a:p>
            <a:pPr>
              <a:buNone/>
            </a:pPr>
            <a:r>
              <a:rPr lang="en-US" sz="4800" b="1" dirty="0">
                <a:latin typeface="Georgia" pitchFamily="18" charset="0"/>
              </a:rPr>
              <a:t> Godhead Dwells Within Us</a:t>
            </a:r>
          </a:p>
          <a:p>
            <a:pPr>
              <a:buClr>
                <a:schemeClr val="tx1"/>
              </a:buClr>
              <a:buFont typeface="Wingdings" pitchFamily="2" charset="2"/>
              <a:buChar char="ü"/>
            </a:pPr>
            <a:r>
              <a:rPr lang="en-US" sz="4400" b="1" i="1" dirty="0">
                <a:latin typeface="Georgia" pitchFamily="18" charset="0"/>
              </a:rPr>
              <a:t>God The Father </a:t>
            </a:r>
            <a:r>
              <a:rPr lang="en-US" sz="4400" b="1" dirty="0">
                <a:latin typeface="Georgia" pitchFamily="18" charset="0"/>
              </a:rPr>
              <a:t>By Love And Acknowledging Jesus As The Christ (1 John 4:12, 15-16)</a:t>
            </a:r>
          </a:p>
          <a:p>
            <a:pPr>
              <a:buClr>
                <a:schemeClr val="tx1"/>
              </a:buClr>
              <a:buFont typeface="Wingdings" pitchFamily="2" charset="2"/>
              <a:buChar char="ü"/>
            </a:pPr>
            <a:r>
              <a:rPr lang="en-US" sz="4400" b="1" i="1" dirty="0">
                <a:latin typeface="Georgia" pitchFamily="18" charset="0"/>
              </a:rPr>
              <a:t>Christ The Son </a:t>
            </a:r>
            <a:r>
              <a:rPr lang="en-US" sz="4400" b="1" dirty="0">
                <a:latin typeface="Georgia" pitchFamily="18" charset="0"/>
              </a:rPr>
              <a:t>By Faith And Keeping His Commandments (Ephesians 3:17; 1 John 3:24)</a:t>
            </a:r>
          </a:p>
          <a:p>
            <a:pPr>
              <a:buNone/>
            </a:pPr>
            <a:endParaRPr lang="en-US" sz="3600" b="1" dirty="0">
              <a:latin typeface="Georgia"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nodeType="after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algn="ctr"/>
            <a:r>
              <a:rPr lang="en-US" sz="5400" b="1" u="sng" dirty="0">
                <a:latin typeface="Georgia" pitchFamily="18" charset="0"/>
              </a:rPr>
              <a:t>SPIRIT’S INDWELLING</a:t>
            </a:r>
            <a:endParaRPr lang="en-US" sz="5400" dirty="0"/>
          </a:p>
        </p:txBody>
      </p:sp>
      <p:sp>
        <p:nvSpPr>
          <p:cNvPr id="3" name="Content Placeholder 2"/>
          <p:cNvSpPr>
            <a:spLocks noGrp="1"/>
          </p:cNvSpPr>
          <p:nvPr>
            <p:ph idx="1"/>
          </p:nvPr>
        </p:nvSpPr>
        <p:spPr>
          <a:xfrm>
            <a:off x="0" y="1066800"/>
            <a:ext cx="9144000" cy="5791200"/>
          </a:xfrm>
        </p:spPr>
        <p:txBody>
          <a:bodyPr>
            <a:normAutofit/>
          </a:bodyPr>
          <a:lstStyle/>
          <a:p>
            <a:pPr>
              <a:buNone/>
            </a:pPr>
            <a:r>
              <a:rPr lang="en-US" sz="3600" b="1" dirty="0">
                <a:latin typeface="Georgia" pitchFamily="18" charset="0"/>
              </a:rPr>
              <a:t>	</a:t>
            </a:r>
          </a:p>
          <a:p>
            <a:pPr>
              <a:buNone/>
            </a:pPr>
            <a:r>
              <a:rPr lang="en-US" sz="4800" b="1" dirty="0">
                <a:latin typeface="Georgia" pitchFamily="18" charset="0"/>
              </a:rPr>
              <a:t> Godhead Dwells Within Us</a:t>
            </a:r>
          </a:p>
          <a:p>
            <a:pPr>
              <a:buClr>
                <a:schemeClr val="tx1"/>
              </a:buClr>
              <a:buFont typeface="Wingdings" pitchFamily="2" charset="2"/>
              <a:buChar char="ü"/>
            </a:pPr>
            <a:r>
              <a:rPr lang="en-US" sz="4400" b="1" i="1" dirty="0">
                <a:latin typeface="Georgia" pitchFamily="18" charset="0"/>
              </a:rPr>
              <a:t>God The Holy Spirit </a:t>
            </a:r>
            <a:r>
              <a:rPr lang="en-US" sz="4400" b="1" dirty="0">
                <a:latin typeface="Georgia" pitchFamily="18" charset="0"/>
              </a:rPr>
              <a:t>Doesn’t Literally Dwell Within Us Anymore Than The Father Or Son But The Word He Reveal-ed (1 Cor.2:10-13; John 14:26; Mat.10:18-20; Acts 4:8-13)</a:t>
            </a:r>
          </a:p>
          <a:p>
            <a:pPr>
              <a:buNone/>
            </a:pPr>
            <a:endParaRPr lang="en-US" sz="3600" b="1" dirty="0">
              <a:latin typeface="Georgia"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algn="ctr"/>
            <a:r>
              <a:rPr lang="en-US" sz="5400" b="1" u="sng" dirty="0">
                <a:latin typeface="Georgia" pitchFamily="18" charset="0"/>
              </a:rPr>
              <a:t>SPIRIT’S INDWELLING</a:t>
            </a:r>
            <a:endParaRPr lang="en-US" sz="5400" dirty="0"/>
          </a:p>
        </p:txBody>
      </p:sp>
      <p:sp>
        <p:nvSpPr>
          <p:cNvPr id="3" name="Content Placeholder 2"/>
          <p:cNvSpPr>
            <a:spLocks noGrp="1"/>
          </p:cNvSpPr>
          <p:nvPr>
            <p:ph idx="1"/>
          </p:nvPr>
        </p:nvSpPr>
        <p:spPr>
          <a:xfrm>
            <a:off x="0" y="1066800"/>
            <a:ext cx="9144000" cy="5791200"/>
          </a:xfrm>
        </p:spPr>
        <p:txBody>
          <a:bodyPr>
            <a:normAutofit/>
          </a:bodyPr>
          <a:lstStyle/>
          <a:p>
            <a:pPr>
              <a:buNone/>
            </a:pPr>
            <a:r>
              <a:rPr lang="en-US" sz="3600" b="1" dirty="0">
                <a:latin typeface="Georgia" pitchFamily="18" charset="0"/>
              </a:rPr>
              <a:t>	</a:t>
            </a:r>
          </a:p>
          <a:p>
            <a:pPr>
              <a:buNone/>
            </a:pPr>
            <a:r>
              <a:rPr lang="en-US" sz="4800" b="1" dirty="0">
                <a:latin typeface="Georgia" pitchFamily="18" charset="0"/>
              </a:rPr>
              <a:t> 	Thus He Dwells Within Us Figuratively As We Apply The Word To Our Lives By Having A Godly Attitude And Living Righteously!</a:t>
            </a:r>
          </a:p>
          <a:p>
            <a:pPr>
              <a:buNone/>
            </a:pPr>
            <a:endParaRPr lang="en-US" sz="1200" b="1" dirty="0">
              <a:latin typeface="Georgia" pitchFamily="18" charset="0"/>
            </a:endParaRPr>
          </a:p>
          <a:p>
            <a:pPr>
              <a:buNone/>
            </a:pPr>
            <a:r>
              <a:rPr lang="en-US" sz="4800" b="1" dirty="0">
                <a:latin typeface="Georgia" pitchFamily="18" charset="0"/>
              </a:rPr>
              <a:t> (Rom.8:13-17; Gal.5:16-25)</a:t>
            </a:r>
          </a:p>
          <a:p>
            <a:pPr>
              <a:buNone/>
            </a:pPr>
            <a:endParaRPr lang="en-US" sz="3600" b="1" dirty="0">
              <a:latin typeface="Georgia"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296</TotalTime>
  <Words>43</Words>
  <Application>Microsoft Office PowerPoint</Application>
  <PresentationFormat>On-screen Show (4:3)</PresentationFormat>
  <Paragraphs>40</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Georgia</vt:lpstr>
      <vt:lpstr>Rockwell</vt:lpstr>
      <vt:lpstr>Wingdings</vt:lpstr>
      <vt:lpstr>Wingdings 2</vt:lpstr>
      <vt:lpstr>Foundry</vt:lpstr>
      <vt:lpstr>HOLY SPIRIT’S INDWELLING</vt:lpstr>
      <vt:lpstr>SPIRIT’S INDWELLING</vt:lpstr>
      <vt:lpstr>HOLY SPIRIT’S INDWELLING</vt:lpstr>
      <vt:lpstr>SPIRIT’S INDWELLING</vt:lpstr>
      <vt:lpstr>SPIRIT’S INDWELLING</vt:lpstr>
      <vt:lpstr>SPIRIT’S INDWELLING</vt:lpstr>
      <vt:lpstr>SPIRIT’S INDWELLING</vt:lpstr>
      <vt:lpstr>SPIRIT’S INDWELLING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HOLY SPIRIT’S INDWELLING</dc:title>
  <dc:creator>O'neal</dc:creator>
  <cp:lastModifiedBy>Owner</cp:lastModifiedBy>
  <cp:revision>23</cp:revision>
  <dcterms:created xsi:type="dcterms:W3CDTF">2012-06-10T00:17:25Z</dcterms:created>
  <dcterms:modified xsi:type="dcterms:W3CDTF">2018-07-22T12:27:04Z</dcterms:modified>
</cp:coreProperties>
</file>