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58" r:id="rId5"/>
    <p:sldId id="265"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40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14339BA-B66B-4323-AB84-54272165BE1D}" type="datetimeFigureOut">
              <a:rPr lang="en-US" smtClean="0"/>
              <a:t>12/24/2017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312190A-5EF4-4D64-89C9-717DD355102A}" type="slidenum">
              <a:rPr lang="en-US" smtClean="0"/>
              <a:t>‹#›</a:t>
            </a:fld>
            <a:endParaRPr lang="en-US" dirty="0"/>
          </a:p>
        </p:txBody>
      </p:sp>
    </p:spTree>
    <p:extLst>
      <p:ext uri="{BB962C8B-B14F-4D97-AF65-F5344CB8AC3E}">
        <p14:creationId xmlns:p14="http://schemas.microsoft.com/office/powerpoint/2010/main" val="1630786420"/>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4339BA-B66B-4323-AB84-54272165BE1D}" type="datetimeFigureOut">
              <a:rPr lang="en-US" smtClean="0"/>
              <a:t>12/24/2017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12190A-5EF4-4D64-89C9-717DD355102A}" type="slidenum">
              <a:rPr lang="en-US" smtClean="0"/>
              <a:t>‹#›</a:t>
            </a:fld>
            <a:endParaRPr lang="en-US" dirty="0"/>
          </a:p>
        </p:txBody>
      </p:sp>
    </p:spTree>
    <p:extLst>
      <p:ext uri="{BB962C8B-B14F-4D97-AF65-F5344CB8AC3E}">
        <p14:creationId xmlns:p14="http://schemas.microsoft.com/office/powerpoint/2010/main" val="831818308"/>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14339BA-B66B-4323-AB84-54272165BE1D}" type="datetimeFigureOut">
              <a:rPr lang="en-US" smtClean="0"/>
              <a:t>12/24/2017</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312190A-5EF4-4D64-89C9-717DD355102A}" type="slidenum">
              <a:rPr lang="en-US" smtClean="0"/>
              <a:t>‹#›</a:t>
            </a:fld>
            <a:endParaRPr lang="en-US" dirty="0"/>
          </a:p>
        </p:txBody>
      </p:sp>
    </p:spTree>
    <p:extLst>
      <p:ext uri="{BB962C8B-B14F-4D97-AF65-F5344CB8AC3E}">
        <p14:creationId xmlns:p14="http://schemas.microsoft.com/office/powerpoint/2010/main" val="227281268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4339BA-B66B-4323-AB84-54272165BE1D}" type="datetimeFigureOut">
              <a:rPr lang="en-US" smtClean="0"/>
              <a:t>12/24/2017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12190A-5EF4-4D64-89C9-717DD355102A}" type="slidenum">
              <a:rPr lang="en-US" smtClean="0"/>
              <a:t>‹#›</a:t>
            </a:fld>
            <a:endParaRPr lang="en-US" dirty="0"/>
          </a:p>
        </p:txBody>
      </p:sp>
    </p:spTree>
    <p:extLst>
      <p:ext uri="{BB962C8B-B14F-4D97-AF65-F5344CB8AC3E}">
        <p14:creationId xmlns:p14="http://schemas.microsoft.com/office/powerpoint/2010/main" val="403588850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14339BA-B66B-4323-AB84-54272165BE1D}" type="datetimeFigureOut">
              <a:rPr lang="en-US" smtClean="0"/>
              <a:t>12/24/2017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312190A-5EF4-4D64-89C9-717DD355102A}" type="slidenum">
              <a:rPr lang="en-US" smtClean="0"/>
              <a:t>‹#›</a:t>
            </a:fld>
            <a:endParaRPr lang="en-US" dirty="0"/>
          </a:p>
        </p:txBody>
      </p:sp>
    </p:spTree>
    <p:extLst>
      <p:ext uri="{BB962C8B-B14F-4D97-AF65-F5344CB8AC3E}">
        <p14:creationId xmlns:p14="http://schemas.microsoft.com/office/powerpoint/2010/main" val="422120352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4339BA-B66B-4323-AB84-54272165BE1D}" type="datetimeFigureOut">
              <a:rPr lang="en-US" smtClean="0"/>
              <a:t>12/24/2017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12190A-5EF4-4D64-89C9-717DD355102A}" type="slidenum">
              <a:rPr lang="en-US" smtClean="0"/>
              <a:t>‹#›</a:t>
            </a:fld>
            <a:endParaRPr lang="en-US" dirty="0"/>
          </a:p>
        </p:txBody>
      </p:sp>
    </p:spTree>
    <p:extLst>
      <p:ext uri="{BB962C8B-B14F-4D97-AF65-F5344CB8AC3E}">
        <p14:creationId xmlns:p14="http://schemas.microsoft.com/office/powerpoint/2010/main" val="695344133"/>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4339BA-B66B-4323-AB84-54272165BE1D}" type="datetimeFigureOut">
              <a:rPr lang="en-US" smtClean="0"/>
              <a:t>12/24/2017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12190A-5EF4-4D64-89C9-717DD355102A}" type="slidenum">
              <a:rPr lang="en-US" smtClean="0"/>
              <a:t>‹#›</a:t>
            </a:fld>
            <a:endParaRPr lang="en-US" dirty="0"/>
          </a:p>
        </p:txBody>
      </p:sp>
    </p:spTree>
    <p:extLst>
      <p:ext uri="{BB962C8B-B14F-4D97-AF65-F5344CB8AC3E}">
        <p14:creationId xmlns:p14="http://schemas.microsoft.com/office/powerpoint/2010/main" val="1678246672"/>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4339BA-B66B-4323-AB84-54272165BE1D}" type="datetimeFigureOut">
              <a:rPr lang="en-US" smtClean="0"/>
              <a:t>12/24/2017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12190A-5EF4-4D64-89C9-717DD355102A}" type="slidenum">
              <a:rPr lang="en-US" smtClean="0"/>
              <a:t>‹#›</a:t>
            </a:fld>
            <a:endParaRPr lang="en-US" dirty="0"/>
          </a:p>
        </p:txBody>
      </p:sp>
    </p:spTree>
    <p:extLst>
      <p:ext uri="{BB962C8B-B14F-4D97-AF65-F5344CB8AC3E}">
        <p14:creationId xmlns:p14="http://schemas.microsoft.com/office/powerpoint/2010/main" val="144307136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339BA-B66B-4323-AB84-54272165BE1D}" type="datetimeFigureOut">
              <a:rPr lang="en-US" smtClean="0"/>
              <a:t>12/24/2017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312190A-5EF4-4D64-89C9-717DD355102A}" type="slidenum">
              <a:rPr lang="en-US" smtClean="0"/>
              <a:t>‹#›</a:t>
            </a:fld>
            <a:endParaRPr lang="en-US" dirty="0"/>
          </a:p>
        </p:txBody>
      </p:sp>
    </p:spTree>
    <p:extLst>
      <p:ext uri="{BB962C8B-B14F-4D97-AF65-F5344CB8AC3E}">
        <p14:creationId xmlns:p14="http://schemas.microsoft.com/office/powerpoint/2010/main" val="329080706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14339BA-B66B-4323-AB84-54272165BE1D}" type="datetimeFigureOut">
              <a:rPr lang="en-US" smtClean="0"/>
              <a:t>12/24/2017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312190A-5EF4-4D64-89C9-717DD355102A}" type="slidenum">
              <a:rPr lang="en-US" smtClean="0"/>
              <a:t>‹#›</a:t>
            </a:fld>
            <a:endParaRPr lang="en-US" dirty="0"/>
          </a:p>
        </p:txBody>
      </p:sp>
    </p:spTree>
    <p:extLst>
      <p:ext uri="{BB962C8B-B14F-4D97-AF65-F5344CB8AC3E}">
        <p14:creationId xmlns:p14="http://schemas.microsoft.com/office/powerpoint/2010/main" val="342839781"/>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14339BA-B66B-4323-AB84-54272165BE1D}" type="datetimeFigureOut">
              <a:rPr lang="en-US" smtClean="0"/>
              <a:t>12/24/2017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12190A-5EF4-4D64-89C9-717DD355102A}" type="slidenum">
              <a:rPr lang="en-US" smtClean="0"/>
              <a:t>‹#›</a:t>
            </a:fld>
            <a:endParaRPr lang="en-US" dirty="0"/>
          </a:p>
        </p:txBody>
      </p:sp>
    </p:spTree>
    <p:extLst>
      <p:ext uri="{BB962C8B-B14F-4D97-AF65-F5344CB8AC3E}">
        <p14:creationId xmlns:p14="http://schemas.microsoft.com/office/powerpoint/2010/main" val="1663267185"/>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14339BA-B66B-4323-AB84-54272165BE1D}" type="datetimeFigureOut">
              <a:rPr lang="en-US" smtClean="0"/>
              <a:t>12/24/2017</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0312190A-5EF4-4D64-89C9-717DD355102A}" type="slidenum">
              <a:rPr lang="en-US" smtClean="0"/>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298135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43339"/>
            <a:ext cx="9144000" cy="2537565"/>
          </a:xfrm>
        </p:spPr>
        <p:txBody>
          <a:bodyPr>
            <a:normAutofit/>
          </a:bodyPr>
          <a:lstStyle/>
          <a:p>
            <a:pPr algn="ctr"/>
            <a:r>
              <a:rPr lang="en-US" sz="8000" b="1" dirty="0">
                <a:solidFill>
                  <a:schemeClr val="tx1"/>
                </a:solidFill>
                <a:latin typeface="Georgia" panose="02040502050405020303" pitchFamily="18" charset="0"/>
              </a:rPr>
              <a:t>CHURCH EDIFICATION</a:t>
            </a:r>
          </a:p>
        </p:txBody>
      </p:sp>
      <p:sp>
        <p:nvSpPr>
          <p:cNvPr id="3" name="Subtitle 2"/>
          <p:cNvSpPr>
            <a:spLocks noGrp="1"/>
          </p:cNvSpPr>
          <p:nvPr>
            <p:ph type="subTitle" idx="1"/>
          </p:nvPr>
        </p:nvSpPr>
        <p:spPr>
          <a:xfrm>
            <a:off x="374074" y="3429000"/>
            <a:ext cx="8375072" cy="2537565"/>
          </a:xfrm>
        </p:spPr>
        <p:txBody>
          <a:bodyPr>
            <a:normAutofit lnSpcReduction="10000"/>
          </a:bodyPr>
          <a:lstStyle/>
          <a:p>
            <a:pPr algn="ctr"/>
            <a:r>
              <a:rPr lang="en-US" sz="8800" b="1" i="1" dirty="0">
                <a:solidFill>
                  <a:schemeClr val="bg1"/>
                </a:solidFill>
                <a:latin typeface="Georgia" panose="02040502050405020303" pitchFamily="18" charset="0"/>
              </a:rPr>
              <a:t>Book of Titus</a:t>
            </a:r>
          </a:p>
        </p:txBody>
      </p:sp>
    </p:spTree>
    <p:extLst>
      <p:ext uri="{BB962C8B-B14F-4D97-AF65-F5344CB8AC3E}">
        <p14:creationId xmlns:p14="http://schemas.microsoft.com/office/powerpoint/2010/main" val="224672739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4070"/>
            <a:ext cx="9144000" cy="1232452"/>
          </a:xfrm>
        </p:spPr>
        <p:txBody>
          <a:bodyPr>
            <a:normAutofit/>
          </a:bodyPr>
          <a:lstStyle/>
          <a:p>
            <a:pPr algn="ctr"/>
            <a:r>
              <a:rPr lang="en-US" sz="4950" b="1" dirty="0">
                <a:latin typeface="Georgia" panose="02040502050405020303" pitchFamily="18" charset="0"/>
              </a:rPr>
              <a:t>CHURCH EDIFICATION</a:t>
            </a:r>
            <a:endParaRPr lang="en-US" sz="4950" dirty="0"/>
          </a:p>
        </p:txBody>
      </p:sp>
      <p:sp>
        <p:nvSpPr>
          <p:cNvPr id="6" name="Rectangle 3"/>
          <p:cNvSpPr>
            <a:spLocks noChangeArrowheads="1"/>
          </p:cNvSpPr>
          <p:nvPr/>
        </p:nvSpPr>
        <p:spPr bwMode="auto">
          <a:xfrm>
            <a:off x="15586" y="1897595"/>
            <a:ext cx="8967356" cy="4732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ctr" defTabSz="685800" eaLnBrk="0" fontAlgn="base" hangingPunct="0">
              <a:spcBef>
                <a:spcPct val="0"/>
              </a:spcBef>
              <a:spcAft>
                <a:spcPct val="0"/>
              </a:spcAft>
            </a:pPr>
            <a:r>
              <a:rPr lang="en-US" altLang="en-US" sz="3600" b="1" dirty="0">
                <a:latin typeface="Georgia" panose="02040502050405020303" pitchFamily="18" charset="0"/>
                <a:ea typeface="Times New Roman" panose="02020603050405020304" pitchFamily="18" charset="0"/>
              </a:rPr>
              <a:t>The theme of the Book of Titus is “Church Edification” despite the fact that neither the word “Church” or “Edification” are found in this letter!</a:t>
            </a:r>
          </a:p>
          <a:p>
            <a:pPr algn="ctr" defTabSz="685800" eaLnBrk="0" fontAlgn="base" hangingPunct="0">
              <a:spcBef>
                <a:spcPct val="0"/>
              </a:spcBef>
              <a:spcAft>
                <a:spcPct val="0"/>
              </a:spcAft>
            </a:pPr>
            <a:endParaRPr lang="en-US" altLang="en-US" b="1" dirty="0">
              <a:latin typeface="Georgia" panose="02040502050405020303" pitchFamily="18" charset="0"/>
              <a:ea typeface="Times New Roman" panose="02020603050405020304" pitchFamily="18" charset="0"/>
            </a:endParaRPr>
          </a:p>
          <a:p>
            <a:pPr algn="ctr" eaLnBrk="0" fontAlgn="base" hangingPunct="0">
              <a:spcBef>
                <a:spcPct val="0"/>
              </a:spcBef>
              <a:spcAft>
                <a:spcPct val="0"/>
              </a:spcAft>
            </a:pPr>
            <a:r>
              <a:rPr lang="en-US" sz="3600" b="1" u="sng" dirty="0">
                <a:latin typeface="Georgia" panose="02040502050405020303" pitchFamily="18" charset="0"/>
              </a:rPr>
              <a:t>Titus 1:5</a:t>
            </a:r>
            <a:r>
              <a:rPr lang="en-US" sz="3600" b="1" dirty="0">
                <a:latin typeface="Georgia" panose="02040502050405020303" pitchFamily="18" charset="0"/>
              </a:rPr>
              <a:t> - “For this reason I left you in Crete, that you should set in order the things that are lacking...”</a:t>
            </a:r>
          </a:p>
          <a:p>
            <a:pPr algn="ctr" defTabSz="685800" eaLnBrk="0" fontAlgn="base" hangingPunct="0">
              <a:spcBef>
                <a:spcPct val="0"/>
              </a:spcBef>
              <a:spcAft>
                <a:spcPct val="0"/>
              </a:spcAft>
            </a:pPr>
            <a:endParaRPr lang="en-US" altLang="en-US" sz="3300" b="1" dirty="0">
              <a:latin typeface="Georgia" panose="02040502050405020303" pitchFamily="18" charset="0"/>
            </a:endParaRPr>
          </a:p>
        </p:txBody>
      </p:sp>
    </p:spTree>
    <p:extLst>
      <p:ext uri="{BB962C8B-B14F-4D97-AF65-F5344CB8AC3E}">
        <p14:creationId xmlns:p14="http://schemas.microsoft.com/office/powerpoint/2010/main" val="15292690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diamond(in)">
                                      <p:cBhvr>
                                        <p:cTn id="11" dur="20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000"/>
                                        <p:tgtEl>
                                          <p:spTgt spid="6">
                                            <p:txEl>
                                              <p:pRg st="2" end="2"/>
                                            </p:txEl>
                                          </p:spTgt>
                                        </p:tgtEl>
                                      </p:cBhvr>
                                    </p:animEffect>
                                    <p:anim calcmode="lin" valueType="num">
                                      <p:cBhvr>
                                        <p:cTn id="1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4071"/>
            <a:ext cx="9144000" cy="1245703"/>
          </a:xfrm>
        </p:spPr>
        <p:txBody>
          <a:bodyPr>
            <a:normAutofit/>
          </a:bodyPr>
          <a:lstStyle/>
          <a:p>
            <a:pPr algn="ctr"/>
            <a:r>
              <a:rPr lang="en-US" sz="4950" b="1" dirty="0">
                <a:latin typeface="Georgia" panose="02040502050405020303" pitchFamily="18" charset="0"/>
              </a:rPr>
              <a:t>CHURCH EDIFICATION</a:t>
            </a:r>
            <a:endParaRPr lang="en-US" sz="4950" dirty="0"/>
          </a:p>
        </p:txBody>
      </p:sp>
      <p:sp>
        <p:nvSpPr>
          <p:cNvPr id="3" name="Content Placeholder 2"/>
          <p:cNvSpPr>
            <a:spLocks noGrp="1"/>
          </p:cNvSpPr>
          <p:nvPr>
            <p:ph idx="1"/>
          </p:nvPr>
        </p:nvSpPr>
        <p:spPr>
          <a:xfrm>
            <a:off x="331305" y="1948071"/>
            <a:ext cx="8812696" cy="4485860"/>
          </a:xfrm>
        </p:spPr>
        <p:txBody>
          <a:bodyPr>
            <a:normAutofit/>
          </a:bodyPr>
          <a:lstStyle/>
          <a:p>
            <a:pPr marL="0" indent="0">
              <a:buNone/>
            </a:pPr>
            <a:r>
              <a:rPr lang="en-US" sz="3200" b="1" dirty="0">
                <a:solidFill>
                  <a:schemeClr val="tx1"/>
                </a:solidFill>
                <a:latin typeface="Georgia" panose="02040502050405020303" pitchFamily="18" charset="0"/>
              </a:rPr>
              <a:t>Church (Universal) – All the saved who are called out of sin into the body of Christ, the Lord’s church (Matthew 16:18; Acts 2:47; Col.1:13; Eph.1:22-23)</a:t>
            </a:r>
          </a:p>
          <a:p>
            <a:pPr marL="0" indent="0">
              <a:buNone/>
            </a:pPr>
            <a:endParaRPr lang="en-US" sz="800" b="1" dirty="0">
              <a:solidFill>
                <a:schemeClr val="tx1"/>
              </a:solidFill>
              <a:latin typeface="Georgia" panose="02040502050405020303" pitchFamily="18" charset="0"/>
            </a:endParaRPr>
          </a:p>
          <a:p>
            <a:pPr marL="0" indent="0">
              <a:buNone/>
            </a:pPr>
            <a:r>
              <a:rPr lang="en-US" sz="3200" b="1" dirty="0">
                <a:solidFill>
                  <a:schemeClr val="tx1"/>
                </a:solidFill>
                <a:latin typeface="Georgia" panose="02040502050405020303" pitchFamily="18" charset="0"/>
              </a:rPr>
              <a:t>Church (Local) – Christians in a local community who band together to do the work &amp; worship the Lord has given the Church (Phi.1:1; Acts 9:26-28; 14:21-23)</a:t>
            </a:r>
            <a:endParaRPr lang="en-US" sz="3200" dirty="0"/>
          </a:p>
        </p:txBody>
      </p:sp>
    </p:spTree>
    <p:extLst>
      <p:ext uri="{BB962C8B-B14F-4D97-AF65-F5344CB8AC3E}">
        <p14:creationId xmlns:p14="http://schemas.microsoft.com/office/powerpoint/2010/main" val="21312516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7323"/>
            <a:ext cx="9144000" cy="1232451"/>
          </a:xfrm>
        </p:spPr>
        <p:txBody>
          <a:bodyPr>
            <a:normAutofit/>
          </a:bodyPr>
          <a:lstStyle/>
          <a:p>
            <a:pPr algn="ctr"/>
            <a:r>
              <a:rPr lang="en-US" sz="4950" b="1" dirty="0">
                <a:latin typeface="Georgia" panose="02040502050405020303" pitchFamily="18" charset="0"/>
              </a:rPr>
              <a:t>CHURCH EDIFICATION</a:t>
            </a:r>
            <a:endParaRPr lang="en-US" sz="4950" dirty="0"/>
          </a:p>
        </p:txBody>
      </p:sp>
      <p:sp>
        <p:nvSpPr>
          <p:cNvPr id="3" name="Content Placeholder 2"/>
          <p:cNvSpPr>
            <a:spLocks noGrp="1"/>
          </p:cNvSpPr>
          <p:nvPr>
            <p:ph idx="1"/>
          </p:nvPr>
        </p:nvSpPr>
        <p:spPr>
          <a:xfrm>
            <a:off x="207820" y="2197678"/>
            <a:ext cx="8737398" cy="4044096"/>
          </a:xfrm>
        </p:spPr>
        <p:txBody>
          <a:bodyPr>
            <a:noAutofit/>
          </a:bodyPr>
          <a:lstStyle/>
          <a:p>
            <a:pPr marL="0" indent="0" algn="ctr">
              <a:buNone/>
            </a:pPr>
            <a:r>
              <a:rPr lang="en-US" sz="3200" b="1" dirty="0">
                <a:solidFill>
                  <a:schemeClr val="tx1"/>
                </a:solidFill>
                <a:latin typeface="Georgia" panose="02040502050405020303" pitchFamily="18" charset="0"/>
              </a:rPr>
              <a:t>Edification – "the act of building" (oikos, "a home," and demo, "to build"); this is used only figuratively in the NT, </a:t>
            </a:r>
            <a:r>
              <a:rPr lang="en-US" sz="3600" b="1" i="1" dirty="0">
                <a:solidFill>
                  <a:schemeClr val="tx1"/>
                </a:solidFill>
                <a:latin typeface="Georgia" panose="02040502050405020303" pitchFamily="18" charset="0"/>
              </a:rPr>
              <a:t>in the sense of edification, the promotion of spiritual growth</a:t>
            </a:r>
            <a:r>
              <a:rPr lang="en-US" sz="3600" b="1" dirty="0">
                <a:solidFill>
                  <a:schemeClr val="tx1"/>
                </a:solidFill>
                <a:latin typeface="Georgia" panose="02040502050405020303" pitchFamily="18" charset="0"/>
              </a:rPr>
              <a:t> </a:t>
            </a:r>
            <a:r>
              <a:rPr lang="en-US" sz="3200" b="1" dirty="0">
                <a:solidFill>
                  <a:schemeClr val="tx1"/>
                </a:solidFill>
                <a:latin typeface="Georgia" panose="02040502050405020303" pitchFamily="18" charset="0"/>
              </a:rPr>
              <a:t>(lit., </a:t>
            </a:r>
            <a:r>
              <a:rPr lang="en-US" sz="3600" b="1" dirty="0">
                <a:solidFill>
                  <a:schemeClr val="tx1"/>
                </a:solidFill>
                <a:latin typeface="Georgia" panose="02040502050405020303" pitchFamily="18" charset="0"/>
              </a:rPr>
              <a:t>"</a:t>
            </a:r>
            <a:r>
              <a:rPr lang="en-US" sz="3600" b="1" i="1" dirty="0">
                <a:solidFill>
                  <a:schemeClr val="tx1"/>
                </a:solidFill>
                <a:latin typeface="Georgia" panose="02040502050405020303" pitchFamily="18" charset="0"/>
              </a:rPr>
              <a:t>the things of building up</a:t>
            </a:r>
            <a:r>
              <a:rPr lang="en-US" sz="3600" b="1" dirty="0">
                <a:solidFill>
                  <a:schemeClr val="tx1"/>
                </a:solidFill>
                <a:latin typeface="Georgia" panose="02040502050405020303" pitchFamily="18" charset="0"/>
              </a:rPr>
              <a:t>"</a:t>
            </a:r>
            <a:r>
              <a:rPr lang="en-US" sz="3200" b="1" dirty="0">
                <a:solidFill>
                  <a:schemeClr val="tx1"/>
                </a:solidFill>
                <a:latin typeface="Georgia" panose="02040502050405020303" pitchFamily="18" charset="0"/>
              </a:rPr>
              <a:t>), Romans 14:19; 15:2;   1 Corinthians 14:3, 5, 12, 26 </a:t>
            </a:r>
            <a:endParaRPr lang="en-US" sz="800" b="1" dirty="0">
              <a:solidFill>
                <a:schemeClr val="tx1"/>
              </a:solidFill>
              <a:latin typeface="Georgia" panose="02040502050405020303" pitchFamily="18" charset="0"/>
            </a:endParaRPr>
          </a:p>
          <a:p>
            <a:pPr marL="0" indent="0" algn="ctr">
              <a:buNone/>
            </a:pPr>
            <a:r>
              <a:rPr lang="en-US" sz="2800" b="1" dirty="0">
                <a:solidFill>
                  <a:schemeClr val="tx1"/>
                </a:solidFill>
                <a:latin typeface="Georgia" panose="02040502050405020303" pitchFamily="18" charset="0"/>
              </a:rPr>
              <a:t>(Vine’s Expository Dictionary N.T.)</a:t>
            </a:r>
          </a:p>
        </p:txBody>
      </p:sp>
    </p:spTree>
    <p:extLst>
      <p:ext uri="{BB962C8B-B14F-4D97-AF65-F5344CB8AC3E}">
        <p14:creationId xmlns:p14="http://schemas.microsoft.com/office/powerpoint/2010/main" val="16187040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par>
                          <p:cTn id="8" fill="hold">
                            <p:stCondLst>
                              <p:cond delay="2000"/>
                            </p:stCondLst>
                            <p:childTnLst>
                              <p:par>
                                <p:cTn id="9" presetID="47"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D6BA56C6-AACF-4977-BEFA-878E319CAA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078" y="1855304"/>
            <a:ext cx="4227443" cy="3691861"/>
          </a:xfrm>
          <a:prstGeom prst="rect">
            <a:avLst/>
          </a:prstGeom>
        </p:spPr>
      </p:pic>
      <p:pic>
        <p:nvPicPr>
          <p:cNvPr id="9" name="Picture 8">
            <a:extLst>
              <a:ext uri="{FF2B5EF4-FFF2-40B4-BE49-F238E27FC236}">
                <a16:creationId xmlns:a16="http://schemas.microsoft.com/office/drawing/2014/main" xmlns="" id="{A0498E23-2533-425F-9E49-D16FBCA0B0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1010" y="3518453"/>
            <a:ext cx="5340626" cy="2118165"/>
          </a:xfrm>
          <a:prstGeom prst="rect">
            <a:avLst/>
          </a:prstGeom>
        </p:spPr>
      </p:pic>
      <p:sp>
        <p:nvSpPr>
          <p:cNvPr id="2" name="Title 1"/>
          <p:cNvSpPr>
            <a:spLocks noGrp="1"/>
          </p:cNvSpPr>
          <p:nvPr>
            <p:ph type="title"/>
          </p:nvPr>
        </p:nvSpPr>
        <p:spPr>
          <a:xfrm>
            <a:off x="0" y="437323"/>
            <a:ext cx="9144000" cy="1232451"/>
          </a:xfrm>
        </p:spPr>
        <p:txBody>
          <a:bodyPr>
            <a:normAutofit/>
          </a:bodyPr>
          <a:lstStyle/>
          <a:p>
            <a:pPr algn="ctr"/>
            <a:r>
              <a:rPr lang="en-US" sz="4950" b="1" dirty="0">
                <a:latin typeface="Georgia" panose="02040502050405020303" pitchFamily="18" charset="0"/>
              </a:rPr>
              <a:t>CHURCH EDIFICATION</a:t>
            </a:r>
            <a:endParaRPr lang="en-US" sz="4950" dirty="0"/>
          </a:p>
        </p:txBody>
      </p:sp>
      <p:sp>
        <p:nvSpPr>
          <p:cNvPr id="3" name="Content Placeholder 2"/>
          <p:cNvSpPr>
            <a:spLocks noGrp="1"/>
          </p:cNvSpPr>
          <p:nvPr>
            <p:ph idx="1"/>
          </p:nvPr>
        </p:nvSpPr>
        <p:spPr>
          <a:xfrm>
            <a:off x="172278" y="1948070"/>
            <a:ext cx="8852452" cy="5035826"/>
          </a:xfrm>
        </p:spPr>
        <p:txBody>
          <a:bodyPr>
            <a:noAutofit/>
          </a:bodyPr>
          <a:lstStyle/>
          <a:p>
            <a:pPr marL="0" indent="0" algn="ctr">
              <a:buNone/>
            </a:pPr>
            <a:r>
              <a:rPr lang="en-US" sz="3200" b="1" dirty="0">
                <a:solidFill>
                  <a:schemeClr val="tx1"/>
                </a:solidFill>
                <a:latin typeface="Georgia" panose="02040502050405020303" pitchFamily="18" charset="0"/>
              </a:rPr>
              <a:t>						Lev.17:11 – For the life of   						 the flesh is in the blood</a:t>
            </a:r>
          </a:p>
          <a:p>
            <a:pPr marL="0" indent="0" algn="ctr">
              <a:buNone/>
            </a:pPr>
            <a:endParaRPr lang="en-US" sz="3200" b="1" dirty="0">
              <a:solidFill>
                <a:schemeClr val="tx1"/>
              </a:solidFill>
              <a:latin typeface="Georgia" panose="02040502050405020303" pitchFamily="18" charset="0"/>
            </a:endParaRPr>
          </a:p>
          <a:p>
            <a:pPr marL="0" indent="0" algn="ctr">
              <a:buNone/>
            </a:pPr>
            <a:endParaRPr lang="en-US" sz="3200" b="1" dirty="0">
              <a:solidFill>
                <a:schemeClr val="tx1"/>
              </a:solidFill>
              <a:latin typeface="Georgia" panose="02040502050405020303" pitchFamily="18" charset="0"/>
            </a:endParaRPr>
          </a:p>
          <a:p>
            <a:pPr marL="0" indent="0" algn="ctr">
              <a:buNone/>
            </a:pPr>
            <a:endParaRPr lang="en-US" sz="3200" b="1" dirty="0">
              <a:solidFill>
                <a:schemeClr val="tx1"/>
              </a:solidFill>
              <a:latin typeface="Georgia" panose="02040502050405020303" pitchFamily="18" charset="0"/>
            </a:endParaRPr>
          </a:p>
          <a:p>
            <a:pPr marL="0" indent="0" algn="ctr">
              <a:buNone/>
            </a:pPr>
            <a:endParaRPr lang="en-US" sz="800" b="1" dirty="0">
              <a:solidFill>
                <a:schemeClr val="tx1"/>
              </a:solidFill>
              <a:latin typeface="Georgia" panose="02040502050405020303" pitchFamily="18" charset="0"/>
            </a:endParaRPr>
          </a:p>
          <a:p>
            <a:pPr marL="0" indent="0" algn="ctr">
              <a:buNone/>
            </a:pPr>
            <a:r>
              <a:rPr lang="en-US" sz="3200" b="1" dirty="0">
                <a:solidFill>
                  <a:schemeClr val="tx1"/>
                </a:solidFill>
                <a:latin typeface="Georgia" panose="02040502050405020303" pitchFamily="18" charset="0"/>
              </a:rPr>
              <a:t>The Life Blood For The Spiritual Body Of Christ, The </a:t>
            </a:r>
            <a:r>
              <a:rPr lang="en-US" sz="3200" b="1">
                <a:solidFill>
                  <a:schemeClr val="tx1"/>
                </a:solidFill>
                <a:latin typeface="Georgia" panose="02040502050405020303" pitchFamily="18" charset="0"/>
              </a:rPr>
              <a:t>Lord’s Church, </a:t>
            </a:r>
            <a:r>
              <a:rPr lang="en-US" sz="3200" b="1" dirty="0">
                <a:solidFill>
                  <a:schemeClr val="tx1"/>
                </a:solidFill>
                <a:latin typeface="Georgia" panose="02040502050405020303" pitchFamily="18" charset="0"/>
              </a:rPr>
              <a:t>Is His Word!</a:t>
            </a:r>
            <a:endParaRPr lang="en-US" sz="2800" b="1" dirty="0">
              <a:solidFill>
                <a:schemeClr val="tx1"/>
              </a:solidFill>
              <a:latin typeface="Georgia" panose="02040502050405020303" pitchFamily="18" charset="0"/>
            </a:endParaRPr>
          </a:p>
        </p:txBody>
      </p:sp>
    </p:spTree>
    <p:extLst>
      <p:ext uri="{BB962C8B-B14F-4D97-AF65-F5344CB8AC3E}">
        <p14:creationId xmlns:p14="http://schemas.microsoft.com/office/powerpoint/2010/main" val="24820420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amond(in)">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07819" y="2457450"/>
            <a:ext cx="8821881" cy="1672937"/>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0" y="400050"/>
            <a:ext cx="9144000" cy="1256472"/>
          </a:xfrm>
        </p:spPr>
        <p:txBody>
          <a:bodyPr>
            <a:normAutofit/>
          </a:bodyPr>
          <a:lstStyle/>
          <a:p>
            <a:pPr algn="ctr"/>
            <a:r>
              <a:rPr lang="en-US" sz="4950" b="1" dirty="0">
                <a:latin typeface="Georgia" panose="02040502050405020303" pitchFamily="18" charset="0"/>
              </a:rPr>
              <a:t>CHURCH EDIFICATION</a:t>
            </a:r>
            <a:endParaRPr lang="en-US" sz="4950" dirty="0"/>
          </a:p>
        </p:txBody>
      </p:sp>
      <p:sp>
        <p:nvSpPr>
          <p:cNvPr id="3" name="Content Placeholder 2"/>
          <p:cNvSpPr>
            <a:spLocks noGrp="1"/>
          </p:cNvSpPr>
          <p:nvPr>
            <p:ph idx="1"/>
          </p:nvPr>
        </p:nvSpPr>
        <p:spPr>
          <a:xfrm>
            <a:off x="103909" y="2270414"/>
            <a:ext cx="9040091" cy="4587586"/>
          </a:xfrm>
        </p:spPr>
        <p:txBody>
          <a:bodyPr>
            <a:normAutofit/>
          </a:bodyPr>
          <a:lstStyle/>
          <a:p>
            <a:pPr marL="0" indent="0" algn="ctr">
              <a:buNone/>
            </a:pPr>
            <a:r>
              <a:rPr lang="en-US" sz="4050" b="1" dirty="0">
                <a:solidFill>
                  <a:schemeClr val="bg1"/>
                </a:solidFill>
                <a:latin typeface="Georgia" panose="02040502050405020303" pitchFamily="18" charset="0"/>
              </a:rPr>
              <a:t>The Church Is Edified When      All Members Do Their Part!</a:t>
            </a:r>
          </a:p>
          <a:p>
            <a:pPr marL="0" indent="0" algn="ctr">
              <a:buNone/>
            </a:pPr>
            <a:endParaRPr lang="en-US" sz="1500" b="1" dirty="0">
              <a:solidFill>
                <a:schemeClr val="tx1"/>
              </a:solidFill>
              <a:latin typeface="Georgia" panose="02040502050405020303" pitchFamily="18" charset="0"/>
            </a:endParaRPr>
          </a:p>
          <a:p>
            <a:pPr marL="0" indent="0">
              <a:buNone/>
            </a:pPr>
            <a:r>
              <a:rPr lang="en-US" sz="4400" b="1" i="1" dirty="0">
                <a:solidFill>
                  <a:schemeClr val="tx1"/>
                </a:solidFill>
                <a:latin typeface="Georgia" panose="02040502050405020303" pitchFamily="18" charset="0"/>
              </a:rPr>
              <a:t>Evangelist</a:t>
            </a:r>
            <a:r>
              <a:rPr lang="en-US" sz="4000" b="1" dirty="0">
                <a:solidFill>
                  <a:schemeClr val="tx1"/>
                </a:solidFill>
                <a:latin typeface="Georgia" panose="02040502050405020303" pitchFamily="18" charset="0"/>
              </a:rPr>
              <a:t> – Responsibilities 	And Duties (2:1, 6, 9, 15; 3:1,     	8-9) Character (2:7-8)</a:t>
            </a:r>
          </a:p>
        </p:txBody>
      </p:sp>
    </p:spTree>
    <p:extLst>
      <p:ext uri="{BB962C8B-B14F-4D97-AF65-F5344CB8AC3E}">
        <p14:creationId xmlns:p14="http://schemas.microsoft.com/office/powerpoint/2010/main" val="705662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par>
                          <p:cTn id="8" fill="hold">
                            <p:stCondLst>
                              <p:cond delay="2000"/>
                            </p:stCondLst>
                            <p:childTnLst>
                              <p:par>
                                <p:cTn id="9" presetID="23"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4070"/>
            <a:ext cx="9144000" cy="1232451"/>
          </a:xfrm>
        </p:spPr>
        <p:txBody>
          <a:bodyPr>
            <a:normAutofit/>
          </a:bodyPr>
          <a:lstStyle/>
          <a:p>
            <a:pPr algn="ctr"/>
            <a:r>
              <a:rPr lang="en-US" sz="4950" b="1" dirty="0">
                <a:latin typeface="Georgia" panose="02040502050405020303" pitchFamily="18" charset="0"/>
              </a:rPr>
              <a:t>CHURCH EDIFICATION</a:t>
            </a:r>
            <a:endParaRPr lang="en-US" sz="4950" dirty="0"/>
          </a:p>
        </p:txBody>
      </p:sp>
      <p:sp>
        <p:nvSpPr>
          <p:cNvPr id="3" name="Content Placeholder 2"/>
          <p:cNvSpPr>
            <a:spLocks noGrp="1"/>
          </p:cNvSpPr>
          <p:nvPr>
            <p:ph idx="1"/>
          </p:nvPr>
        </p:nvSpPr>
        <p:spPr>
          <a:xfrm>
            <a:off x="103909" y="2133600"/>
            <a:ext cx="9040091" cy="4724399"/>
          </a:xfrm>
        </p:spPr>
        <p:txBody>
          <a:bodyPr>
            <a:normAutofit/>
          </a:bodyPr>
          <a:lstStyle/>
          <a:p>
            <a:pPr marL="0" indent="0">
              <a:buNone/>
            </a:pPr>
            <a:r>
              <a:rPr lang="en-US" sz="4400" b="1" i="1" dirty="0">
                <a:solidFill>
                  <a:schemeClr val="tx1"/>
                </a:solidFill>
                <a:latin typeface="Georgia" panose="02040502050405020303" pitchFamily="18" charset="0"/>
              </a:rPr>
              <a:t>Elders</a:t>
            </a:r>
            <a:r>
              <a:rPr lang="en-US" sz="4000" b="1" dirty="0">
                <a:solidFill>
                  <a:schemeClr val="tx1"/>
                </a:solidFill>
                <a:latin typeface="Georgia" panose="02040502050405020303" pitchFamily="18" charset="0"/>
              </a:rPr>
              <a:t> – Qualifications To Serve 	(1:6-9); Responsibilities (2:7-8)</a:t>
            </a:r>
          </a:p>
          <a:p>
            <a:pPr marL="0" indent="0">
              <a:buNone/>
            </a:pPr>
            <a:r>
              <a:rPr lang="en-US" sz="4400" b="1" i="1" dirty="0">
                <a:solidFill>
                  <a:schemeClr val="tx1"/>
                </a:solidFill>
                <a:latin typeface="Georgia" panose="02040502050405020303" pitchFamily="18" charset="0"/>
              </a:rPr>
              <a:t>Members</a:t>
            </a:r>
            <a:r>
              <a:rPr lang="en-US" sz="4000" b="1" i="1" dirty="0">
                <a:solidFill>
                  <a:schemeClr val="tx1"/>
                </a:solidFill>
                <a:latin typeface="Georgia" panose="02040502050405020303" pitchFamily="18" charset="0"/>
              </a:rPr>
              <a:t> – </a:t>
            </a:r>
            <a:r>
              <a:rPr lang="en-US" sz="4000" b="1" dirty="0">
                <a:solidFill>
                  <a:schemeClr val="tx1"/>
                </a:solidFill>
                <a:latin typeface="Georgia" panose="02040502050405020303" pitchFamily="18" charset="0"/>
              </a:rPr>
              <a:t>Older Men (2:2); 	Older Women (2:3-4); Younger 	Women (2:4-5); Younger Men 	(2:6-8); All </a:t>
            </a:r>
            <a:r>
              <a:rPr lang="en-US" sz="4000" b="1">
                <a:solidFill>
                  <a:schemeClr val="tx1"/>
                </a:solidFill>
                <a:latin typeface="Georgia" panose="02040502050405020303" pitchFamily="18" charset="0"/>
              </a:rPr>
              <a:t>Christians About 	Duties &amp; </a:t>
            </a:r>
            <a:r>
              <a:rPr lang="en-US" sz="4000" b="1" dirty="0">
                <a:solidFill>
                  <a:schemeClr val="tx1"/>
                </a:solidFill>
                <a:latin typeface="Georgia" panose="02040502050405020303" pitchFamily="18" charset="0"/>
              </a:rPr>
              <a:t>Attitudes (2:9-3:15)</a:t>
            </a:r>
          </a:p>
        </p:txBody>
      </p:sp>
    </p:spTree>
    <p:extLst>
      <p:ext uri="{BB962C8B-B14F-4D97-AF65-F5344CB8AC3E}">
        <p14:creationId xmlns:p14="http://schemas.microsoft.com/office/powerpoint/2010/main" val="17512371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4071"/>
            <a:ext cx="9144000" cy="1245703"/>
          </a:xfrm>
        </p:spPr>
        <p:txBody>
          <a:bodyPr>
            <a:normAutofit/>
          </a:bodyPr>
          <a:lstStyle/>
          <a:p>
            <a:pPr algn="ctr"/>
            <a:r>
              <a:rPr lang="en-US" sz="4950" b="1" dirty="0">
                <a:latin typeface="Georgia" panose="02040502050405020303" pitchFamily="18" charset="0"/>
              </a:rPr>
              <a:t>CHURCH EDIFICATION</a:t>
            </a:r>
            <a:endParaRPr lang="en-US" sz="4950" dirty="0"/>
          </a:p>
        </p:txBody>
      </p:sp>
      <p:sp>
        <p:nvSpPr>
          <p:cNvPr id="3" name="Content Placeholder 2"/>
          <p:cNvSpPr>
            <a:spLocks noGrp="1"/>
          </p:cNvSpPr>
          <p:nvPr>
            <p:ph idx="1"/>
          </p:nvPr>
        </p:nvSpPr>
        <p:spPr>
          <a:xfrm>
            <a:off x="367748" y="2291195"/>
            <a:ext cx="8511209" cy="4142734"/>
          </a:xfrm>
        </p:spPr>
        <p:txBody>
          <a:bodyPr>
            <a:noAutofit/>
          </a:bodyPr>
          <a:lstStyle/>
          <a:p>
            <a:pPr marL="0" indent="0">
              <a:buNone/>
            </a:pPr>
            <a:r>
              <a:rPr lang="en-US" sz="3600" b="1" dirty="0">
                <a:solidFill>
                  <a:schemeClr val="tx1"/>
                </a:solidFill>
                <a:latin typeface="Georgia" panose="02040502050405020303" pitchFamily="18" charset="0"/>
              </a:rPr>
              <a:t>		     </a:t>
            </a:r>
            <a:r>
              <a:rPr lang="en-US" sz="3600" b="1" u="sng" dirty="0">
                <a:solidFill>
                  <a:schemeClr val="tx1"/>
                </a:solidFill>
                <a:latin typeface="Georgia" panose="02040502050405020303" pitchFamily="18" charset="0"/>
              </a:rPr>
              <a:t>Ephesians 4:16</a:t>
            </a:r>
            <a:r>
              <a:rPr lang="en-US" sz="3600" b="1" dirty="0">
                <a:solidFill>
                  <a:schemeClr val="tx1"/>
                </a:solidFill>
                <a:latin typeface="Georgia" panose="02040502050405020303" pitchFamily="18" charset="0"/>
              </a:rPr>
              <a:t> - from whom   			 the whole body, joined and 				 knit together by what every joint supplies, according to the effective working by which every part does its share, causes growth of the body for the edifying of itself in love.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431" y="2291194"/>
            <a:ext cx="1502354" cy="1684457"/>
          </a:xfrm>
          <a:prstGeom prst="rect">
            <a:avLst/>
          </a:prstGeom>
        </p:spPr>
      </p:pic>
    </p:spTree>
    <p:extLst>
      <p:ext uri="{BB962C8B-B14F-4D97-AF65-F5344CB8AC3E}">
        <p14:creationId xmlns:p14="http://schemas.microsoft.com/office/powerpoint/2010/main" val="29580819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341</TotalTime>
  <Words>234</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Dividend</vt:lpstr>
      <vt:lpstr>CHURCH EDIFICATION</vt:lpstr>
      <vt:lpstr>CHURCH EDIFICATION</vt:lpstr>
      <vt:lpstr>CHURCH EDIFICATION</vt:lpstr>
      <vt:lpstr>CHURCH EDIFICATION</vt:lpstr>
      <vt:lpstr>CHURCH EDIFICATION</vt:lpstr>
      <vt:lpstr>CHURCH EDIFICATION</vt:lpstr>
      <vt:lpstr>CHURCH EDIFICATION</vt:lpstr>
      <vt:lpstr>CHURCH EDIFICATION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EDIFICATION</dc:title>
  <dc:creator>O'neal</dc:creator>
  <cp:lastModifiedBy>Oak Ridge Church of Christ</cp:lastModifiedBy>
  <cp:revision>30</cp:revision>
  <dcterms:created xsi:type="dcterms:W3CDTF">2015-10-31T19:07:35Z</dcterms:created>
  <dcterms:modified xsi:type="dcterms:W3CDTF">2017-12-24T17:00:44Z</dcterms:modified>
</cp:coreProperties>
</file>