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1" r:id="rId2"/>
    <p:sldId id="320" r:id="rId3"/>
    <p:sldId id="303" r:id="rId4"/>
    <p:sldId id="339" r:id="rId5"/>
    <p:sldId id="340" r:id="rId6"/>
    <p:sldId id="319" r:id="rId7"/>
    <p:sldId id="322" r:id="rId8"/>
    <p:sldId id="323" r:id="rId9"/>
    <p:sldId id="324" r:id="rId10"/>
    <p:sldId id="326" r:id="rId11"/>
    <p:sldId id="346" r:id="rId12"/>
    <p:sldId id="345" r:id="rId13"/>
    <p:sldId id="344" r:id="rId14"/>
    <p:sldId id="343" r:id="rId15"/>
    <p:sldId id="342" r:id="rId16"/>
    <p:sldId id="341" r:id="rId17"/>
    <p:sldId id="327" r:id="rId18"/>
    <p:sldId id="347" r:id="rId19"/>
    <p:sldId id="330" r:id="rId20"/>
    <p:sldId id="329" r:id="rId21"/>
    <p:sldId id="332" r:id="rId22"/>
  </p:sldIdLst>
  <p:sldSz cx="9144000" cy="6858000" type="screen4x3"/>
  <p:notesSz cx="7077075" cy="93837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33CCCC"/>
    <a:srgbClr val="FF0000"/>
    <a:srgbClr val="800080"/>
    <a:srgbClr val="FF33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07" autoAdjust="0"/>
  </p:normalViewPr>
  <p:slideViewPr>
    <p:cSldViewPr>
      <p:cViewPr>
        <p:scale>
          <a:sx n="60" d="100"/>
          <a:sy n="60" d="100"/>
        </p:scale>
        <p:origin x="-570"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extLst>
          </p:cNvPr>
          <p:cNvSpPr>
            <a:spLocks noGrp="1" noChangeArrowheads="1"/>
          </p:cNvSpPr>
          <p:nvPr>
            <p:ph type="hdr" sz="quarter"/>
          </p:nvPr>
        </p:nvSpPr>
        <p:spPr bwMode="auto">
          <a:xfrm>
            <a:off x="0" y="0"/>
            <a:ext cx="3067411" cy="5220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4579" name="Rectangle 3">
            <a:extLst>
              <a:ext uri="{FF2B5EF4-FFF2-40B4-BE49-F238E27FC236}"/>
            </a:extLst>
          </p:cNvPr>
          <p:cNvSpPr>
            <a:spLocks noGrp="1" noChangeArrowheads="1"/>
          </p:cNvSpPr>
          <p:nvPr>
            <p:ph type="dt" sz="quarter" idx="1"/>
          </p:nvPr>
        </p:nvSpPr>
        <p:spPr bwMode="auto">
          <a:xfrm>
            <a:off x="4009664" y="0"/>
            <a:ext cx="3067411" cy="5220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4580" name="Rectangle 4">
            <a:extLst>
              <a:ext uri="{FF2B5EF4-FFF2-40B4-BE49-F238E27FC236}"/>
            </a:extLst>
          </p:cNvPr>
          <p:cNvSpPr>
            <a:spLocks noGrp="1" noChangeArrowheads="1"/>
          </p:cNvSpPr>
          <p:nvPr>
            <p:ph type="ftr" sz="quarter" idx="2"/>
          </p:nvPr>
        </p:nvSpPr>
        <p:spPr bwMode="auto">
          <a:xfrm>
            <a:off x="0" y="8861694"/>
            <a:ext cx="3067411" cy="5220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4581" name="Rectangle 5">
            <a:extLst>
              <a:ext uri="{FF2B5EF4-FFF2-40B4-BE49-F238E27FC236}"/>
            </a:extLst>
          </p:cNvPr>
          <p:cNvSpPr>
            <a:spLocks noGrp="1" noChangeArrowheads="1"/>
          </p:cNvSpPr>
          <p:nvPr>
            <p:ph type="sldNum" sz="quarter" idx="3"/>
          </p:nvPr>
        </p:nvSpPr>
        <p:spPr bwMode="auto">
          <a:xfrm>
            <a:off x="4009664" y="8861694"/>
            <a:ext cx="3067411" cy="5220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A7E209-2A32-4D04-A205-323E70B73CD9}" type="slidenum">
              <a:rPr lang="en-US" altLang="en-US"/>
              <a:pPr>
                <a:defRPr/>
              </a:pPr>
              <a:t>‹#›</a:t>
            </a:fld>
            <a:endParaRPr lang="en-US" altLang="en-US"/>
          </a:p>
        </p:txBody>
      </p:sp>
    </p:spTree>
    <p:extLst>
      <p:ext uri="{BB962C8B-B14F-4D97-AF65-F5344CB8AC3E}">
        <p14:creationId xmlns:p14="http://schemas.microsoft.com/office/powerpoint/2010/main" val="3840976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2CB89103-1272-476B-8669-8AB790560F92}" type="datetimeFigureOut">
              <a:rPr lang="en-US" smtClean="0"/>
              <a:t>10/27/2017</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57700"/>
            <a:ext cx="5661025" cy="42227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222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912225"/>
            <a:ext cx="3067050" cy="469900"/>
          </a:xfrm>
          <a:prstGeom prst="rect">
            <a:avLst/>
          </a:prstGeom>
        </p:spPr>
        <p:txBody>
          <a:bodyPr vert="horz" lIns="91440" tIns="45720" rIns="91440" bIns="45720" rtlCol="0" anchor="b"/>
          <a:lstStyle>
            <a:lvl1pPr algn="r">
              <a:defRPr sz="1200"/>
            </a:lvl1pPr>
          </a:lstStyle>
          <a:p>
            <a:fld id="{69B8BFAF-DB9E-464D-A7F9-967C9FB1207E}" type="slidenum">
              <a:rPr lang="en-US" smtClean="0"/>
              <a:t>‹#›</a:t>
            </a:fld>
            <a:endParaRPr lang="en-US"/>
          </a:p>
        </p:txBody>
      </p:sp>
    </p:spTree>
    <p:extLst>
      <p:ext uri="{BB962C8B-B14F-4D97-AF65-F5344CB8AC3E}">
        <p14:creationId xmlns:p14="http://schemas.microsoft.com/office/powerpoint/2010/main" val="295215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DA53F81-367F-43EF-8260-1F784609670C}" type="slidenum">
              <a:rPr lang="en-US" altLang="en-US"/>
              <a:pPr>
                <a:defRPr/>
              </a:pPr>
              <a:t>‹#›</a:t>
            </a:fld>
            <a:endParaRPr lang="en-US" altLang="en-US"/>
          </a:p>
        </p:txBody>
      </p:sp>
    </p:spTree>
    <p:extLst>
      <p:ext uri="{BB962C8B-B14F-4D97-AF65-F5344CB8AC3E}">
        <p14:creationId xmlns:p14="http://schemas.microsoft.com/office/powerpoint/2010/main" val="325271737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543FE8F-2B48-4CB3-A9FD-40C6F2142F02}" type="slidenum">
              <a:rPr lang="en-US" altLang="en-US"/>
              <a:pPr>
                <a:defRPr/>
              </a:pPr>
              <a:t>‹#›</a:t>
            </a:fld>
            <a:endParaRPr lang="en-US" altLang="en-US"/>
          </a:p>
        </p:txBody>
      </p:sp>
    </p:spTree>
    <p:extLst>
      <p:ext uri="{BB962C8B-B14F-4D97-AF65-F5344CB8AC3E}">
        <p14:creationId xmlns:p14="http://schemas.microsoft.com/office/powerpoint/2010/main" val="24708771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A1C48C8-4374-4610-80C1-2A5DE8287358}" type="slidenum">
              <a:rPr lang="en-US" altLang="en-US"/>
              <a:pPr>
                <a:defRPr/>
              </a:pPr>
              <a:t>‹#›</a:t>
            </a:fld>
            <a:endParaRPr lang="en-US" altLang="en-US"/>
          </a:p>
        </p:txBody>
      </p:sp>
    </p:spTree>
    <p:extLst>
      <p:ext uri="{BB962C8B-B14F-4D97-AF65-F5344CB8AC3E}">
        <p14:creationId xmlns:p14="http://schemas.microsoft.com/office/powerpoint/2010/main" val="26012025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0A2EEC4-11C6-4733-8203-55738A77431B}" type="slidenum">
              <a:rPr lang="en-US" altLang="en-US"/>
              <a:pPr>
                <a:defRPr/>
              </a:pPr>
              <a:t>‹#›</a:t>
            </a:fld>
            <a:endParaRPr lang="en-US" altLang="en-US"/>
          </a:p>
        </p:txBody>
      </p:sp>
    </p:spTree>
    <p:extLst>
      <p:ext uri="{BB962C8B-B14F-4D97-AF65-F5344CB8AC3E}">
        <p14:creationId xmlns:p14="http://schemas.microsoft.com/office/powerpoint/2010/main" val="11238269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19C75F5-B162-497F-BF8E-79DFCD14B872}" type="slidenum">
              <a:rPr lang="en-US" altLang="en-US"/>
              <a:pPr>
                <a:defRPr/>
              </a:pPr>
              <a:t>‹#›</a:t>
            </a:fld>
            <a:endParaRPr lang="en-US" altLang="en-US"/>
          </a:p>
        </p:txBody>
      </p:sp>
    </p:spTree>
    <p:extLst>
      <p:ext uri="{BB962C8B-B14F-4D97-AF65-F5344CB8AC3E}">
        <p14:creationId xmlns:p14="http://schemas.microsoft.com/office/powerpoint/2010/main" val="265167296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CB9FD675-9F6D-4AA1-9F11-E02F0FC5A354}" type="slidenum">
              <a:rPr lang="en-US" altLang="en-US"/>
              <a:pPr>
                <a:defRPr/>
              </a:pPr>
              <a:t>‹#›</a:t>
            </a:fld>
            <a:endParaRPr lang="en-US" altLang="en-US"/>
          </a:p>
        </p:txBody>
      </p:sp>
    </p:spTree>
    <p:extLst>
      <p:ext uri="{BB962C8B-B14F-4D97-AF65-F5344CB8AC3E}">
        <p14:creationId xmlns:p14="http://schemas.microsoft.com/office/powerpoint/2010/main" val="14270888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C5E288E7-8207-4537-80FE-1EDB3AA1416E}" type="slidenum">
              <a:rPr lang="en-US" altLang="en-US"/>
              <a:pPr>
                <a:defRPr/>
              </a:pPr>
              <a:t>‹#›</a:t>
            </a:fld>
            <a:endParaRPr lang="en-US" altLang="en-US"/>
          </a:p>
        </p:txBody>
      </p:sp>
    </p:spTree>
    <p:extLst>
      <p:ext uri="{BB962C8B-B14F-4D97-AF65-F5344CB8AC3E}">
        <p14:creationId xmlns:p14="http://schemas.microsoft.com/office/powerpoint/2010/main" val="283148969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F2E0018C-8EE9-4F3F-83CA-CBFF01CB2FF9}" type="slidenum">
              <a:rPr lang="en-US" altLang="en-US"/>
              <a:pPr>
                <a:defRPr/>
              </a:pPr>
              <a:t>‹#›</a:t>
            </a:fld>
            <a:endParaRPr lang="en-US" altLang="en-US"/>
          </a:p>
        </p:txBody>
      </p:sp>
    </p:spTree>
    <p:extLst>
      <p:ext uri="{BB962C8B-B14F-4D97-AF65-F5344CB8AC3E}">
        <p14:creationId xmlns:p14="http://schemas.microsoft.com/office/powerpoint/2010/main" val="11733080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28FCD92E-ADFF-4E6E-9C5E-D22288E11371}" type="slidenum">
              <a:rPr lang="en-US" altLang="en-US"/>
              <a:pPr>
                <a:defRPr/>
              </a:pPr>
              <a:t>‹#›</a:t>
            </a:fld>
            <a:endParaRPr lang="en-US" altLang="en-US"/>
          </a:p>
        </p:txBody>
      </p:sp>
    </p:spTree>
    <p:extLst>
      <p:ext uri="{BB962C8B-B14F-4D97-AF65-F5344CB8AC3E}">
        <p14:creationId xmlns:p14="http://schemas.microsoft.com/office/powerpoint/2010/main" val="32078716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BF1D1BC7-C128-4843-9D8C-B42D1570B20D}" type="slidenum">
              <a:rPr lang="en-US" altLang="en-US"/>
              <a:pPr>
                <a:defRPr/>
              </a:pPr>
              <a:t>‹#›</a:t>
            </a:fld>
            <a:endParaRPr lang="en-US" altLang="en-US"/>
          </a:p>
        </p:txBody>
      </p:sp>
    </p:spTree>
    <p:extLst>
      <p:ext uri="{BB962C8B-B14F-4D97-AF65-F5344CB8AC3E}">
        <p14:creationId xmlns:p14="http://schemas.microsoft.com/office/powerpoint/2010/main" val="23398326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3ED6D3E-7F9F-45FE-9ECF-BDB67B0A4F8D}" type="slidenum">
              <a:rPr lang="en-US" altLang="en-US"/>
              <a:pPr>
                <a:defRPr/>
              </a:pPr>
              <a:t>‹#›</a:t>
            </a:fld>
            <a:endParaRPr lang="en-US" altLang="en-US"/>
          </a:p>
        </p:txBody>
      </p:sp>
    </p:spTree>
    <p:extLst>
      <p:ext uri="{BB962C8B-B14F-4D97-AF65-F5344CB8AC3E}">
        <p14:creationId xmlns:p14="http://schemas.microsoft.com/office/powerpoint/2010/main" val="20896547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64017C2-05E8-4C98-B428-081AA501AE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extLst>
          </p:cNvPr>
          <p:cNvSpPr>
            <a:spLocks noGrp="1" noChangeArrowheads="1"/>
          </p:cNvSpPr>
          <p:nvPr>
            <p:ph type="title"/>
          </p:nvPr>
        </p:nvSpPr>
        <p:spPr>
          <a:xfrm>
            <a:off x="533400" y="1219200"/>
            <a:ext cx="8077200" cy="3124200"/>
          </a:xfrm>
        </p:spPr>
        <p:txBody>
          <a:bodyPr/>
          <a:lstStyle/>
          <a:p>
            <a:pPr eaLnBrk="1" hangingPunct="1">
              <a:defRPr/>
            </a:pPr>
            <a:r>
              <a:rPr lang="en-US" sz="4800" b="1" dirty="0">
                <a:solidFill>
                  <a:schemeClr val="tx1"/>
                </a:solidFill>
                <a:effectLst>
                  <a:outerShdw blurRad="38100" dist="38100" dir="2700000" algn="tl">
                    <a:srgbClr val="000000"/>
                  </a:outerShdw>
                </a:effectLst>
                <a:latin typeface="Verdana" pitchFamily="34" charset="0"/>
              </a:rPr>
              <a:t>DEACON  QUALIFICATIONS &amp; APPOINTMENT PROCEDURES</a:t>
            </a:r>
            <a:endParaRPr lang="en-US" b="1" dirty="0">
              <a:solidFill>
                <a:schemeClr val="tx1"/>
              </a:solidFill>
              <a:latin typeface="Verdan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340514951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(3) Ability to lead a responsible life and set a good example.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87507125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(3) Ability to lead a responsible life and set a good example.                (4) Proof of important character traits such as patience, discipline, self control, love, sacrifice, kindness, longsuffering, etc.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100803290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(3) Ability to lead a responsible life and set a good example.                (4) Proof of important character traits such as patience, discipline, self control, love, sacrifice, kindness, longsuffering, etc.                               (5) Deacons make wise decisions and earn his family’s respect.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391148602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(3) Ability to lead a responsible life and set a good example.                (4) Proof of important character traits such as patience, discipline, self control, love, sacrifice, kindness, longsuffering, etc.                               (5) Deacons make wise decisions and earn his family’s respect.                                                                                                         (6) He is not so busy that he neglects the needs of his family and therefore would manage his time well for the needs of the church. A deacon needs to be available and responsive in order </a:t>
            </a:r>
            <a:r>
              <a:rPr lang="en-US" altLang="en-US" sz="2000" b="1" dirty="0" smtClean="0">
                <a:latin typeface="Arial" charset="0"/>
              </a:rPr>
              <a:t>to </a:t>
            </a:r>
            <a:r>
              <a:rPr lang="en-US" altLang="en-US" sz="2000" b="1" dirty="0">
                <a:latin typeface="Arial" charset="0"/>
              </a:rPr>
              <a:t>help the church and assist the elders! A man who is too busy while being considered to be a deacon, would probably be too busy to help the church and the elders.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226086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5255" y="750316"/>
            <a:ext cx="8763000"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solidFill>
                  <a:schemeClr val="bg1"/>
                </a:solidFill>
                <a:latin typeface="Arial" charset="0"/>
              </a:rPr>
              <a:t> </a:t>
            </a:r>
            <a:r>
              <a:rPr lang="en-US" altLang="en-US" sz="2200" b="1" dirty="0">
                <a:latin typeface="Arial" charset="0"/>
              </a:rPr>
              <a:t>“Ruling (managing) their children and their own houses well” - Related to the work of the deacon:   </a:t>
            </a:r>
            <a:r>
              <a:rPr lang="en-US" altLang="en-US" sz="2000" b="1" dirty="0">
                <a:latin typeface="Arial" charset="0"/>
              </a:rPr>
              <a:t>                                                              </a:t>
            </a:r>
          </a:p>
          <a:p>
            <a:pPr eaLnBrk="1" hangingPunct="1">
              <a:spcBef>
                <a:spcPct val="50000"/>
              </a:spcBef>
              <a:buFontTx/>
              <a:buNone/>
            </a:pPr>
            <a:r>
              <a:rPr lang="en-US" altLang="en-US" sz="2000" b="1" dirty="0">
                <a:latin typeface="Arial" charset="0"/>
              </a:rPr>
              <a:t>	(1) Ability to influence people in the right way.                                                              (2) Experience in dealing with and learning from problems in the lives of others as well as their own.                                                                                                 (3) Ability to lead a responsible life and set a good example.                (4) Proof of important character traits such as patience, discipline, self control, love, sacrifice, kindness, longsuffering, etc.                               (5) Deacons make wise decisions and earn his family’s respect.                                                                                                         (6) He is not so busy that he neglects the needs of his family and therefore would manage his time well for the needs of the church. A deacon needs to be available and responsive in order </a:t>
            </a:r>
            <a:r>
              <a:rPr lang="en-US" altLang="en-US" sz="2000" b="1" dirty="0" smtClean="0">
                <a:latin typeface="Arial" charset="0"/>
              </a:rPr>
              <a:t>to </a:t>
            </a:r>
            <a:r>
              <a:rPr lang="en-US" altLang="en-US" sz="2000" b="1" dirty="0">
                <a:latin typeface="Arial" charset="0"/>
              </a:rPr>
              <a:t>help the church and assist the elders! A man who is too busy while being considered to be a deacon, would probably be too busy to help the church and the elders.                                                                                                   (7) His faith and conviction are effective within his family and therefore can be effective with the church. </a:t>
            </a:r>
          </a:p>
        </p:txBody>
      </p:sp>
      <p:sp>
        <p:nvSpPr>
          <p:cNvPr id="50179"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extLst>
      <p:ext uri="{BB962C8B-B14F-4D97-AF65-F5344CB8AC3E}">
        <p14:creationId xmlns:p14="http://schemas.microsoft.com/office/powerpoint/2010/main" val="15779981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152400" y="609601"/>
            <a:ext cx="8763000"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latin typeface="Arial" charset="0"/>
              </a:rPr>
              <a:t> </a:t>
            </a:r>
            <a:r>
              <a:rPr lang="en-US" altLang="en-US" sz="2400" b="1" dirty="0">
                <a:latin typeface="Arial" charset="0"/>
              </a:rPr>
              <a:t>1 Timothy 3:13 “For those who have served well as deacons obtain for themselves a good (high) </a:t>
            </a:r>
            <a:r>
              <a:rPr lang="en-US" altLang="en-US" sz="2400" b="1" u="sng" dirty="0">
                <a:latin typeface="Arial" charset="0"/>
              </a:rPr>
              <a:t>standing</a:t>
            </a:r>
            <a:r>
              <a:rPr lang="en-US" altLang="en-US" sz="2400" b="1" dirty="0">
                <a:latin typeface="Arial" charset="0"/>
              </a:rPr>
              <a:t> and great confidence in the faith that is in Christ Jesus.” </a:t>
            </a:r>
          </a:p>
          <a:p>
            <a:pPr eaLnBrk="1" hangingPunct="1">
              <a:spcBef>
                <a:spcPct val="50000"/>
              </a:spcBef>
              <a:buFontTx/>
              <a:buNone/>
            </a:pPr>
            <a:r>
              <a:rPr lang="en-US" altLang="en-US" sz="2000" b="1" dirty="0">
                <a:latin typeface="Arial" charset="0"/>
              </a:rPr>
              <a:t>•	</a:t>
            </a:r>
            <a:r>
              <a:rPr lang="en-US" altLang="en-US" sz="2400" b="1" dirty="0">
                <a:latin typeface="Arial" charset="0"/>
              </a:rPr>
              <a:t>In this verse the Greek word “bathmos” appears only here for “standing” in the new testament. This word “bathmos” means “a step, a threshold. Here the meaning is a position of trust and influence in the church” (Vincent, p. 237). “Denotes a step, primarily of a threshold or stair; figuratively; a standing, a stage in a career, position, degree” (Vine, p. 155).</a:t>
            </a:r>
          </a:p>
          <a:p>
            <a:pPr eaLnBrk="1" hangingPunct="1">
              <a:spcBef>
                <a:spcPct val="50000"/>
              </a:spcBef>
              <a:buFontTx/>
              <a:buNone/>
            </a:pPr>
            <a:r>
              <a:rPr lang="en-US" altLang="en-US" sz="2400" b="1" dirty="0">
                <a:latin typeface="Arial" charset="0"/>
              </a:rPr>
              <a:t>•	Deacons who perform well will have greater confidence in their relationship with God. They will also develop greater confidence in their faith. </a:t>
            </a:r>
            <a:r>
              <a:rPr lang="en-US" altLang="en-US" sz="2000" b="1" dirty="0">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152400" y="609601"/>
            <a:ext cx="8763000" cy="400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90000"/>
              </a:lnSpc>
              <a:spcBef>
                <a:spcPct val="50000"/>
              </a:spcBef>
              <a:buFontTx/>
              <a:buNone/>
            </a:pPr>
            <a:r>
              <a:rPr lang="en-US" altLang="en-US" sz="2000" b="1" dirty="0">
                <a:latin typeface="Arial" charset="0"/>
              </a:rPr>
              <a:t> </a:t>
            </a:r>
            <a:r>
              <a:rPr lang="en-US" altLang="en-US" sz="2400" b="1" dirty="0">
                <a:latin typeface="Arial" charset="0"/>
              </a:rPr>
              <a:t>1 Timothy 3:13 “For those who have served well as deacons obtain for themselves a good (high) standing and great confidence in the faith that is in Christ Jesus.” </a:t>
            </a:r>
          </a:p>
          <a:p>
            <a:pPr eaLnBrk="1" hangingPunct="1">
              <a:spcBef>
                <a:spcPct val="50000"/>
              </a:spcBef>
              <a:buFontTx/>
              <a:buNone/>
            </a:pPr>
            <a:r>
              <a:rPr lang="en-US" altLang="en-US" sz="2000" b="1" dirty="0">
                <a:latin typeface="Arial" charset="0"/>
              </a:rPr>
              <a:t>•	</a:t>
            </a:r>
            <a:r>
              <a:rPr lang="en-US" altLang="en-US" sz="2400" b="1" dirty="0">
                <a:latin typeface="Arial" charset="0"/>
              </a:rPr>
              <a:t>There have always been those who have shied away from the responsibility of serving as a deacon, yet notice God’s attitude.</a:t>
            </a:r>
          </a:p>
          <a:p>
            <a:pPr eaLnBrk="1" hangingPunct="1">
              <a:spcBef>
                <a:spcPct val="50000"/>
              </a:spcBef>
            </a:pPr>
            <a:r>
              <a:rPr lang="en-US" altLang="en-US" sz="2400" b="1" dirty="0">
                <a:latin typeface="Arial" panose="020B0604020202020204" pitchFamily="34" charset="0"/>
                <a:cs typeface="Arial" panose="020B0604020202020204" pitchFamily="34" charset="0"/>
              </a:rPr>
              <a:t>The responsibility is not to be dreaded. Rather tremendous rewards, personal growth, and spiritual growth await the man who will answer the call. </a:t>
            </a:r>
            <a:r>
              <a:rPr lang="en-US" altLang="en-US" sz="2400" b="1" dirty="0" smtClean="0">
                <a:latin typeface="Arial" charset="0"/>
              </a:rPr>
              <a:t> </a:t>
            </a:r>
            <a:r>
              <a:rPr lang="en-US" altLang="en-US" sz="2000" b="1" dirty="0">
                <a:latin typeface="Arial" charset="0"/>
              </a:rPr>
              <a:t>	</a:t>
            </a:r>
          </a:p>
        </p:txBody>
      </p:sp>
    </p:spTree>
    <p:extLst>
      <p:ext uri="{BB962C8B-B14F-4D97-AF65-F5344CB8AC3E}">
        <p14:creationId xmlns:p14="http://schemas.microsoft.com/office/powerpoint/2010/main" val="16523187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5"/>
          <p:cNvSpPr txBox="1">
            <a:spLocks noChangeArrowheads="1"/>
          </p:cNvSpPr>
          <p:nvPr/>
        </p:nvSpPr>
        <p:spPr bwMode="auto">
          <a:xfrm>
            <a:off x="190500" y="584777"/>
            <a:ext cx="8763000" cy="572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Tx/>
              <a:buNone/>
            </a:pPr>
            <a:r>
              <a:rPr lang="en-US" altLang="en-US" sz="2100" b="1" dirty="0" smtClean="0">
                <a:latin typeface="+mn-lt"/>
              </a:rPr>
              <a:t>1</a:t>
            </a:r>
            <a:r>
              <a:rPr lang="en-US" altLang="en-US" sz="2100" b="1" dirty="0">
                <a:latin typeface="+mn-lt"/>
              </a:rPr>
              <a:t>. All Christians who are members of the Oak Ridge church of Christ nominate men they believe meet the qualifications for deacons.                                                    </a:t>
            </a:r>
            <a:endParaRPr lang="en-US" altLang="en-US" sz="2100" b="1" dirty="0" smtClean="0">
              <a:latin typeface="+mn-lt"/>
            </a:endParaRPr>
          </a:p>
          <a:p>
            <a:pPr eaLnBrk="1" hangingPunct="1">
              <a:spcBef>
                <a:spcPts val="600"/>
              </a:spcBef>
              <a:buFontTx/>
              <a:buNone/>
            </a:pPr>
            <a:r>
              <a:rPr lang="en-US" altLang="en-US" sz="2100" b="1" dirty="0" smtClean="0">
                <a:latin typeface="+mn-lt"/>
              </a:rPr>
              <a:t>2</a:t>
            </a:r>
            <a:r>
              <a:rPr lang="en-US" altLang="en-US" sz="2100" b="1" dirty="0">
                <a:latin typeface="+mn-lt"/>
              </a:rPr>
              <a:t>. Those men nominated by the majority are considered.                                                                               </a:t>
            </a:r>
            <a:endParaRPr lang="en-US" altLang="en-US" sz="2100" b="1" dirty="0" smtClean="0">
              <a:latin typeface="+mn-lt"/>
            </a:endParaRPr>
          </a:p>
          <a:p>
            <a:pPr eaLnBrk="1" hangingPunct="1">
              <a:spcBef>
                <a:spcPts val="600"/>
              </a:spcBef>
              <a:buFontTx/>
              <a:buNone/>
            </a:pPr>
            <a:r>
              <a:rPr lang="en-US" altLang="en-US" sz="2100" b="1" dirty="0" smtClean="0">
                <a:latin typeface="+mn-lt"/>
              </a:rPr>
              <a:t>3</a:t>
            </a:r>
            <a:r>
              <a:rPr lang="en-US" altLang="en-US" sz="2100" b="1" dirty="0">
                <a:latin typeface="+mn-lt"/>
              </a:rPr>
              <a:t>. Elders confirm those nominated meet the qualifications. The prospective deacons then will be asked by the elders if they are willing to serve as deacons.                                                                  </a:t>
            </a:r>
            <a:endParaRPr lang="en-US" altLang="en-US" sz="2100" b="1" dirty="0" smtClean="0">
              <a:latin typeface="+mn-lt"/>
            </a:endParaRPr>
          </a:p>
          <a:p>
            <a:pPr eaLnBrk="1" hangingPunct="1">
              <a:spcBef>
                <a:spcPts val="600"/>
              </a:spcBef>
              <a:buFontTx/>
              <a:buNone/>
            </a:pPr>
            <a:r>
              <a:rPr lang="en-US" altLang="en-US" sz="2100" b="1" dirty="0" smtClean="0">
                <a:latin typeface="+mn-lt"/>
              </a:rPr>
              <a:t>4</a:t>
            </a:r>
            <a:r>
              <a:rPr lang="en-US" altLang="en-US" sz="2100" b="1" dirty="0">
                <a:latin typeface="+mn-lt"/>
              </a:rPr>
              <a:t>. The list of men meeting the qualifications and willing to serve as deacons is announced to the </a:t>
            </a:r>
            <a:r>
              <a:rPr lang="en-US" altLang="en-US" sz="2100" b="1" dirty="0" smtClean="0">
                <a:latin typeface="+mn-lt"/>
              </a:rPr>
              <a:t>congregation.</a:t>
            </a:r>
          </a:p>
          <a:p>
            <a:pPr eaLnBrk="1" hangingPunct="1">
              <a:spcBef>
                <a:spcPts val="600"/>
              </a:spcBef>
              <a:buFontTx/>
              <a:buNone/>
            </a:pPr>
            <a:r>
              <a:rPr lang="en-US" altLang="en-US" sz="2100" b="1" dirty="0" smtClean="0">
                <a:latin typeface="+mn-lt"/>
              </a:rPr>
              <a:t>5. </a:t>
            </a:r>
            <a:r>
              <a:rPr lang="en-US" altLang="en-US" sz="2100" b="1" dirty="0">
                <a:latin typeface="+mn-lt"/>
              </a:rPr>
              <a:t>After announcing the prospective deacons, there is a 2 week consideration period. During this time members are encouraged to talk to and discuss any concerns they might have with those on the list. </a:t>
            </a:r>
            <a:endParaRPr lang="en-US" altLang="en-US" sz="2100" b="1" dirty="0" smtClean="0">
              <a:latin typeface="+mn-lt"/>
            </a:endParaRPr>
          </a:p>
          <a:p>
            <a:pPr eaLnBrk="1" hangingPunct="1">
              <a:spcBef>
                <a:spcPts val="600"/>
              </a:spcBef>
              <a:buFontTx/>
              <a:buNone/>
            </a:pPr>
            <a:r>
              <a:rPr lang="en-US" altLang="en-US" sz="2100" b="1" dirty="0" smtClean="0">
                <a:latin typeface="+mn-lt"/>
              </a:rPr>
              <a:t>6</a:t>
            </a:r>
            <a:r>
              <a:rPr lang="en-US" altLang="en-US" sz="2100" b="1" dirty="0">
                <a:latin typeface="+mn-lt"/>
              </a:rPr>
              <a:t>. Concerns that cannot be resolved between the member and the prospective deacon during the 2 week consideration period are brought to the elders to seek resolution.                                                                                                    </a:t>
            </a:r>
            <a:endParaRPr lang="en-US" altLang="en-US" sz="2100" b="1" dirty="0" smtClean="0">
              <a:latin typeface="+mn-lt"/>
            </a:endParaRPr>
          </a:p>
          <a:p>
            <a:pPr eaLnBrk="1" hangingPunct="1">
              <a:spcBef>
                <a:spcPts val="600"/>
              </a:spcBef>
              <a:buFontTx/>
              <a:buNone/>
            </a:pPr>
            <a:r>
              <a:rPr lang="en-US" altLang="en-US" sz="2100" b="1" dirty="0" smtClean="0">
                <a:latin typeface="+mn-lt"/>
              </a:rPr>
              <a:t>7</a:t>
            </a:r>
            <a:r>
              <a:rPr lang="en-US" altLang="en-US" sz="2100" b="1" dirty="0">
                <a:latin typeface="+mn-lt"/>
              </a:rPr>
              <a:t>. Once issues are resolved, the qualified deacons will be announced and appointed.  </a:t>
            </a:r>
          </a:p>
        </p:txBody>
      </p:sp>
      <p:sp>
        <p:nvSpPr>
          <p:cNvPr id="54275" name="Text Box 3">
            <a:extLst>
              <a:ext uri="{FF2B5EF4-FFF2-40B4-BE49-F238E27FC236}"/>
            </a:extLst>
          </p:cNvPr>
          <p:cNvSpPr txBox="1">
            <a:spLocks noChangeArrowheads="1"/>
          </p:cNvSpPr>
          <p:nvPr/>
        </p:nvSpPr>
        <p:spPr bwMode="auto">
          <a:xfrm>
            <a:off x="0" y="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Nomination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extLst>
          </p:cNvPr>
          <p:cNvSpPr>
            <a:spLocks noGrp="1" noChangeArrowheads="1"/>
          </p:cNvSpPr>
          <p:nvPr>
            <p:ph type="title" idx="4294967295"/>
          </p:nvPr>
        </p:nvSpPr>
        <p:spPr>
          <a:xfrm>
            <a:off x="533400" y="1219200"/>
            <a:ext cx="8077200" cy="3124200"/>
          </a:xfrm>
        </p:spPr>
        <p:txBody>
          <a:bodyPr/>
          <a:lstStyle/>
          <a:p>
            <a:pPr eaLnBrk="1" hangingPunct="1">
              <a:defRPr/>
            </a:pPr>
            <a:r>
              <a:rPr lang="en-US" sz="4800" b="1" dirty="0">
                <a:solidFill>
                  <a:schemeClr val="tx1"/>
                </a:solidFill>
                <a:effectLst>
                  <a:outerShdw blurRad="38100" dist="38100" dir="2700000" algn="tl">
                    <a:srgbClr val="000000"/>
                  </a:outerShdw>
                </a:effectLst>
                <a:latin typeface="Verdana" pitchFamily="34" charset="0"/>
              </a:rPr>
              <a:t>DEACON  QUALIFICATIONS (part </a:t>
            </a:r>
            <a:r>
              <a:rPr lang="en-US" sz="4800" b="1" dirty="0" smtClean="0">
                <a:solidFill>
                  <a:schemeClr val="tx1"/>
                </a:solidFill>
                <a:effectLst>
                  <a:outerShdw blurRad="38100" dist="38100" dir="2700000" algn="tl">
                    <a:srgbClr val="000000"/>
                  </a:outerShdw>
                </a:effectLst>
                <a:latin typeface="Verdana" pitchFamily="34" charset="0"/>
              </a:rPr>
              <a:t>2)</a:t>
            </a:r>
            <a:endParaRPr lang="en-US" b="1" dirty="0">
              <a:solidFill>
                <a:schemeClr val="tx1"/>
              </a:solidFill>
              <a:latin typeface="Verdan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5379522" y="838200"/>
            <a:ext cx="353587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dirty="0">
                <a:latin typeface="Arial" charset="0"/>
              </a:rPr>
              <a:t>Larry and I hope to </a:t>
            </a:r>
            <a:r>
              <a:rPr lang="en-US" altLang="en-US" sz="2400" b="1" dirty="0" smtClean="0">
                <a:latin typeface="Arial" charset="0"/>
              </a:rPr>
              <a:t>hand </a:t>
            </a:r>
            <a:r>
              <a:rPr lang="en-US" altLang="en-US" sz="2400" b="1" dirty="0">
                <a:latin typeface="Arial" charset="0"/>
              </a:rPr>
              <a:t>these out to each member </a:t>
            </a:r>
            <a:r>
              <a:rPr lang="en-US" altLang="en-US" sz="2400" b="1" dirty="0" smtClean="0">
                <a:latin typeface="Arial" charset="0"/>
              </a:rPr>
              <a:t>Wednesday </a:t>
            </a:r>
            <a:r>
              <a:rPr lang="en-US" altLang="en-US" sz="2400" b="1" dirty="0">
                <a:latin typeface="Arial" charset="0"/>
              </a:rPr>
              <a:t>(November 8) and then have them returned to us no later than the following Wednesday (November 15</a:t>
            </a:r>
            <a:r>
              <a:rPr lang="en-US" altLang="en-US" sz="2400" b="1" dirty="0" smtClean="0">
                <a:latin typeface="Arial" charset="0"/>
              </a:rPr>
              <a:t>).</a:t>
            </a:r>
          </a:p>
          <a:p>
            <a:pPr algn="ctr" eaLnBrk="1" hangingPunct="1">
              <a:spcBef>
                <a:spcPct val="50000"/>
              </a:spcBef>
              <a:buNone/>
            </a:pPr>
            <a:r>
              <a:rPr lang="en-US" sz="2400" b="1" i="1" dirty="0"/>
              <a:t>*Think and pray about this. Consider the qualifications thoroughly. Then nominate men you believe are qualified for the work of a deacon. </a:t>
            </a:r>
            <a:endParaRPr lang="en-US" altLang="en-US" sz="2400" b="1" dirty="0">
              <a:latin typeface="Arial" charset="0"/>
            </a:endParaRPr>
          </a:p>
        </p:txBody>
      </p:sp>
      <p:pic>
        <p:nvPicPr>
          <p:cNvPr id="30723"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5598" t="4449" r="5078" b="18979"/>
          <a:stretch/>
        </p:blipFill>
        <p:spPr bwMode="auto">
          <a:xfrm>
            <a:off x="457201" y="522514"/>
            <a:ext cx="4922322" cy="546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304800" y="457200"/>
            <a:ext cx="83058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90000"/>
              </a:lnSpc>
              <a:spcBef>
                <a:spcPct val="50000"/>
              </a:spcBef>
              <a:buFontTx/>
              <a:buNone/>
            </a:pPr>
            <a:r>
              <a:rPr lang="en-US" altLang="en-US" sz="2000" b="1" dirty="0">
                <a:solidFill>
                  <a:schemeClr val="bg1"/>
                </a:solidFill>
                <a:latin typeface="Arial" charset="0"/>
              </a:rPr>
              <a:t> 	</a:t>
            </a:r>
            <a:r>
              <a:rPr lang="en-US" altLang="en-US" sz="2400" b="1" dirty="0">
                <a:latin typeface="Arial" charset="0"/>
              </a:rPr>
              <a:t>Galatians </a:t>
            </a:r>
            <a:r>
              <a:rPr lang="en-US" altLang="en-US" sz="2400" b="1" dirty="0" smtClean="0">
                <a:latin typeface="Arial" charset="0"/>
              </a:rPr>
              <a:t>3:26-29</a:t>
            </a:r>
          </a:p>
          <a:p>
            <a:pPr eaLnBrk="1" hangingPunct="1">
              <a:lnSpc>
                <a:spcPct val="90000"/>
              </a:lnSpc>
              <a:spcBef>
                <a:spcPct val="50000"/>
              </a:spcBef>
              <a:buFontTx/>
              <a:buNone/>
            </a:pPr>
            <a:r>
              <a:rPr lang="en-US" altLang="en-US" sz="2400" b="1" dirty="0">
                <a:latin typeface="Arial" charset="0"/>
              </a:rPr>
              <a:t>	</a:t>
            </a:r>
            <a:r>
              <a:rPr lang="en-US" altLang="en-US" sz="2400" dirty="0" smtClean="0">
                <a:latin typeface="Arial" charset="0"/>
              </a:rPr>
              <a:t>To </a:t>
            </a:r>
            <a:r>
              <a:rPr lang="en-US" altLang="en-US" sz="2400" dirty="0">
                <a:latin typeface="Arial" charset="0"/>
              </a:rPr>
              <a:t>be a slave, servant, and child of God one must put on Jesus Christ by believing Him, confessing he is the Son of God, repenting of your sins, and being baptized for the forgiveness of your sins.</a:t>
            </a:r>
          </a:p>
          <a:p>
            <a:pPr eaLnBrk="1" hangingPunct="1">
              <a:spcBef>
                <a:spcPct val="50000"/>
              </a:spcBef>
              <a:buFontTx/>
              <a:buNone/>
            </a:pPr>
            <a:r>
              <a:rPr lang="en-US" altLang="en-US" sz="2400" b="1" dirty="0">
                <a:latin typeface="Arial" charset="0"/>
              </a:rPr>
              <a:t>	Have you done these things?</a:t>
            </a:r>
          </a:p>
          <a:p>
            <a:pPr eaLnBrk="1" hangingPunct="1">
              <a:spcBef>
                <a:spcPct val="50000"/>
              </a:spcBef>
              <a:buFontTx/>
              <a:buNone/>
            </a:pPr>
            <a:r>
              <a:rPr lang="en-US" altLang="en-US" sz="2400" b="1" dirty="0">
                <a:latin typeface="Arial" charset="0"/>
              </a:rPr>
              <a:t>	</a:t>
            </a:r>
            <a:r>
              <a:rPr lang="en-US" altLang="en-US" sz="2400" dirty="0">
                <a:latin typeface="Arial" charset="0"/>
              </a:rPr>
              <a:t>For those of us who are Christians; </a:t>
            </a:r>
            <a:endParaRPr lang="en-US" altLang="en-US" sz="2400" dirty="0" smtClean="0">
              <a:latin typeface="Arial" charset="0"/>
            </a:endParaRPr>
          </a:p>
          <a:p>
            <a:pPr eaLnBrk="1" hangingPunct="1">
              <a:spcBef>
                <a:spcPct val="50000"/>
              </a:spcBef>
              <a:buFontTx/>
              <a:buNone/>
            </a:pPr>
            <a:r>
              <a:rPr lang="en-US" altLang="en-US" sz="2400" b="1" i="1" dirty="0">
                <a:latin typeface="Arial" charset="0"/>
              </a:rPr>
              <a:t>	</a:t>
            </a:r>
            <a:r>
              <a:rPr lang="en-US" altLang="en-US" sz="2400" b="1" dirty="0" smtClean="0">
                <a:latin typeface="Arial" charset="0"/>
              </a:rPr>
              <a:t>Am </a:t>
            </a:r>
            <a:r>
              <a:rPr lang="en-US" altLang="en-US" sz="2400" b="1" dirty="0">
                <a:latin typeface="Arial" charset="0"/>
              </a:rPr>
              <a:t>I </a:t>
            </a:r>
            <a:r>
              <a:rPr lang="en-US" altLang="en-US" sz="2400" b="1" dirty="0" smtClean="0">
                <a:latin typeface="Arial" charset="0"/>
              </a:rPr>
              <a:t>seeking to please God each moment of my life?</a:t>
            </a:r>
            <a:r>
              <a:rPr lang="en-US" altLang="en-US" sz="2400" b="1" i="1" dirty="0" smtClean="0">
                <a:latin typeface="Arial" charset="0"/>
              </a:rPr>
              <a:t>          </a:t>
            </a:r>
            <a:r>
              <a:rPr lang="en-US" altLang="en-US" sz="2400" b="1" dirty="0" smtClean="0">
                <a:latin typeface="Arial" charset="0"/>
              </a:rPr>
              <a:t>(1 Thessalonians 4:1)</a:t>
            </a:r>
            <a:endParaRPr lang="en-US" altLang="en-US" sz="2400" b="1" dirty="0">
              <a:latin typeface="Arial" charset="0"/>
            </a:endParaRPr>
          </a:p>
          <a:p>
            <a:pPr eaLnBrk="1" hangingPunct="1">
              <a:spcBef>
                <a:spcPct val="50000"/>
              </a:spcBef>
              <a:buFontTx/>
              <a:buNone/>
            </a:pPr>
            <a:r>
              <a:rPr lang="en-US" altLang="en-US" sz="2400" b="1" dirty="0">
                <a:latin typeface="Arial" charset="0"/>
              </a:rPr>
              <a:t>	</a:t>
            </a:r>
            <a:endParaRPr lang="en-US" altLang="en-US" sz="2400" b="1" dirty="0" smtClean="0">
              <a:latin typeface="Arial" charset="0"/>
            </a:endParaRPr>
          </a:p>
          <a:p>
            <a:pPr eaLnBrk="1" hangingPunct="1">
              <a:spcBef>
                <a:spcPct val="50000"/>
              </a:spcBef>
              <a:buFontTx/>
              <a:buNone/>
            </a:pPr>
            <a:r>
              <a:rPr lang="en-US" altLang="en-US" sz="2400" b="1" dirty="0">
                <a:latin typeface="Arial" charset="0"/>
              </a:rPr>
              <a:t>	</a:t>
            </a:r>
            <a:r>
              <a:rPr lang="en-US" altLang="en-US" sz="2400" b="1" dirty="0" smtClean="0">
                <a:latin typeface="Arial" charset="0"/>
              </a:rPr>
              <a:t>If </a:t>
            </a:r>
            <a:r>
              <a:rPr lang="en-US" altLang="en-US" sz="2400" b="1" dirty="0">
                <a:latin typeface="Arial" charset="0"/>
              </a:rPr>
              <a:t>we can help you this morning, please come forward while we standing and sing.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152401" y="860083"/>
            <a:ext cx="838199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400" b="1" dirty="0" smtClean="0">
                <a:solidFill>
                  <a:schemeClr val="bg1"/>
                </a:solidFill>
                <a:latin typeface="Arial" charset="0"/>
              </a:rPr>
              <a:t>	</a:t>
            </a:r>
            <a:r>
              <a:rPr lang="en-US" altLang="en-US" sz="2200" b="1" dirty="0" smtClean="0">
                <a:latin typeface="Arial" charset="0"/>
              </a:rPr>
              <a:t>“</a:t>
            </a:r>
            <a:r>
              <a:rPr lang="en-US" altLang="en-US" sz="2200" b="1" dirty="0">
                <a:latin typeface="Arial" charset="0"/>
              </a:rPr>
              <a:t>Likewise </a:t>
            </a:r>
            <a:r>
              <a:rPr lang="en-US" altLang="en-US" sz="2200" b="1" u="sng" dirty="0">
                <a:latin typeface="Arial" charset="0"/>
              </a:rPr>
              <a:t>deacons</a:t>
            </a:r>
            <a:r>
              <a:rPr lang="en-US" altLang="en-US" sz="2200" b="1" dirty="0">
                <a:latin typeface="Arial" charset="0"/>
              </a:rPr>
              <a:t> must be reverent (men of dignity), </a:t>
            </a:r>
            <a:r>
              <a:rPr lang="en-US" altLang="en-US" sz="2200" b="1" dirty="0" smtClean="0">
                <a:latin typeface="Arial" charset="0"/>
              </a:rPr>
              <a:t>not double-tongued</a:t>
            </a:r>
            <a:r>
              <a:rPr lang="en-US" altLang="en-US" sz="2200" b="1" dirty="0">
                <a:latin typeface="Arial" charset="0"/>
              </a:rPr>
              <a:t>, not given (addicted) to much wine, not greedy for money (fond of sordid gain), holding the mystery (hidden truth) of the faith with a pure (clear) conscience. But let these first be tested; then let them serve as deacons, being found blameless (beyond reproach). Likewise, their wives must be reverent (dignified), not slanderers (malicious gossips), temperate, faithful in all things. Let deacons be the husbands of (only) one wife, ruling their </a:t>
            </a:r>
            <a:r>
              <a:rPr lang="en-US" altLang="en-US" sz="2200" b="1" dirty="0" smtClean="0">
                <a:latin typeface="Arial" charset="0"/>
              </a:rPr>
              <a:t>(his) children </a:t>
            </a:r>
            <a:r>
              <a:rPr lang="en-US" altLang="en-US" sz="2200" b="1" dirty="0">
                <a:latin typeface="Arial" charset="0"/>
              </a:rPr>
              <a:t>and their own houses </a:t>
            </a:r>
            <a:r>
              <a:rPr lang="en-US" altLang="en-US" sz="2200" b="1" dirty="0" smtClean="0">
                <a:latin typeface="Arial" charset="0"/>
              </a:rPr>
              <a:t>(his household) well </a:t>
            </a:r>
            <a:r>
              <a:rPr lang="en-US" altLang="en-US" sz="2200" b="1" dirty="0">
                <a:latin typeface="Arial" charset="0"/>
              </a:rPr>
              <a:t>(good managers of their children and their own husbands). For those who have served well as deacons obtain for themselves a good (high) standing and great boldness (confidence) in the faith which is in Jesus Christ.” [NKJV (</a:t>
            </a:r>
            <a:r>
              <a:rPr lang="en-US" altLang="en-US" sz="2200" b="1" dirty="0" smtClean="0">
                <a:latin typeface="Arial" charset="0"/>
              </a:rPr>
              <a:t>NASV, NIV)]</a:t>
            </a:r>
            <a:endParaRPr lang="en-US" altLang="en-US" sz="2200" b="1" dirty="0">
              <a:latin typeface="Arial" charset="0"/>
            </a:endParaRPr>
          </a:p>
        </p:txBody>
      </p:sp>
      <p:sp>
        <p:nvSpPr>
          <p:cNvPr id="3077" name="Text Box 5">
            <a:extLst>
              <a:ext uri="{FF2B5EF4-FFF2-40B4-BE49-F238E27FC236}"/>
            </a:extLst>
          </p:cNvPr>
          <p:cNvSpPr txBox="1">
            <a:spLocks noChangeArrowheads="1"/>
          </p:cNvSpPr>
          <p:nvPr/>
        </p:nvSpPr>
        <p:spPr bwMode="auto">
          <a:xfrm>
            <a:off x="0" y="228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 3:8-13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381000" y="860083"/>
            <a:ext cx="8153400" cy="4795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buNone/>
            </a:pPr>
            <a:r>
              <a:rPr lang="en-US" sz="2400" b="1" u="sng" dirty="0" smtClean="0">
                <a:latin typeface="+mn-lt"/>
                <a:cs typeface="Arial" panose="020B0604020202020204" pitchFamily="34" charset="0"/>
              </a:rPr>
              <a:t>Last </a:t>
            </a:r>
            <a:r>
              <a:rPr lang="en-US" sz="2400" b="1" u="sng" dirty="0">
                <a:latin typeface="+mn-lt"/>
                <a:cs typeface="Arial" panose="020B0604020202020204" pitchFamily="34" charset="0"/>
              </a:rPr>
              <a:t>Sunday we talked </a:t>
            </a:r>
            <a:r>
              <a:rPr lang="en-US" sz="2400" b="1" u="sng" dirty="0" smtClean="0">
                <a:latin typeface="+mn-lt"/>
                <a:cs typeface="Arial" panose="020B0604020202020204" pitchFamily="34" charset="0"/>
              </a:rPr>
              <a:t>about important considerations</a:t>
            </a:r>
            <a:endParaRPr lang="en-US" sz="2400" dirty="0">
              <a:latin typeface="+mn-lt"/>
              <a:cs typeface="Arial" panose="020B0604020202020204" pitchFamily="34" charset="0"/>
            </a:endParaRPr>
          </a:p>
          <a:p>
            <a:pPr marL="0" indent="0">
              <a:buNone/>
            </a:pPr>
            <a:r>
              <a:rPr lang="en-US" sz="2200" b="1" dirty="0" smtClean="0">
                <a:latin typeface="+mn-lt"/>
                <a:cs typeface="Arial" panose="020B0604020202020204" pitchFamily="34" charset="0"/>
              </a:rPr>
              <a:t>The </a:t>
            </a:r>
            <a:r>
              <a:rPr lang="en-US" sz="2200" b="1" dirty="0">
                <a:latin typeface="+mn-lt"/>
                <a:cs typeface="Arial" panose="020B0604020202020204" pitchFamily="34" charset="0"/>
              </a:rPr>
              <a:t>Greek work “diakonos” refers to a servant and serving. </a:t>
            </a:r>
            <a:r>
              <a:rPr lang="en-US" sz="2200" dirty="0">
                <a:latin typeface="+mn-lt"/>
                <a:cs typeface="Arial" panose="020B0604020202020204" pitchFamily="34" charset="0"/>
              </a:rPr>
              <a:t>The deacon is a man whose life is dedicated to serving. </a:t>
            </a:r>
          </a:p>
          <a:p>
            <a:pPr marL="0" indent="0">
              <a:buNone/>
            </a:pPr>
            <a:r>
              <a:rPr lang="en-US" sz="2200" b="1" dirty="0" smtClean="0">
                <a:latin typeface="+mn-lt"/>
                <a:cs typeface="Arial" panose="020B0604020202020204" pitchFamily="34" charset="0"/>
              </a:rPr>
              <a:t>The </a:t>
            </a:r>
            <a:r>
              <a:rPr lang="en-US" sz="2200" b="1" dirty="0">
                <a:latin typeface="+mn-lt"/>
                <a:cs typeface="Arial" panose="020B0604020202020204" pitchFamily="34" charset="0"/>
              </a:rPr>
              <a:t>work of a deacon is an essential work. </a:t>
            </a:r>
            <a:r>
              <a:rPr lang="en-US" sz="2200" dirty="0">
                <a:latin typeface="+mn-lt"/>
                <a:cs typeface="Arial" panose="020B0604020202020204" pitchFamily="34" charset="0"/>
              </a:rPr>
              <a:t>God created this work and provided specific qualifications for that work. The man who will serve must be qualified in all respects mentioned as long as he is a deacon. Deacons need to be available and responsive in order to help the brethren of the church and assist the elders. </a:t>
            </a:r>
          </a:p>
          <a:p>
            <a:pPr marL="0" indent="0">
              <a:buNone/>
            </a:pPr>
            <a:r>
              <a:rPr lang="en-US" sz="2200" b="1" dirty="0" smtClean="0">
                <a:latin typeface="+mn-lt"/>
                <a:cs typeface="Arial" panose="020B0604020202020204" pitchFamily="34" charset="0"/>
              </a:rPr>
              <a:t>Being </a:t>
            </a:r>
            <a:r>
              <a:rPr lang="en-US" sz="2200" b="1" dirty="0">
                <a:latin typeface="+mn-lt"/>
                <a:cs typeface="Arial" panose="020B0604020202020204" pitchFamily="34" charset="0"/>
              </a:rPr>
              <a:t>a Servant </a:t>
            </a:r>
            <a:r>
              <a:rPr lang="en-US" sz="2200" dirty="0">
                <a:latin typeface="+mn-lt"/>
                <a:cs typeface="Arial" panose="020B0604020202020204" pitchFamily="34" charset="0"/>
              </a:rPr>
              <a:t>means having a proper attitude, involves personal sacrifice, doesn’t wait to be asked, serves impartially, and serves eagerly. </a:t>
            </a:r>
          </a:p>
          <a:p>
            <a:pPr marL="0" indent="0">
              <a:buNone/>
            </a:pPr>
            <a:r>
              <a:rPr lang="en-US" sz="2200" b="1" dirty="0" smtClean="0">
                <a:latin typeface="+mn-lt"/>
                <a:cs typeface="Arial" panose="020B0604020202020204" pitchFamily="34" charset="0"/>
              </a:rPr>
              <a:t>Rewards </a:t>
            </a:r>
            <a:r>
              <a:rPr lang="en-US" sz="2200" b="1" dirty="0">
                <a:latin typeface="+mn-lt"/>
                <a:cs typeface="Arial" panose="020B0604020202020204" pitchFamily="34" charset="0"/>
              </a:rPr>
              <a:t>– </a:t>
            </a:r>
            <a:r>
              <a:rPr lang="en-US" sz="2200" dirty="0">
                <a:latin typeface="+mn-lt"/>
                <a:cs typeface="Arial" panose="020B0604020202020204" pitchFamily="34" charset="0"/>
              </a:rPr>
              <a:t>Good standing and great boldness in the faith (</a:t>
            </a:r>
            <a:r>
              <a:rPr lang="en-US" sz="2200" b="1" dirty="0">
                <a:latin typeface="+mn-lt"/>
                <a:cs typeface="Arial" panose="020B0604020202020204" pitchFamily="34" charset="0"/>
              </a:rPr>
              <a:t>1 Timothy 3:13</a:t>
            </a:r>
            <a:r>
              <a:rPr lang="en-US" sz="2200" dirty="0" smtClean="0">
                <a:latin typeface="+mn-lt"/>
                <a:cs typeface="Arial" panose="020B0604020202020204" pitchFamily="34" charset="0"/>
              </a:rPr>
              <a:t>)</a:t>
            </a:r>
            <a:endParaRPr lang="en-US" altLang="en-US" sz="2200" b="1" dirty="0">
              <a:latin typeface="+mn-lt"/>
              <a:cs typeface="Arial" panose="020B0604020202020204" pitchFamily="34" charset="0"/>
            </a:endParaRPr>
          </a:p>
        </p:txBody>
      </p:sp>
      <p:sp>
        <p:nvSpPr>
          <p:cNvPr id="3077" name="Text Box 5">
            <a:extLst>
              <a:ext uri="{FF2B5EF4-FFF2-40B4-BE49-F238E27FC236}"/>
            </a:extLst>
          </p:cNvPr>
          <p:cNvSpPr txBox="1">
            <a:spLocks noChangeArrowheads="1"/>
          </p:cNvSpPr>
          <p:nvPr/>
        </p:nvSpPr>
        <p:spPr bwMode="auto">
          <a:xfrm>
            <a:off x="0" y="228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 3:8-13 </a:t>
            </a:r>
          </a:p>
        </p:txBody>
      </p:sp>
    </p:spTree>
    <p:extLst>
      <p:ext uri="{BB962C8B-B14F-4D97-AF65-F5344CB8AC3E}">
        <p14:creationId xmlns:p14="http://schemas.microsoft.com/office/powerpoint/2010/main" val="9247798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381000" y="860083"/>
            <a:ext cx="8153400"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buNone/>
            </a:pPr>
            <a:r>
              <a:rPr lang="en-US" sz="2400" b="1" u="sng" dirty="0"/>
              <a:t>We covered these qualifications from 1 </a:t>
            </a:r>
            <a:r>
              <a:rPr lang="en-US" sz="2400" b="1" u="sng" dirty="0" smtClean="0"/>
              <a:t>Timothy 3:8-10</a:t>
            </a:r>
            <a:r>
              <a:rPr lang="en-US" sz="2400" b="1" dirty="0" smtClean="0"/>
              <a:t>:</a:t>
            </a:r>
            <a:endParaRPr lang="en-US" sz="2400" b="1" dirty="0"/>
          </a:p>
          <a:p>
            <a:r>
              <a:rPr lang="en-US" sz="2400" b="1" dirty="0"/>
              <a:t>“Reverent (men of dignity)” </a:t>
            </a:r>
            <a:endParaRPr lang="en-US" sz="2400" dirty="0"/>
          </a:p>
          <a:p>
            <a:r>
              <a:rPr lang="en-US" sz="2400" b="1" dirty="0"/>
              <a:t>“Not double-tongued (devious in speech)” </a:t>
            </a:r>
            <a:endParaRPr lang="en-US" sz="2400" dirty="0"/>
          </a:p>
          <a:p>
            <a:r>
              <a:rPr lang="en-US" sz="2400" b="1" dirty="0"/>
              <a:t>“Not given (addicted) to much wine”</a:t>
            </a:r>
            <a:r>
              <a:rPr lang="en-US" sz="2400" dirty="0"/>
              <a:t> </a:t>
            </a:r>
          </a:p>
          <a:p>
            <a:r>
              <a:rPr lang="en-US" sz="2400" b="1" dirty="0"/>
              <a:t>“Not greedy for money (dishonest gain)”</a:t>
            </a:r>
            <a:r>
              <a:rPr lang="en-US" sz="2400" dirty="0"/>
              <a:t> </a:t>
            </a:r>
          </a:p>
          <a:p>
            <a:r>
              <a:rPr lang="en-US" sz="2400" b="1" dirty="0"/>
              <a:t>“Holding to the mystery (hidden truth) of the faith with a pure (clear) conscience”</a:t>
            </a:r>
            <a:endParaRPr lang="en-US" sz="2400" dirty="0"/>
          </a:p>
          <a:p>
            <a:r>
              <a:rPr lang="en-US" sz="2400" b="1" dirty="0"/>
              <a:t>“But let these also first be tested; then let them serve as deacons” </a:t>
            </a:r>
            <a:endParaRPr lang="en-US" sz="2400" dirty="0"/>
          </a:p>
          <a:p>
            <a:r>
              <a:rPr lang="en-US" sz="2400" b="1" dirty="0"/>
              <a:t>“Being found (if they prove themselves) blameless</a:t>
            </a:r>
            <a:r>
              <a:rPr lang="en-US" sz="2400" b="1" dirty="0" smtClean="0"/>
              <a:t>”</a:t>
            </a:r>
            <a:endParaRPr lang="en-US" altLang="en-US" sz="2200" b="1" dirty="0">
              <a:latin typeface="Arial" panose="020B0604020202020204" pitchFamily="34" charset="0"/>
              <a:cs typeface="Arial" panose="020B0604020202020204" pitchFamily="34" charset="0"/>
            </a:endParaRPr>
          </a:p>
        </p:txBody>
      </p:sp>
      <p:sp>
        <p:nvSpPr>
          <p:cNvPr id="3077" name="Text Box 5">
            <a:extLst>
              <a:ext uri="{FF2B5EF4-FFF2-40B4-BE49-F238E27FC236}"/>
            </a:extLst>
          </p:cNvPr>
          <p:cNvSpPr txBox="1">
            <a:spLocks noChangeArrowheads="1"/>
          </p:cNvSpPr>
          <p:nvPr/>
        </p:nvSpPr>
        <p:spPr bwMode="auto">
          <a:xfrm>
            <a:off x="0" y="2286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 3:8-13 </a:t>
            </a:r>
          </a:p>
        </p:txBody>
      </p:sp>
    </p:spTree>
    <p:extLst>
      <p:ext uri="{BB962C8B-B14F-4D97-AF65-F5344CB8AC3E}">
        <p14:creationId xmlns:p14="http://schemas.microsoft.com/office/powerpoint/2010/main" val="12564771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152400" y="990600"/>
            <a:ext cx="876300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u="sng" dirty="0">
                <a:latin typeface="Arial" charset="0"/>
              </a:rPr>
              <a:t>The wife of the deacon</a:t>
            </a:r>
            <a:r>
              <a:rPr lang="en-US" altLang="en-US" sz="2400" b="1" dirty="0">
                <a:latin typeface="Arial" charset="0"/>
              </a:rPr>
              <a:t>: “Likewise, their wives must be reverent (dignified), not slanderers (malicious gossips), temperate (sober-minded), faithful in all things”</a:t>
            </a:r>
          </a:p>
          <a:p>
            <a:pPr eaLnBrk="1" hangingPunct="1">
              <a:spcBef>
                <a:spcPct val="50000"/>
              </a:spcBef>
              <a:buFontTx/>
              <a:buNone/>
            </a:pPr>
            <a:r>
              <a:rPr lang="en-US" altLang="en-US" sz="2400" b="1" dirty="0">
                <a:latin typeface="Arial" charset="0"/>
              </a:rPr>
              <a:t> •	</a:t>
            </a:r>
            <a:r>
              <a:rPr lang="en-US" altLang="en-US" sz="2000" b="1" dirty="0">
                <a:latin typeface="Arial" charset="0"/>
              </a:rPr>
              <a:t>The women under consideration are not female deacons, but rather the wives of the deacons and elders. “Even so must their wives be” (KJV). “Women must likewise be reverent (dignified)” (NASB). “Their wives are to be women worthy of respect” (NIV). To be admired for her character.  Their wives should share the deacon’s interest in spiritual things, especially those matters where a degree of soberness and serious resolve is needed.</a:t>
            </a:r>
          </a:p>
          <a:p>
            <a:pPr eaLnBrk="1" hangingPunct="1">
              <a:spcBef>
                <a:spcPct val="50000"/>
              </a:spcBef>
              <a:buFontTx/>
              <a:buNone/>
            </a:pPr>
            <a:r>
              <a:rPr lang="en-US" altLang="en-US" sz="2000" b="1" dirty="0">
                <a:latin typeface="Arial" charset="0"/>
              </a:rPr>
              <a:t>•	“Not slanderers (malicious gossips)”; prone to insult, malign, gossip; accusing falsely. The spouse of the deacon must also be a women of discretion and able to control her tongue (James 3:6). </a:t>
            </a:r>
          </a:p>
        </p:txBody>
      </p:sp>
      <p:sp>
        <p:nvSpPr>
          <p:cNvPr id="43011"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52400" y="990601"/>
            <a:ext cx="87630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b="1" u="sng" dirty="0">
                <a:latin typeface="Arial" charset="0"/>
              </a:rPr>
              <a:t>The wife of the deacon</a:t>
            </a:r>
            <a:r>
              <a:rPr lang="en-US" altLang="en-US" sz="2400" b="1" dirty="0">
                <a:latin typeface="Arial" charset="0"/>
              </a:rPr>
              <a:t>: “Likewise, their wives must be reverent (dignified), not slanderers (malicious gossips), temperate (sober-minded), faithful in all things”</a:t>
            </a:r>
          </a:p>
          <a:p>
            <a:pPr eaLnBrk="1" hangingPunct="1">
              <a:spcBef>
                <a:spcPct val="50000"/>
              </a:spcBef>
              <a:buFontTx/>
              <a:buNone/>
            </a:pPr>
            <a:r>
              <a:rPr lang="en-US" altLang="en-US" sz="2400" b="1" dirty="0">
                <a:latin typeface="Arial" charset="0"/>
              </a:rPr>
              <a:t> •	</a:t>
            </a:r>
            <a:r>
              <a:rPr lang="en-US" altLang="en-US" sz="2000" b="1" dirty="0">
                <a:latin typeface="Arial" charset="0"/>
              </a:rPr>
              <a:t>Due to the work of her husband, she must not make a wrong or selfish use of the confidential information to which she has access. The word “malicious” indicates that she cannot be a woman who is hyper-critical or one who is bent on finding fault with others. Slander divides and hurts people and destroys churches. </a:t>
            </a:r>
          </a:p>
          <a:p>
            <a:pPr eaLnBrk="1" hangingPunct="1">
              <a:spcBef>
                <a:spcPct val="50000"/>
              </a:spcBef>
              <a:buFontTx/>
              <a:buNone/>
            </a:pPr>
            <a:r>
              <a:rPr lang="en-US" altLang="en-US" sz="2000" b="1" dirty="0">
                <a:latin typeface="Arial" charset="0"/>
              </a:rPr>
              <a:t>•	“Temperate”: Clear-headed, self-controlled, circumspect, and like her husband, neither can she be addicted to much wine. </a:t>
            </a:r>
          </a:p>
          <a:p>
            <a:pPr eaLnBrk="1" hangingPunct="1">
              <a:spcBef>
                <a:spcPct val="50000"/>
              </a:spcBef>
              <a:buFontTx/>
              <a:buNone/>
            </a:pPr>
            <a:r>
              <a:rPr lang="en-US" altLang="en-US" sz="2000" b="1" dirty="0">
                <a:latin typeface="Arial" charset="0"/>
              </a:rPr>
              <a:t>•	“Faithful in all things”: trustworthy, reliable, and dependable. Faithful in keeping secrets, faithful in keeping appointments, faithful to her husband, her children, and faithful to God.  </a:t>
            </a:r>
          </a:p>
        </p:txBody>
      </p:sp>
      <p:sp>
        <p:nvSpPr>
          <p:cNvPr id="46083" name="Text Box 3">
            <a:extLst>
              <a:ext uri="{FF2B5EF4-FFF2-40B4-BE49-F238E27FC236}"/>
            </a:extLst>
          </p:cNvPr>
          <p:cNvSpPr txBox="1">
            <a:spLocks noChangeArrowheads="1"/>
          </p:cNvSpPr>
          <p:nvPr/>
        </p:nvSpPr>
        <p:spPr bwMode="auto">
          <a:xfrm>
            <a:off x="0" y="1524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5"/>
          <p:cNvSpPr txBox="1">
            <a:spLocks noChangeArrowheads="1"/>
          </p:cNvSpPr>
          <p:nvPr/>
        </p:nvSpPr>
        <p:spPr bwMode="auto">
          <a:xfrm>
            <a:off x="228600" y="1219201"/>
            <a:ext cx="86106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000" b="1" dirty="0">
                <a:latin typeface="Arial" charset="0"/>
              </a:rPr>
              <a:t> </a:t>
            </a:r>
            <a:r>
              <a:rPr lang="en-US" altLang="en-US" sz="2400" b="1" dirty="0">
                <a:latin typeface="Arial" charset="0"/>
              </a:rPr>
              <a:t>“Husbands of one wife”</a:t>
            </a:r>
          </a:p>
          <a:p>
            <a:pPr eaLnBrk="1" hangingPunct="1">
              <a:spcBef>
                <a:spcPct val="50000"/>
              </a:spcBef>
              <a:buFontTx/>
              <a:buNone/>
            </a:pPr>
            <a:r>
              <a:rPr lang="en-US" altLang="en-US" sz="2000" b="1" dirty="0">
                <a:latin typeface="Arial" charset="0"/>
              </a:rPr>
              <a:t> •	This would exclude the single man. Some view this as meaning that the deacon cannot be a polygamist, but polygamy is something that would have been ceased at conversion with any Christian (1 Corinthians 7:1-2; Acts 2:38; 1 Corinthians 6:9-11). </a:t>
            </a:r>
          </a:p>
          <a:p>
            <a:pPr eaLnBrk="1" hangingPunct="1">
              <a:spcBef>
                <a:spcPct val="50000"/>
              </a:spcBef>
              <a:buFontTx/>
              <a:buNone/>
            </a:pPr>
            <a:r>
              <a:rPr lang="en-US" altLang="en-US" sz="2000" b="1" dirty="0">
                <a:latin typeface="Arial" charset="0"/>
              </a:rPr>
              <a:t>•	All the other qualifications (e.g., dignity, not double-tongued) are qualities that the deacon must currently demonstrate to remain qualified. A deacon must be a scripturally married man. Any previous marriage ended in the death of his spouse (Ro. 7:1-3) or ended by putting away his spouse for adultery (Matt. 19:9). </a:t>
            </a:r>
          </a:p>
          <a:p>
            <a:pPr eaLnBrk="1" hangingPunct="1">
              <a:spcBef>
                <a:spcPct val="50000"/>
              </a:spcBef>
              <a:buFontTx/>
              <a:buNone/>
            </a:pPr>
            <a:r>
              <a:rPr lang="en-US" altLang="en-US" sz="2000" b="1" dirty="0">
                <a:latin typeface="Arial" charset="0"/>
              </a:rPr>
              <a:t>•	The one woman man is a man who is dedicated to his wife. She is an extremely important person in his life. She is his one and only. He has a strong marriage, and does not have eyes that wander (Matthew 5:28). </a:t>
            </a:r>
          </a:p>
        </p:txBody>
      </p:sp>
      <p:sp>
        <p:nvSpPr>
          <p:cNvPr id="47107" name="Text Box 3">
            <a:extLst>
              <a:ext uri="{FF2B5EF4-FFF2-40B4-BE49-F238E27FC236}"/>
            </a:extLst>
          </p:cNvPr>
          <p:cNvSpPr txBox="1">
            <a:spLocks noChangeArrowheads="1"/>
          </p:cNvSpPr>
          <p:nvPr/>
        </p:nvSpPr>
        <p:spPr bwMode="auto">
          <a:xfrm>
            <a:off x="0" y="457202"/>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228600" y="685802"/>
            <a:ext cx="8763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000" b="1" dirty="0">
                <a:latin typeface="Arial" charset="0"/>
              </a:rPr>
              <a:t> </a:t>
            </a:r>
            <a:r>
              <a:rPr lang="en-US" altLang="en-US" sz="2200" b="1" dirty="0" smtClean="0">
                <a:latin typeface="Arial" panose="020B0604020202020204" pitchFamily="34" charset="0"/>
                <a:cs typeface="Arial" panose="020B0604020202020204" pitchFamily="34" charset="0"/>
              </a:rPr>
              <a:t>“Ruling </a:t>
            </a:r>
            <a:r>
              <a:rPr lang="en-US" altLang="en-US" sz="2200" b="1" dirty="0">
                <a:latin typeface="Arial" panose="020B0604020202020204" pitchFamily="34" charset="0"/>
                <a:cs typeface="Arial" panose="020B0604020202020204" pitchFamily="34" charset="0"/>
              </a:rPr>
              <a:t>(managing) their children and their own houses well”</a:t>
            </a:r>
          </a:p>
          <a:p>
            <a:pPr eaLnBrk="1" hangingPunct="1">
              <a:spcBef>
                <a:spcPct val="50000"/>
              </a:spcBef>
              <a:buFontTx/>
              <a:buNone/>
            </a:pPr>
            <a:r>
              <a:rPr lang="en-US" altLang="en-US" sz="2000" b="1" dirty="0">
                <a:latin typeface="Arial" charset="0"/>
              </a:rPr>
              <a:t>•	In addition to a wife, a deacon has children</a:t>
            </a:r>
          </a:p>
          <a:p>
            <a:pPr eaLnBrk="1" hangingPunct="1">
              <a:spcBef>
                <a:spcPct val="50000"/>
              </a:spcBef>
              <a:buFontTx/>
              <a:buNone/>
            </a:pPr>
            <a:r>
              <a:rPr lang="en-US" altLang="en-US" sz="2000" b="1" dirty="0">
                <a:latin typeface="Arial" charset="0"/>
              </a:rPr>
              <a:t>•	“Ruling” or “managing” means literally, to stand before, to lead, or attend to (indicating care and diligence) (Vine, p. 307). Being at the head of and presiding over in the appropriate and right way. He is the spiritual leader of his home (Genesis 18:17-19; Joshua 24:15). </a:t>
            </a:r>
          </a:p>
          <a:p>
            <a:pPr eaLnBrk="1" hangingPunct="1">
              <a:spcBef>
                <a:spcPct val="50000"/>
              </a:spcBef>
              <a:buFontTx/>
              <a:buNone/>
            </a:pPr>
            <a:r>
              <a:rPr lang="en-US" altLang="en-US" sz="2000" b="1" dirty="0">
                <a:latin typeface="Arial" charset="0"/>
              </a:rPr>
              <a:t>•	“He must provide for his family – financially, emotionally, and spiritually. His home must not be on the verge of collapse. Yet he is not to be a spirit-crushing tyrant. Also, the father must not be passive and disinterested in his children; the kind of man who leaves child rearing to his wife” (Strauch, p. 142).  </a:t>
            </a:r>
          </a:p>
          <a:p>
            <a:pPr eaLnBrk="1" hangingPunct="1">
              <a:spcBef>
                <a:spcPct val="50000"/>
              </a:spcBef>
              <a:buFontTx/>
              <a:buNone/>
            </a:pPr>
            <a:r>
              <a:rPr lang="en-US" altLang="en-US" sz="2000" b="1" dirty="0">
                <a:latin typeface="Arial" charset="0"/>
              </a:rPr>
              <a:t>•	He is willing to do whatever is necessary to further the cause of Christ, spread the gospel, save souls, teach new converts, ground people in the faith, help people in their relationship with God, assist the elders, and to lead his family in the way God wants. </a:t>
            </a:r>
          </a:p>
          <a:p>
            <a:pPr eaLnBrk="1" hangingPunct="1">
              <a:spcBef>
                <a:spcPct val="50000"/>
              </a:spcBef>
              <a:buFontTx/>
              <a:buNone/>
            </a:pPr>
            <a:r>
              <a:rPr lang="en-US" altLang="en-US" sz="2000" b="1" dirty="0">
                <a:latin typeface="Arial" charset="0"/>
              </a:rPr>
              <a:t>•	He leads his family in harmony with God’s instruction.</a:t>
            </a:r>
          </a:p>
        </p:txBody>
      </p:sp>
      <p:sp>
        <p:nvSpPr>
          <p:cNvPr id="48131" name="Text Box 3">
            <a:extLst>
              <a:ext uri="{FF2B5EF4-FFF2-40B4-BE49-F238E27FC236}"/>
            </a:extLst>
          </p:cNvPr>
          <p:cNvSpPr txBox="1">
            <a:spLocks noChangeArrowheads="1"/>
          </p:cNvSpPr>
          <p:nvPr/>
        </p:nvSpPr>
        <p:spPr bwMode="auto">
          <a:xfrm>
            <a:off x="0" y="1"/>
            <a:ext cx="9144000" cy="584775"/>
          </a:xfrm>
          <a:prstGeom prst="rect">
            <a:avLst/>
          </a:prstGeom>
          <a:noFill/>
          <a:ln w="9525">
            <a:noFill/>
            <a:miter lim="800000"/>
            <a:headEnd/>
            <a:tailEnd/>
          </a:ln>
          <a:effectLst/>
          <a:extLst/>
        </p:spPr>
        <p:txBody>
          <a:bodyPr>
            <a:spAutoFit/>
          </a:bodyPr>
          <a:lstStyle/>
          <a:p>
            <a:pPr algn="ctr" eaLnBrk="1" hangingPunct="1">
              <a:spcBef>
                <a:spcPct val="50000"/>
              </a:spcBef>
              <a:defRPr/>
            </a:pPr>
            <a:r>
              <a:rPr lang="en-US" sz="3200" b="1" dirty="0">
                <a:effectLst>
                  <a:outerShdw blurRad="38100" dist="38100" dir="2700000" algn="tl">
                    <a:srgbClr val="000000"/>
                  </a:outerShdw>
                </a:effectLst>
              </a:rPr>
              <a:t>Deacon  Qualifications – 1 Timothy 3:12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wrap="square">
        <a:spAutoFit/>
      </a:bodyPr>
      <a:lstStyle>
        <a:defPPr algn="ctr">
          <a:spcBef>
            <a:spcPct val="50000"/>
          </a:spcBef>
          <a:defRPr sz="3200" b="1" dirty="0">
            <a:solidFill>
              <a:srgbClr val="00FFFF"/>
            </a:solidFill>
            <a:effectLst>
              <a:outerShdw blurRad="38100" dist="38100" dir="2700000" algn="tl">
                <a:srgbClr val="000000"/>
              </a:outerShdw>
            </a:effectLst>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3599</TotalTime>
  <Words>878</Words>
  <Application>Microsoft Office PowerPoint</Application>
  <PresentationFormat>On-screen Show (4:3)</PresentationFormat>
  <Paragraphs>84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DEACON  QUALIFICATIONS &amp; APPOINTMENT PROCEDURES</vt:lpstr>
      <vt:lpstr>DEACON  QUALIFICATIONS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CDM Federal Programs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wademc</dc:creator>
  <cp:lastModifiedBy>Murray</cp:lastModifiedBy>
  <cp:revision>164</cp:revision>
  <dcterms:created xsi:type="dcterms:W3CDTF">2005-08-20T22:12:24Z</dcterms:created>
  <dcterms:modified xsi:type="dcterms:W3CDTF">2017-10-27T22:16:39Z</dcterms:modified>
</cp:coreProperties>
</file>