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71" r:id="rId2"/>
    <p:sldId id="320" r:id="rId3"/>
    <p:sldId id="303" r:id="rId4"/>
    <p:sldId id="304" r:id="rId5"/>
    <p:sldId id="305" r:id="rId6"/>
    <p:sldId id="307" r:id="rId7"/>
    <p:sldId id="308" r:id="rId8"/>
    <p:sldId id="306" r:id="rId9"/>
    <p:sldId id="309" r:id="rId10"/>
    <p:sldId id="310" r:id="rId11"/>
    <p:sldId id="311" r:id="rId12"/>
    <p:sldId id="312" r:id="rId13"/>
    <p:sldId id="313" r:id="rId14"/>
    <p:sldId id="314" r:id="rId15"/>
    <p:sldId id="315" r:id="rId16"/>
    <p:sldId id="316" r:id="rId17"/>
    <p:sldId id="317" r:id="rId18"/>
    <p:sldId id="318" r:id="rId19"/>
    <p:sldId id="331" r:id="rId20"/>
    <p:sldId id="338" r:id="rId21"/>
    <p:sldId id="334" r:id="rId22"/>
    <p:sldId id="335" r:id="rId23"/>
    <p:sldId id="336" r:id="rId24"/>
  </p:sldIdLst>
  <p:sldSz cx="9144000" cy="6858000" type="screen4x3"/>
  <p:notesSz cx="7077075" cy="93837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33CCCC"/>
    <a:srgbClr val="FF0000"/>
    <a:srgbClr val="800080"/>
    <a:srgbClr val="FF33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07" autoAdjust="0"/>
  </p:normalViewPr>
  <p:slideViewPr>
    <p:cSldViewPr>
      <p:cViewPr>
        <p:scale>
          <a:sx n="80" d="100"/>
          <a:sy n="80" d="100"/>
        </p:scale>
        <p:origin x="-98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extLst>
          </p:cNvPr>
          <p:cNvSpPr>
            <a:spLocks noGrp="1" noChangeArrowheads="1"/>
          </p:cNvSpPr>
          <p:nvPr>
            <p:ph type="hdr" sz="quarter"/>
          </p:nvPr>
        </p:nvSpPr>
        <p:spPr bwMode="auto">
          <a:xfrm>
            <a:off x="0" y="0"/>
            <a:ext cx="3067411" cy="5220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4579" name="Rectangle 3">
            <a:extLst>
              <a:ext uri="{FF2B5EF4-FFF2-40B4-BE49-F238E27FC236}"/>
            </a:extLst>
          </p:cNvPr>
          <p:cNvSpPr>
            <a:spLocks noGrp="1" noChangeArrowheads="1"/>
          </p:cNvSpPr>
          <p:nvPr>
            <p:ph type="dt" sz="quarter" idx="1"/>
          </p:nvPr>
        </p:nvSpPr>
        <p:spPr bwMode="auto">
          <a:xfrm>
            <a:off x="4009664" y="0"/>
            <a:ext cx="3067411" cy="5220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4580" name="Rectangle 4">
            <a:extLst>
              <a:ext uri="{FF2B5EF4-FFF2-40B4-BE49-F238E27FC236}"/>
            </a:extLst>
          </p:cNvPr>
          <p:cNvSpPr>
            <a:spLocks noGrp="1" noChangeArrowheads="1"/>
          </p:cNvSpPr>
          <p:nvPr>
            <p:ph type="ftr" sz="quarter" idx="2"/>
          </p:nvPr>
        </p:nvSpPr>
        <p:spPr bwMode="auto">
          <a:xfrm>
            <a:off x="0" y="8861694"/>
            <a:ext cx="3067411" cy="5220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4581" name="Rectangle 5">
            <a:extLst>
              <a:ext uri="{FF2B5EF4-FFF2-40B4-BE49-F238E27FC236}"/>
            </a:extLst>
          </p:cNvPr>
          <p:cNvSpPr>
            <a:spLocks noGrp="1" noChangeArrowheads="1"/>
          </p:cNvSpPr>
          <p:nvPr>
            <p:ph type="sldNum" sz="quarter" idx="3"/>
          </p:nvPr>
        </p:nvSpPr>
        <p:spPr bwMode="auto">
          <a:xfrm>
            <a:off x="4009664" y="8861694"/>
            <a:ext cx="3067411" cy="5220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A7E209-2A32-4D04-A205-323E70B73CD9}" type="slidenum">
              <a:rPr lang="en-US" altLang="en-US"/>
              <a:pPr>
                <a:defRPr/>
              </a:pPr>
              <a:t>‹#›</a:t>
            </a:fld>
            <a:endParaRPr lang="en-US" altLang="en-US"/>
          </a:p>
        </p:txBody>
      </p:sp>
    </p:spTree>
    <p:extLst>
      <p:ext uri="{BB962C8B-B14F-4D97-AF65-F5344CB8AC3E}">
        <p14:creationId xmlns:p14="http://schemas.microsoft.com/office/powerpoint/2010/main" val="38409765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DA53F81-367F-43EF-8260-1F784609670C}" type="slidenum">
              <a:rPr lang="en-US" altLang="en-US"/>
              <a:pPr>
                <a:defRPr/>
              </a:pPr>
              <a:t>‹#›</a:t>
            </a:fld>
            <a:endParaRPr lang="en-US" altLang="en-US"/>
          </a:p>
        </p:txBody>
      </p:sp>
    </p:spTree>
    <p:extLst>
      <p:ext uri="{BB962C8B-B14F-4D97-AF65-F5344CB8AC3E}">
        <p14:creationId xmlns:p14="http://schemas.microsoft.com/office/powerpoint/2010/main" val="325271737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543FE8F-2B48-4CB3-A9FD-40C6F2142F02}" type="slidenum">
              <a:rPr lang="en-US" altLang="en-US"/>
              <a:pPr>
                <a:defRPr/>
              </a:pPr>
              <a:t>‹#›</a:t>
            </a:fld>
            <a:endParaRPr lang="en-US" altLang="en-US"/>
          </a:p>
        </p:txBody>
      </p:sp>
    </p:spTree>
    <p:extLst>
      <p:ext uri="{BB962C8B-B14F-4D97-AF65-F5344CB8AC3E}">
        <p14:creationId xmlns:p14="http://schemas.microsoft.com/office/powerpoint/2010/main" val="24708771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A1C48C8-4374-4610-80C1-2A5DE8287358}" type="slidenum">
              <a:rPr lang="en-US" altLang="en-US"/>
              <a:pPr>
                <a:defRPr/>
              </a:pPr>
              <a:t>‹#›</a:t>
            </a:fld>
            <a:endParaRPr lang="en-US" altLang="en-US"/>
          </a:p>
        </p:txBody>
      </p:sp>
    </p:spTree>
    <p:extLst>
      <p:ext uri="{BB962C8B-B14F-4D97-AF65-F5344CB8AC3E}">
        <p14:creationId xmlns:p14="http://schemas.microsoft.com/office/powerpoint/2010/main" val="26012025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0A2EEC4-11C6-4733-8203-55738A77431B}" type="slidenum">
              <a:rPr lang="en-US" altLang="en-US"/>
              <a:pPr>
                <a:defRPr/>
              </a:pPr>
              <a:t>‹#›</a:t>
            </a:fld>
            <a:endParaRPr lang="en-US" altLang="en-US"/>
          </a:p>
        </p:txBody>
      </p:sp>
    </p:spTree>
    <p:extLst>
      <p:ext uri="{BB962C8B-B14F-4D97-AF65-F5344CB8AC3E}">
        <p14:creationId xmlns:p14="http://schemas.microsoft.com/office/powerpoint/2010/main" val="11238269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19C75F5-B162-497F-BF8E-79DFCD14B872}" type="slidenum">
              <a:rPr lang="en-US" altLang="en-US"/>
              <a:pPr>
                <a:defRPr/>
              </a:pPr>
              <a:t>‹#›</a:t>
            </a:fld>
            <a:endParaRPr lang="en-US" altLang="en-US"/>
          </a:p>
        </p:txBody>
      </p:sp>
    </p:spTree>
    <p:extLst>
      <p:ext uri="{BB962C8B-B14F-4D97-AF65-F5344CB8AC3E}">
        <p14:creationId xmlns:p14="http://schemas.microsoft.com/office/powerpoint/2010/main" val="265167296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CB9FD675-9F6D-4AA1-9F11-E02F0FC5A354}" type="slidenum">
              <a:rPr lang="en-US" altLang="en-US"/>
              <a:pPr>
                <a:defRPr/>
              </a:pPr>
              <a:t>‹#›</a:t>
            </a:fld>
            <a:endParaRPr lang="en-US" altLang="en-US"/>
          </a:p>
        </p:txBody>
      </p:sp>
    </p:spTree>
    <p:extLst>
      <p:ext uri="{BB962C8B-B14F-4D97-AF65-F5344CB8AC3E}">
        <p14:creationId xmlns:p14="http://schemas.microsoft.com/office/powerpoint/2010/main" val="14270888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C5E288E7-8207-4537-80FE-1EDB3AA1416E}" type="slidenum">
              <a:rPr lang="en-US" altLang="en-US"/>
              <a:pPr>
                <a:defRPr/>
              </a:pPr>
              <a:t>‹#›</a:t>
            </a:fld>
            <a:endParaRPr lang="en-US" altLang="en-US"/>
          </a:p>
        </p:txBody>
      </p:sp>
    </p:spTree>
    <p:extLst>
      <p:ext uri="{BB962C8B-B14F-4D97-AF65-F5344CB8AC3E}">
        <p14:creationId xmlns:p14="http://schemas.microsoft.com/office/powerpoint/2010/main" val="283148969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F2E0018C-8EE9-4F3F-83CA-CBFF01CB2FF9}" type="slidenum">
              <a:rPr lang="en-US" altLang="en-US"/>
              <a:pPr>
                <a:defRPr/>
              </a:pPr>
              <a:t>‹#›</a:t>
            </a:fld>
            <a:endParaRPr lang="en-US" altLang="en-US"/>
          </a:p>
        </p:txBody>
      </p:sp>
    </p:spTree>
    <p:extLst>
      <p:ext uri="{BB962C8B-B14F-4D97-AF65-F5344CB8AC3E}">
        <p14:creationId xmlns:p14="http://schemas.microsoft.com/office/powerpoint/2010/main" val="11733080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8FCD92E-ADFF-4E6E-9C5E-D22288E11371}" type="slidenum">
              <a:rPr lang="en-US" altLang="en-US"/>
              <a:pPr>
                <a:defRPr/>
              </a:pPr>
              <a:t>‹#›</a:t>
            </a:fld>
            <a:endParaRPr lang="en-US" altLang="en-US"/>
          </a:p>
        </p:txBody>
      </p:sp>
    </p:spTree>
    <p:extLst>
      <p:ext uri="{BB962C8B-B14F-4D97-AF65-F5344CB8AC3E}">
        <p14:creationId xmlns:p14="http://schemas.microsoft.com/office/powerpoint/2010/main" val="32078716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F1D1BC7-C128-4843-9D8C-B42D1570B20D}" type="slidenum">
              <a:rPr lang="en-US" altLang="en-US"/>
              <a:pPr>
                <a:defRPr/>
              </a:pPr>
              <a:t>‹#›</a:t>
            </a:fld>
            <a:endParaRPr lang="en-US" altLang="en-US"/>
          </a:p>
        </p:txBody>
      </p:sp>
    </p:spTree>
    <p:extLst>
      <p:ext uri="{BB962C8B-B14F-4D97-AF65-F5344CB8AC3E}">
        <p14:creationId xmlns:p14="http://schemas.microsoft.com/office/powerpoint/2010/main" val="23398326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3ED6D3E-7F9F-45FE-9ECF-BDB67B0A4F8D}" type="slidenum">
              <a:rPr lang="en-US" altLang="en-US"/>
              <a:pPr>
                <a:defRPr/>
              </a:pPr>
              <a:t>‹#›</a:t>
            </a:fld>
            <a:endParaRPr lang="en-US" altLang="en-US"/>
          </a:p>
        </p:txBody>
      </p:sp>
    </p:spTree>
    <p:extLst>
      <p:ext uri="{BB962C8B-B14F-4D97-AF65-F5344CB8AC3E}">
        <p14:creationId xmlns:p14="http://schemas.microsoft.com/office/powerpoint/2010/main" val="20896547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64017C2-05E8-4C98-B428-081AA501AE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extLst>
          </p:cNvPr>
          <p:cNvSpPr>
            <a:spLocks noGrp="1" noChangeArrowheads="1"/>
          </p:cNvSpPr>
          <p:nvPr>
            <p:ph type="title"/>
          </p:nvPr>
        </p:nvSpPr>
        <p:spPr>
          <a:xfrm>
            <a:off x="533400" y="1219200"/>
            <a:ext cx="8077200" cy="3124200"/>
          </a:xfrm>
        </p:spPr>
        <p:txBody>
          <a:bodyPr/>
          <a:lstStyle/>
          <a:p>
            <a:pPr eaLnBrk="1" hangingPunct="1">
              <a:defRPr/>
            </a:pPr>
            <a:r>
              <a:rPr lang="en-US" sz="4800" b="1">
                <a:solidFill>
                  <a:srgbClr val="00FFFF"/>
                </a:solidFill>
                <a:effectLst>
                  <a:outerShdw blurRad="38100" dist="38100" dir="2700000" algn="tl">
                    <a:srgbClr val="000000"/>
                  </a:outerShdw>
                </a:effectLst>
                <a:latin typeface="Verdana" pitchFamily="34" charset="0"/>
              </a:rPr>
              <a:t>DEACON  QUALIFICATIONS &amp; APPOINTMENT PROCEDURES</a:t>
            </a:r>
            <a:endParaRPr lang="en-US" b="1">
              <a:solidFill>
                <a:srgbClr val="00FFFF"/>
              </a:solidFill>
              <a:latin typeface="Verdan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52400" y="1524002"/>
            <a:ext cx="8763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a:solidFill>
                  <a:srgbClr val="FFFF00"/>
                </a:solidFill>
                <a:latin typeface="Arial" charset="0"/>
              </a:rPr>
              <a:t>“Reverent (men of dignity)” </a:t>
            </a:r>
          </a:p>
          <a:p>
            <a:pPr eaLnBrk="1" hangingPunct="1">
              <a:spcBef>
                <a:spcPct val="50000"/>
              </a:spcBef>
              <a:buFontTx/>
              <a:buNone/>
            </a:pPr>
            <a:r>
              <a:rPr lang="en-US" altLang="en-US" sz="2400" b="1">
                <a:solidFill>
                  <a:schemeClr val="bg1"/>
                </a:solidFill>
                <a:latin typeface="Arial" charset="0"/>
              </a:rPr>
              <a:t>•	“Because a deacon has greater access to people who are hurting and weak, he can more easily exploit them. So Scripture warns us against hasty appointments (</a:t>
            </a:r>
            <a:r>
              <a:rPr lang="en-US" altLang="en-US" sz="2400" b="1">
                <a:solidFill>
                  <a:srgbClr val="FFFF00"/>
                </a:solidFill>
                <a:latin typeface="Arial" charset="0"/>
              </a:rPr>
              <a:t>1 Timothy 5:22</a:t>
            </a:r>
            <a:r>
              <a:rPr lang="en-US" altLang="en-US" sz="2400" b="1">
                <a:solidFill>
                  <a:schemeClr val="bg1"/>
                </a:solidFill>
                <a:latin typeface="Arial" charset="0"/>
              </a:rPr>
              <a:t>)” (Minister of Mercy, The New Testament Deacon, Alexander Strauch, p. 94). </a:t>
            </a:r>
          </a:p>
          <a:p>
            <a:pPr eaLnBrk="1" hangingPunct="1">
              <a:spcBef>
                <a:spcPct val="50000"/>
              </a:spcBef>
              <a:buFontTx/>
              <a:buNone/>
            </a:pPr>
            <a:r>
              <a:rPr lang="en-US" altLang="en-US" sz="2400" b="1">
                <a:solidFill>
                  <a:schemeClr val="bg1"/>
                </a:solidFill>
                <a:latin typeface="Arial" charset="0"/>
              </a:rPr>
              <a:t>•	Here we learn that the deacon is a man not only fully known by the congregation, but respected for his moral character, dependability, serious-mindedness, reverence for God, especially in the realm of integrity and self-control. 	</a:t>
            </a:r>
          </a:p>
        </p:txBody>
      </p:sp>
      <p:sp>
        <p:nvSpPr>
          <p:cNvPr id="11267" name="Text Box 3"/>
          <p:cNvSpPr txBox="1">
            <a:spLocks noChangeArrowheads="1"/>
          </p:cNvSpPr>
          <p:nvPr/>
        </p:nvSpPr>
        <p:spPr bwMode="auto">
          <a:xfrm>
            <a:off x="1524000" y="685801"/>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33796" name="Text Box 4">
            <a:extLst>
              <a:ext uri="{FF2B5EF4-FFF2-40B4-BE49-F238E27FC236}"/>
            </a:extLst>
          </p:cNvPr>
          <p:cNvSpPr txBox="1">
            <a:spLocks noChangeArrowheads="1"/>
          </p:cNvSpPr>
          <p:nvPr/>
        </p:nvSpPr>
        <p:spPr bwMode="auto">
          <a:xfrm>
            <a:off x="0" y="533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52400" y="838200"/>
            <a:ext cx="876300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“Not double-tongued (devious in speech)”</a:t>
            </a:r>
            <a:r>
              <a:rPr lang="en-US" altLang="en-US" sz="2400" b="1" dirty="0">
                <a:solidFill>
                  <a:schemeClr val="bg1"/>
                </a:solidFill>
                <a:latin typeface="Arial" charset="0"/>
              </a:rPr>
              <a:t> </a:t>
            </a:r>
          </a:p>
          <a:p>
            <a:pPr eaLnBrk="1" hangingPunct="1">
              <a:spcBef>
                <a:spcPct val="50000"/>
              </a:spcBef>
              <a:buFontTx/>
              <a:buNone/>
            </a:pPr>
            <a:r>
              <a:rPr lang="en-US" altLang="en-US" sz="2000" b="1" dirty="0">
                <a:solidFill>
                  <a:schemeClr val="bg1"/>
                </a:solidFill>
                <a:latin typeface="Arial" charset="0"/>
              </a:rPr>
              <a:t>•	Another essential ingredient in his character must be honesty in his speech. We live in a time when people try to “spin” things in a way that always makes them look good. The deacon must be honest, not only with others, but also with his own short-comings.</a:t>
            </a:r>
          </a:p>
          <a:p>
            <a:pPr eaLnBrk="1" hangingPunct="1">
              <a:spcBef>
                <a:spcPct val="50000"/>
              </a:spcBef>
              <a:buFontTx/>
              <a:buNone/>
            </a:pPr>
            <a:r>
              <a:rPr lang="en-US" altLang="en-US" sz="2000" b="1" dirty="0">
                <a:solidFill>
                  <a:schemeClr val="bg1"/>
                </a:solidFill>
                <a:latin typeface="Arial" charset="0"/>
              </a:rPr>
              <a:t>•	</a:t>
            </a:r>
            <a:r>
              <a:rPr lang="en-US" altLang="en-US" sz="2000" b="1" dirty="0" smtClean="0">
                <a:solidFill>
                  <a:schemeClr val="bg1"/>
                </a:solidFill>
                <a:latin typeface="Arial" charset="0"/>
              </a:rPr>
              <a:t>“</a:t>
            </a:r>
            <a:r>
              <a:rPr lang="en-US" altLang="en-US" sz="2000" b="1" dirty="0" smtClean="0">
                <a:solidFill>
                  <a:srgbClr val="FFFF00"/>
                </a:solidFill>
                <a:latin typeface="Arial" charset="0"/>
              </a:rPr>
              <a:t>Dilogos”</a:t>
            </a:r>
            <a:r>
              <a:rPr lang="en-US" altLang="en-US" sz="2000" b="1" dirty="0" smtClean="0">
                <a:solidFill>
                  <a:schemeClr val="bg1"/>
                </a:solidFill>
                <a:latin typeface="Arial" charset="0"/>
              </a:rPr>
              <a:t> </a:t>
            </a:r>
            <a:r>
              <a:rPr lang="en-US" altLang="en-US" sz="2000" b="1" dirty="0">
                <a:solidFill>
                  <a:schemeClr val="bg1"/>
                </a:solidFill>
                <a:latin typeface="Arial" charset="0"/>
              </a:rPr>
              <a:t>primarily means saying the same thing twice; saying a thing to one person and giving a different view of it to another with the intent to deceive. The idea is </a:t>
            </a:r>
            <a:r>
              <a:rPr lang="en-US" altLang="en-US" sz="2000" b="1" dirty="0" smtClean="0">
                <a:solidFill>
                  <a:schemeClr val="bg1"/>
                </a:solidFill>
                <a:latin typeface="Arial" charset="0"/>
              </a:rPr>
              <a:t>to </a:t>
            </a:r>
            <a:r>
              <a:rPr lang="en-US" altLang="en-US" sz="2000" b="1" dirty="0">
                <a:solidFill>
                  <a:schemeClr val="bg1"/>
                </a:solidFill>
                <a:latin typeface="Arial" charset="0"/>
              </a:rPr>
              <a:t>not have one standard for self &amp; friends and another standard for everyone else. Deacons are to be upright and straightforward men. </a:t>
            </a:r>
          </a:p>
          <a:p>
            <a:pPr eaLnBrk="1" hangingPunct="1">
              <a:spcBef>
                <a:spcPct val="50000"/>
              </a:spcBef>
              <a:buFontTx/>
              <a:buNone/>
            </a:pPr>
            <a:r>
              <a:rPr lang="en-US" altLang="en-US" sz="2000" b="1" dirty="0">
                <a:solidFill>
                  <a:schemeClr val="bg1"/>
                </a:solidFill>
                <a:latin typeface="Arial" charset="0"/>
              </a:rPr>
              <a:t>•	The deacons will be reporting to the elders, therefore they need to be men who are reliable in the presentation of facts. Deacons must not speak anything but the truth in all matters and to all people. In dealing with people, and their problems, the deacon also will be subjected to the temptation of spreading gossip (</a:t>
            </a:r>
            <a:r>
              <a:rPr lang="en-US" altLang="en-US" sz="2000" b="1" dirty="0">
                <a:solidFill>
                  <a:srgbClr val="FFFF00"/>
                </a:solidFill>
                <a:latin typeface="Arial" charset="0"/>
              </a:rPr>
              <a:t>Ephesians 4:25</a:t>
            </a:r>
            <a:r>
              <a:rPr lang="en-US" altLang="en-US" sz="2000" b="1" dirty="0">
                <a:solidFill>
                  <a:schemeClr val="bg1"/>
                </a:solidFill>
                <a:latin typeface="Arial" charset="0"/>
              </a:rPr>
              <a:t>).</a:t>
            </a:r>
          </a:p>
        </p:txBody>
      </p:sp>
      <p:sp>
        <p:nvSpPr>
          <p:cNvPr id="34820" name="Text Box 4">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3:8</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228600" y="1219200"/>
            <a:ext cx="86106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“Not given (addicted) to much wine” </a:t>
            </a:r>
            <a:endParaRPr lang="en-US" altLang="en-US" sz="2000" b="1" dirty="0">
              <a:solidFill>
                <a:srgbClr val="FFFF00"/>
              </a:solidFill>
              <a:latin typeface="Arial" charset="0"/>
            </a:endParaRPr>
          </a:p>
          <a:p>
            <a:pPr eaLnBrk="1" hangingPunct="1">
              <a:spcBef>
                <a:spcPct val="50000"/>
              </a:spcBef>
              <a:buFontTx/>
              <a:buNone/>
            </a:pPr>
            <a:r>
              <a:rPr lang="en-US" altLang="en-US" sz="2000" b="1" dirty="0">
                <a:solidFill>
                  <a:schemeClr val="bg1"/>
                </a:solidFill>
                <a:latin typeface="Arial" charset="0"/>
              </a:rPr>
              <a:t>•	The Bible is filled with warnings against the dangers of wine and strong drink (</a:t>
            </a:r>
            <a:r>
              <a:rPr lang="en-US" altLang="en-US" sz="2000" b="1" dirty="0">
                <a:solidFill>
                  <a:srgbClr val="FFFF00"/>
                </a:solidFill>
                <a:latin typeface="Arial" charset="0"/>
              </a:rPr>
              <a:t>Proverbs 20:1, 23:30-35, </a:t>
            </a:r>
            <a:r>
              <a:rPr lang="en-US" altLang="en-US" sz="2000" b="1" dirty="0" smtClean="0">
                <a:solidFill>
                  <a:srgbClr val="FFFF00"/>
                </a:solidFill>
                <a:latin typeface="Arial" charset="0"/>
              </a:rPr>
              <a:t>Habakkuk </a:t>
            </a:r>
            <a:r>
              <a:rPr lang="en-US" altLang="en-US" sz="2000" b="1" dirty="0">
                <a:solidFill>
                  <a:srgbClr val="FFFF00"/>
                </a:solidFill>
                <a:latin typeface="Arial" charset="0"/>
              </a:rPr>
              <a:t>2:15, Galatians 5:21</a:t>
            </a:r>
            <a:r>
              <a:rPr lang="en-US" altLang="en-US" sz="2000" b="1" dirty="0">
                <a:solidFill>
                  <a:schemeClr val="bg1"/>
                </a:solidFill>
                <a:latin typeface="Arial" charset="0"/>
              </a:rPr>
              <a:t>). “Deacons work with people, often those who are troubled. If a deacon has a drinking problem, he will lead people astray and bring reproach upon the church” (Strauch, p. 98). </a:t>
            </a:r>
          </a:p>
          <a:p>
            <a:pPr eaLnBrk="1" hangingPunct="1">
              <a:spcBef>
                <a:spcPct val="50000"/>
              </a:spcBef>
              <a:buFontTx/>
              <a:buNone/>
            </a:pPr>
            <a:r>
              <a:rPr lang="en-US" altLang="en-US" sz="2000" b="1" dirty="0">
                <a:solidFill>
                  <a:schemeClr val="bg1"/>
                </a:solidFill>
                <a:latin typeface="Arial" charset="0"/>
              </a:rPr>
              <a:t>•	The deacon does not need a drink to get him going or keep him motivated, rather he has the Holy Spirit’s message that gives him all the motivation he needs (</a:t>
            </a:r>
            <a:r>
              <a:rPr lang="en-US" altLang="en-US" sz="2000" b="1" dirty="0">
                <a:solidFill>
                  <a:srgbClr val="FFFF00"/>
                </a:solidFill>
                <a:latin typeface="Arial" charset="0"/>
              </a:rPr>
              <a:t>Ephesians 5:18</a:t>
            </a:r>
            <a:r>
              <a:rPr lang="en-US" altLang="en-US" sz="2000" b="1" dirty="0">
                <a:solidFill>
                  <a:schemeClr val="bg1"/>
                </a:solidFill>
                <a:latin typeface="Arial" charset="0"/>
              </a:rPr>
              <a:t>). </a:t>
            </a:r>
          </a:p>
          <a:p>
            <a:pPr eaLnBrk="1" hangingPunct="1">
              <a:spcBef>
                <a:spcPct val="50000"/>
              </a:spcBef>
              <a:buFontTx/>
              <a:buNone/>
            </a:pPr>
            <a:r>
              <a:rPr lang="en-US" altLang="en-US" sz="2000" b="1" dirty="0">
                <a:solidFill>
                  <a:schemeClr val="bg1"/>
                </a:solidFill>
                <a:latin typeface="Arial" charset="0"/>
              </a:rPr>
              <a:t>•	</a:t>
            </a:r>
            <a:r>
              <a:rPr lang="en-US" altLang="en-US" sz="2000" b="1" dirty="0">
                <a:solidFill>
                  <a:srgbClr val="FFFF00"/>
                </a:solidFill>
                <a:latin typeface="Arial" charset="0"/>
              </a:rPr>
              <a:t>1 Timothy 3:8</a:t>
            </a:r>
            <a:r>
              <a:rPr lang="en-US" altLang="en-US" sz="2000" b="1" dirty="0">
                <a:solidFill>
                  <a:schemeClr val="bg1"/>
                </a:solidFill>
                <a:latin typeface="Arial" charset="0"/>
              </a:rPr>
              <a:t> indicates alcohol is a very dangerous substance, something so dangerous that even spiritual men like deacons need to stay away from it. Therefore, the man who thinks that he can “handle” alcohol has a mindset contrary to what God seeks. </a:t>
            </a:r>
          </a:p>
        </p:txBody>
      </p:sp>
      <p:sp>
        <p:nvSpPr>
          <p:cNvPr id="35843" name="Text Box 3">
            <a:extLst>
              <a:ext uri="{FF2B5EF4-FFF2-40B4-BE49-F238E27FC236}"/>
            </a:extLst>
          </p:cNvPr>
          <p:cNvSpPr txBox="1">
            <a:spLocks noChangeArrowheads="1"/>
          </p:cNvSpPr>
          <p:nvPr/>
        </p:nvSpPr>
        <p:spPr bwMode="auto">
          <a:xfrm>
            <a:off x="0" y="4572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 – </a:t>
            </a:r>
            <a:r>
              <a:rPr lang="en-US" sz="3200" b="1" dirty="0">
                <a:solidFill>
                  <a:srgbClr val="FFFF00"/>
                </a:solidFill>
                <a:effectLst>
                  <a:outerShdw blurRad="38100" dist="38100" dir="2700000" algn="tl">
                    <a:srgbClr val="000000"/>
                  </a:outerShdw>
                </a:effectLst>
              </a:rPr>
              <a:t>1 Timothy 3:8</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228600" y="990600"/>
            <a:ext cx="86106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a:solidFill>
                  <a:srgbClr val="FFFF00"/>
                </a:solidFill>
                <a:latin typeface="Arial" charset="0"/>
              </a:rPr>
              <a:t>“Not greedy for money (dishonest gain)” </a:t>
            </a:r>
          </a:p>
          <a:p>
            <a:pPr eaLnBrk="1" hangingPunct="1">
              <a:spcBef>
                <a:spcPct val="50000"/>
              </a:spcBef>
              <a:buFontTx/>
              <a:buNone/>
            </a:pPr>
            <a:r>
              <a:rPr lang="en-US" altLang="en-US" sz="2400" b="1">
                <a:solidFill>
                  <a:schemeClr val="bg1"/>
                </a:solidFill>
              </a:rPr>
              <a:t>•	</a:t>
            </a:r>
            <a:r>
              <a:rPr lang="en-US" altLang="en-US" sz="2000" b="1">
                <a:solidFill>
                  <a:schemeClr val="bg1"/>
                </a:solidFill>
                <a:latin typeface="Arial" charset="0"/>
              </a:rPr>
              <a:t>This is the same admonition as found in </a:t>
            </a:r>
            <a:r>
              <a:rPr lang="en-US" altLang="en-US" sz="2000" b="1">
                <a:solidFill>
                  <a:srgbClr val="FFFF00"/>
                </a:solidFill>
                <a:latin typeface="Arial" charset="0"/>
              </a:rPr>
              <a:t>1 Timothy 3:3</a:t>
            </a:r>
            <a:r>
              <a:rPr lang="en-US" altLang="en-US" sz="2000" b="1">
                <a:solidFill>
                  <a:schemeClr val="bg1"/>
                </a:solidFill>
                <a:latin typeface="Arial" charset="0"/>
              </a:rPr>
              <a:t> and </a:t>
            </a:r>
            <a:r>
              <a:rPr lang="en-US" altLang="en-US" sz="2000" b="1">
                <a:solidFill>
                  <a:srgbClr val="FFFF00"/>
                </a:solidFill>
                <a:latin typeface="Arial" charset="0"/>
              </a:rPr>
              <a:t>Titus 1:7</a:t>
            </a:r>
            <a:r>
              <a:rPr lang="en-US" altLang="en-US" sz="2000" b="1">
                <a:solidFill>
                  <a:schemeClr val="bg1"/>
                </a:solidFill>
                <a:latin typeface="Arial" charset="0"/>
              </a:rPr>
              <a:t> for elders/bishops/pastors. Deacons may have charge over funds and distribution. Men might neglect spiritual duties in pursuit of material gain. Men might neglect personal spiritual development (e.g., prayer, study, fellowship, etc.) in the pursuit of money. Greediness for money can lead to other sins (e.g., lies, theft, jealousy).</a:t>
            </a:r>
          </a:p>
          <a:p>
            <a:pPr eaLnBrk="1" hangingPunct="1">
              <a:spcBef>
                <a:spcPct val="50000"/>
              </a:spcBef>
              <a:buFontTx/>
              <a:buNone/>
            </a:pPr>
            <a:r>
              <a:rPr lang="en-US" altLang="en-US" sz="2400" b="1">
                <a:solidFill>
                  <a:schemeClr val="bg1"/>
                </a:solidFill>
              </a:rPr>
              <a:t>•	</a:t>
            </a:r>
            <a:r>
              <a:rPr lang="en-US" altLang="en-US" sz="2000" b="1">
                <a:solidFill>
                  <a:schemeClr val="bg1"/>
                </a:solidFill>
                <a:latin typeface="Arial" charset="0"/>
              </a:rPr>
              <a:t>One translation renders this phrase, </a:t>
            </a:r>
            <a:r>
              <a:rPr lang="en-US" altLang="en-US" sz="2000" b="1">
                <a:solidFill>
                  <a:srgbClr val="FFFF00"/>
                </a:solidFill>
                <a:latin typeface="Arial" charset="0"/>
              </a:rPr>
              <a:t>“Or to questionable money making”</a:t>
            </a:r>
            <a:r>
              <a:rPr lang="en-US" altLang="en-US" sz="2000" b="1">
                <a:solidFill>
                  <a:schemeClr val="bg1"/>
                </a:solidFill>
                <a:latin typeface="Arial" charset="0"/>
              </a:rPr>
              <a:t> (TCNT). This man is not greedy, money is not his #1 priority, and in his life he is not involved in cutting the ethical corners in business or preoccupied with getting rich-quick.</a:t>
            </a:r>
          </a:p>
          <a:p>
            <a:pPr eaLnBrk="1" hangingPunct="1">
              <a:spcBef>
                <a:spcPct val="50000"/>
              </a:spcBef>
            </a:pPr>
            <a:r>
              <a:rPr lang="en-US" altLang="en-US" sz="2000" b="1">
                <a:solidFill>
                  <a:schemeClr val="bg1"/>
                </a:solidFill>
                <a:latin typeface="Arial" charset="0"/>
              </a:rPr>
              <a:t>Contentment in Christ sets the correct example (</a:t>
            </a:r>
            <a:r>
              <a:rPr lang="en-US" altLang="en-US" sz="2000" b="1">
                <a:solidFill>
                  <a:srgbClr val="FFFF00"/>
                </a:solidFill>
                <a:latin typeface="Arial" charset="0"/>
              </a:rPr>
              <a:t>Hebrew 13:5</a:t>
            </a:r>
            <a:r>
              <a:rPr lang="en-US" altLang="en-US" sz="2000" b="1">
                <a:solidFill>
                  <a:schemeClr val="bg1"/>
                </a:solidFill>
                <a:latin typeface="Arial" charset="0"/>
              </a:rPr>
              <a:t>).</a:t>
            </a:r>
          </a:p>
        </p:txBody>
      </p:sp>
      <p:sp>
        <p:nvSpPr>
          <p:cNvPr id="36867" name="Text Box 3">
            <a:extLst>
              <a:ext uri="{FF2B5EF4-FFF2-40B4-BE49-F238E27FC236}"/>
            </a:extLst>
          </p:cNvPr>
          <p:cNvSpPr txBox="1">
            <a:spLocks noChangeArrowheads="1"/>
          </p:cNvSpPr>
          <p:nvPr/>
        </p:nvSpPr>
        <p:spPr bwMode="auto">
          <a:xfrm>
            <a:off x="0" y="228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3:8</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214745" y="838202"/>
            <a:ext cx="861060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“Holding to the mystery (hidden truth) of the faith with a pure (clear) conscience”</a:t>
            </a:r>
          </a:p>
          <a:p>
            <a:pPr eaLnBrk="1" hangingPunct="1">
              <a:spcBef>
                <a:spcPct val="50000"/>
              </a:spcBef>
              <a:buFontTx/>
              <a:buNone/>
            </a:pPr>
            <a:r>
              <a:rPr lang="en-US" altLang="en-US" sz="2000" b="1" dirty="0">
                <a:solidFill>
                  <a:schemeClr val="bg1"/>
                </a:solidFill>
                <a:latin typeface="Arial" charset="0"/>
              </a:rPr>
              <a:t>•	The mystery of the faith is another way of referring to the spiritual truth revealed in the gospel (</a:t>
            </a:r>
            <a:r>
              <a:rPr lang="en-US" altLang="en-US" sz="2000" b="1" dirty="0">
                <a:solidFill>
                  <a:srgbClr val="FFFF00"/>
                </a:solidFill>
                <a:latin typeface="Arial" charset="0"/>
              </a:rPr>
              <a:t>Ephesians 3:3, 6; 6:19</a:t>
            </a:r>
            <a:r>
              <a:rPr lang="en-US" altLang="en-US" sz="2000" b="1" dirty="0">
                <a:solidFill>
                  <a:schemeClr val="bg1"/>
                </a:solidFill>
                <a:latin typeface="Arial" charset="0"/>
              </a:rPr>
              <a:t>). The idea that deacons are nothing more than “church janitors” or “maintenance men” is flawed thinking. </a:t>
            </a:r>
          </a:p>
          <a:p>
            <a:pPr eaLnBrk="1" hangingPunct="1">
              <a:spcBef>
                <a:spcPct val="50000"/>
              </a:spcBef>
              <a:buFontTx/>
              <a:buNone/>
            </a:pPr>
            <a:r>
              <a:rPr lang="en-US" altLang="en-US" sz="2000" b="1" dirty="0">
                <a:solidFill>
                  <a:schemeClr val="bg1"/>
                </a:solidFill>
                <a:latin typeface="Arial" charset="0"/>
              </a:rPr>
              <a:t>•	These men must have a firm grasp of the truths in the gospel,  must practice what they teach and believe so they can hold the faith in a clear conscience. A deacon is stable, steadfast, and living a life consistent with his understanding of what is right</a:t>
            </a:r>
            <a:r>
              <a:rPr lang="en-US" altLang="en-US" sz="2000" dirty="0">
                <a:latin typeface="Arial" charset="0"/>
              </a:rPr>
              <a:t> </a:t>
            </a:r>
            <a:r>
              <a:rPr lang="en-US" altLang="en-US" sz="2000" b="1" dirty="0">
                <a:solidFill>
                  <a:schemeClr val="bg1"/>
                </a:solidFill>
                <a:latin typeface="Arial" charset="0"/>
              </a:rPr>
              <a:t>in the faith (</a:t>
            </a:r>
            <a:r>
              <a:rPr lang="en-US" altLang="en-US" sz="2000" b="1" dirty="0">
                <a:solidFill>
                  <a:srgbClr val="FFFF00"/>
                </a:solidFill>
                <a:latin typeface="Arial" charset="0"/>
              </a:rPr>
              <a:t>Colossians 1:23; Jude 3</a:t>
            </a:r>
            <a:r>
              <a:rPr lang="en-US" altLang="en-US" sz="2000" b="1" dirty="0">
                <a:solidFill>
                  <a:schemeClr val="bg1"/>
                </a:solidFill>
                <a:latin typeface="Arial" charset="0"/>
              </a:rPr>
              <a:t>). </a:t>
            </a:r>
          </a:p>
          <a:p>
            <a:pPr eaLnBrk="1" hangingPunct="1">
              <a:spcBef>
                <a:spcPct val="50000"/>
              </a:spcBef>
            </a:pPr>
            <a:r>
              <a:rPr lang="en-US" altLang="en-US" sz="2000" b="1" dirty="0">
                <a:solidFill>
                  <a:schemeClr val="bg1"/>
                </a:solidFill>
                <a:latin typeface="Arial" charset="0"/>
              </a:rPr>
              <a:t>The deacon knows his Bible and is one of sincere character. He should be able to freely discuss the truths found in the gospel message, his convictions, and his understanding (</a:t>
            </a:r>
            <a:r>
              <a:rPr lang="en-US" altLang="en-US" sz="2000" b="1" dirty="0">
                <a:solidFill>
                  <a:srgbClr val="FFFF00"/>
                </a:solidFill>
                <a:latin typeface="Arial" charset="0"/>
              </a:rPr>
              <a:t>2 Timothy 2:15; Hebrews 5:14, 1 Peter 3:15</a:t>
            </a:r>
            <a:r>
              <a:rPr lang="en-US" altLang="en-US" sz="2000" b="1" dirty="0">
                <a:solidFill>
                  <a:schemeClr val="bg1"/>
                </a:solidFill>
                <a:latin typeface="Arial" charset="0"/>
              </a:rPr>
              <a:t>).</a:t>
            </a:r>
            <a:r>
              <a:rPr lang="en-US" altLang="en-US" sz="2000" b="1" dirty="0">
                <a:solidFill>
                  <a:srgbClr val="FFFF00"/>
                </a:solidFill>
                <a:latin typeface="Arial" charset="0"/>
              </a:rPr>
              <a:t> </a:t>
            </a:r>
            <a:r>
              <a:rPr lang="en-US" altLang="en-US" sz="2000" b="1" dirty="0">
                <a:solidFill>
                  <a:schemeClr val="bg1"/>
                </a:solidFill>
                <a:latin typeface="Arial" charset="0"/>
              </a:rPr>
              <a:t>	</a:t>
            </a:r>
          </a:p>
        </p:txBody>
      </p:sp>
      <p:sp>
        <p:nvSpPr>
          <p:cNvPr id="37891" name="Text Box 3">
            <a:extLst>
              <a:ext uri="{FF2B5EF4-FFF2-40B4-BE49-F238E27FC236}"/>
            </a:extLst>
          </p:cNvPr>
          <p:cNvSpPr txBox="1">
            <a:spLocks noChangeArrowheads="1"/>
          </p:cNvSpPr>
          <p:nvPr/>
        </p:nvSpPr>
        <p:spPr bwMode="auto">
          <a:xfrm>
            <a:off x="0" y="3048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3:9</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190500" y="741365"/>
            <a:ext cx="8763000"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“But let these also first be tested; then let them serve as deacons” </a:t>
            </a:r>
          </a:p>
          <a:p>
            <a:pPr eaLnBrk="1" hangingPunct="1">
              <a:spcBef>
                <a:spcPct val="50000"/>
              </a:spcBef>
              <a:buFontTx/>
              <a:buNone/>
            </a:pPr>
            <a:r>
              <a:rPr lang="en-US" altLang="en-US" sz="2000" b="1" dirty="0">
                <a:solidFill>
                  <a:schemeClr val="bg1"/>
                </a:solidFill>
                <a:latin typeface="Arial" charset="0"/>
              </a:rPr>
              <a:t>•	This “testing” is prior to them serving. Thayer defines this as “to test or examine (to see whether a thing be genuine or not)”. Some other translations: “</a:t>
            </a:r>
            <a:r>
              <a:rPr lang="en-US" altLang="en-US" sz="2000" b="1" dirty="0">
                <a:solidFill>
                  <a:srgbClr val="FFFF00"/>
                </a:solidFill>
                <a:latin typeface="Arial" charset="0"/>
              </a:rPr>
              <a:t>let them also be tested first</a:t>
            </a:r>
            <a:r>
              <a:rPr lang="en-US" altLang="en-US" sz="2000" b="1" dirty="0">
                <a:solidFill>
                  <a:schemeClr val="bg1"/>
                </a:solidFill>
                <a:latin typeface="Arial" charset="0"/>
              </a:rPr>
              <a:t>” (RSV) “</a:t>
            </a:r>
            <a:r>
              <a:rPr lang="en-US" altLang="en-US" sz="2000" b="1" dirty="0">
                <a:solidFill>
                  <a:srgbClr val="FFFF00"/>
                </a:solidFill>
                <a:latin typeface="Arial" charset="0"/>
              </a:rPr>
              <a:t>should first be tested till approved</a:t>
            </a:r>
            <a:r>
              <a:rPr lang="en-US" altLang="en-US" sz="2000" b="1" dirty="0">
                <a:solidFill>
                  <a:schemeClr val="bg1"/>
                </a:solidFill>
                <a:latin typeface="Arial" charset="0"/>
              </a:rPr>
              <a:t>” (Wms), or “</a:t>
            </a:r>
            <a:r>
              <a:rPr lang="en-US" altLang="en-US" sz="2000" b="1" dirty="0">
                <a:solidFill>
                  <a:srgbClr val="FFFF00"/>
                </a:solidFill>
                <a:latin typeface="Arial" charset="0"/>
              </a:rPr>
              <a:t>they must first undergo a scrutiny</a:t>
            </a:r>
            <a:r>
              <a:rPr lang="en-US" altLang="en-US" sz="2000" b="1" dirty="0">
                <a:solidFill>
                  <a:schemeClr val="bg1"/>
                </a:solidFill>
                <a:latin typeface="Arial" charset="0"/>
              </a:rPr>
              <a:t>” (NEB). A thorough examination of character must precede the deacon’s appointment. </a:t>
            </a:r>
          </a:p>
          <a:p>
            <a:pPr eaLnBrk="1" hangingPunct="1">
              <a:spcBef>
                <a:spcPct val="50000"/>
              </a:spcBef>
              <a:buFontTx/>
              <a:buNone/>
            </a:pPr>
            <a:r>
              <a:rPr lang="en-US" altLang="en-US" sz="2000" b="1" dirty="0">
                <a:solidFill>
                  <a:schemeClr val="bg1"/>
                </a:solidFill>
                <a:latin typeface="Arial" charset="0"/>
              </a:rPr>
              <a:t>•	Selection is not the idea that if a church makes him a deacon, he’ll stop his criticizing; he will start behaving like a Christian, etc. Let’s place him on the nomination for deacons; if selected, maybe we can make something of him. A deacon must demonstrate his willingness, availability, and eagerness to work and to serve before being appointed.  </a:t>
            </a:r>
          </a:p>
          <a:p>
            <a:pPr eaLnBrk="1" hangingPunct="1">
              <a:spcBef>
                <a:spcPct val="50000"/>
              </a:spcBef>
              <a:buFontTx/>
              <a:buNone/>
            </a:pPr>
            <a:r>
              <a:rPr lang="en-US" altLang="en-US" sz="2000" b="1" dirty="0">
                <a:solidFill>
                  <a:schemeClr val="bg1"/>
                </a:solidFill>
                <a:latin typeface="Arial" charset="0"/>
              </a:rPr>
              <a:t>•	The church proves the men when the selection is made from among them (i.e., no unqualified man can serve). </a:t>
            </a:r>
          </a:p>
        </p:txBody>
      </p:sp>
      <p:sp>
        <p:nvSpPr>
          <p:cNvPr id="38915"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3:10</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52400" y="1447801"/>
            <a:ext cx="8763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“Being found (if they prove themselves) blameless”</a:t>
            </a:r>
          </a:p>
          <a:p>
            <a:pPr eaLnBrk="1" hangingPunct="1">
              <a:spcBef>
                <a:spcPct val="50000"/>
              </a:spcBef>
              <a:buFontTx/>
              <a:buNone/>
            </a:pPr>
            <a:r>
              <a:rPr lang="en-US" altLang="en-US" sz="2400" b="1" dirty="0">
                <a:solidFill>
                  <a:schemeClr val="bg1"/>
                </a:solidFill>
                <a:latin typeface="Arial" charset="0"/>
              </a:rPr>
              <a:t>•	Blameless here means that which cannot be called into account, </a:t>
            </a:r>
            <a:r>
              <a:rPr lang="en-US" altLang="en-US" sz="2400" b="1" dirty="0" err="1">
                <a:solidFill>
                  <a:schemeClr val="bg1"/>
                </a:solidFill>
                <a:latin typeface="Arial" charset="0"/>
              </a:rPr>
              <a:t>unreprovable</a:t>
            </a:r>
            <a:r>
              <a:rPr lang="en-US" altLang="en-US" sz="2400" b="1" dirty="0">
                <a:solidFill>
                  <a:schemeClr val="bg1"/>
                </a:solidFill>
                <a:latin typeface="Arial" charset="0"/>
              </a:rPr>
              <a:t>, </a:t>
            </a:r>
            <a:r>
              <a:rPr lang="en-US" altLang="en-US" sz="2400" b="1" dirty="0" err="1">
                <a:solidFill>
                  <a:schemeClr val="bg1"/>
                </a:solidFill>
                <a:latin typeface="Arial" charset="0"/>
              </a:rPr>
              <a:t>unaccused</a:t>
            </a:r>
            <a:r>
              <a:rPr lang="en-US" altLang="en-US" sz="2400" b="1" dirty="0">
                <a:solidFill>
                  <a:schemeClr val="bg1"/>
                </a:solidFill>
                <a:latin typeface="Arial" charset="0"/>
              </a:rPr>
              <a:t>, nothing to take hold upon, or proven innocent. A deacon’s life and character must be totally above reproach.</a:t>
            </a:r>
          </a:p>
          <a:p>
            <a:pPr eaLnBrk="1" hangingPunct="1">
              <a:spcBef>
                <a:spcPct val="50000"/>
              </a:spcBef>
              <a:buFontTx/>
              <a:buNone/>
            </a:pPr>
            <a:r>
              <a:rPr lang="en-US" altLang="en-US" sz="2400" b="1" dirty="0">
                <a:solidFill>
                  <a:schemeClr val="bg1"/>
                </a:solidFill>
                <a:latin typeface="Arial" charset="0"/>
              </a:rPr>
              <a:t>•	Vine’s explains that this implies not merely acquittal, but the absence of even a charge or accusation against a person. Deacons are not to be hastily appointed and are to be found blameless by the congregation. </a:t>
            </a:r>
          </a:p>
        </p:txBody>
      </p:sp>
      <p:sp>
        <p:nvSpPr>
          <p:cNvPr id="39939" name="Text Box 3">
            <a:extLst>
              <a:ext uri="{FF2B5EF4-FFF2-40B4-BE49-F238E27FC236}"/>
            </a:extLst>
          </p:cNvPr>
          <p:cNvSpPr txBox="1">
            <a:spLocks noChangeArrowheads="1"/>
          </p:cNvSpPr>
          <p:nvPr/>
        </p:nvSpPr>
        <p:spPr bwMode="auto">
          <a:xfrm>
            <a:off x="0" y="4572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3:10</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457200" y="1676400"/>
            <a:ext cx="83058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u="sng" dirty="0">
                <a:solidFill>
                  <a:srgbClr val="FFFF00"/>
                </a:solidFill>
                <a:latin typeface="Arial" charset="0"/>
              </a:rPr>
              <a:t>Blameless Does Not Mean:</a:t>
            </a:r>
          </a:p>
          <a:p>
            <a:pPr eaLnBrk="1" hangingPunct="1">
              <a:spcBef>
                <a:spcPct val="50000"/>
              </a:spcBef>
              <a:buFontTx/>
              <a:buAutoNum type="arabicParenBoth"/>
            </a:pPr>
            <a:r>
              <a:rPr lang="en-US" altLang="en-US" sz="2400" b="1" dirty="0">
                <a:solidFill>
                  <a:schemeClr val="bg1"/>
                </a:solidFill>
                <a:latin typeface="Arial" charset="0"/>
              </a:rPr>
              <a:t>He was not dead in sin</a:t>
            </a:r>
            <a:r>
              <a:rPr lang="en-US" altLang="en-US" sz="2400" b="1" dirty="0">
                <a:solidFill>
                  <a:srgbClr val="FFFF00"/>
                </a:solidFill>
                <a:latin typeface="Arial" charset="0"/>
              </a:rPr>
              <a:t> </a:t>
            </a:r>
            <a:r>
              <a:rPr lang="en-US" altLang="en-US" sz="2400" b="1" dirty="0">
                <a:solidFill>
                  <a:schemeClr val="bg1"/>
                </a:solidFill>
                <a:latin typeface="Arial" charset="0"/>
              </a:rPr>
              <a:t>(</a:t>
            </a:r>
            <a:r>
              <a:rPr lang="en-US" altLang="en-US" sz="2400" b="1" dirty="0">
                <a:solidFill>
                  <a:srgbClr val="FFFF00"/>
                </a:solidFill>
                <a:latin typeface="Arial" charset="0"/>
              </a:rPr>
              <a:t>Ephesians 2:3</a:t>
            </a:r>
            <a:r>
              <a:rPr lang="en-US" altLang="en-US" sz="2400" b="1" dirty="0">
                <a:solidFill>
                  <a:schemeClr val="bg1"/>
                </a:solidFill>
                <a:latin typeface="Arial" charset="0"/>
              </a:rPr>
              <a:t>), </a:t>
            </a:r>
          </a:p>
          <a:p>
            <a:pPr eaLnBrk="1" hangingPunct="1">
              <a:spcBef>
                <a:spcPct val="50000"/>
              </a:spcBef>
              <a:buFontTx/>
              <a:buAutoNum type="arabicParenBoth"/>
            </a:pPr>
            <a:r>
              <a:rPr lang="en-US" altLang="en-US" sz="2400" b="1" dirty="0">
                <a:solidFill>
                  <a:schemeClr val="bg1"/>
                </a:solidFill>
                <a:latin typeface="Arial" charset="0"/>
              </a:rPr>
              <a:t>He does not ever sin</a:t>
            </a:r>
            <a:r>
              <a:rPr lang="en-US" altLang="en-US" sz="2400" b="1" dirty="0">
                <a:solidFill>
                  <a:srgbClr val="FFFF00"/>
                </a:solidFill>
                <a:latin typeface="Arial" charset="0"/>
              </a:rPr>
              <a:t> </a:t>
            </a:r>
            <a:r>
              <a:rPr lang="en-US" altLang="en-US" sz="2400" b="1" dirty="0">
                <a:solidFill>
                  <a:schemeClr val="bg1"/>
                </a:solidFill>
                <a:latin typeface="Arial" charset="0"/>
              </a:rPr>
              <a:t>(</a:t>
            </a:r>
            <a:r>
              <a:rPr lang="en-US" altLang="en-US" sz="2400" b="1" dirty="0">
                <a:solidFill>
                  <a:srgbClr val="FFFF00"/>
                </a:solidFill>
                <a:latin typeface="Arial" charset="0"/>
              </a:rPr>
              <a:t>1 John </a:t>
            </a:r>
            <a:r>
              <a:rPr lang="en-US" altLang="en-US" sz="2400" b="1" dirty="0" smtClean="0">
                <a:solidFill>
                  <a:srgbClr val="FFFF00"/>
                </a:solidFill>
                <a:latin typeface="Arial" charset="0"/>
              </a:rPr>
              <a:t>1:9-10, Gal. </a:t>
            </a:r>
            <a:r>
              <a:rPr lang="en-US" altLang="en-US" sz="2400" b="1" dirty="0">
                <a:solidFill>
                  <a:srgbClr val="FFFF00"/>
                </a:solidFill>
                <a:latin typeface="Arial" charset="0"/>
              </a:rPr>
              <a:t>2:11</a:t>
            </a:r>
            <a:r>
              <a:rPr lang="en-US" altLang="en-US" sz="2400" b="1" dirty="0">
                <a:solidFill>
                  <a:schemeClr val="bg1"/>
                </a:solidFill>
                <a:latin typeface="Arial" charset="0"/>
              </a:rPr>
              <a:t>), or </a:t>
            </a:r>
          </a:p>
          <a:p>
            <a:pPr eaLnBrk="1" hangingPunct="1">
              <a:spcBef>
                <a:spcPct val="50000"/>
              </a:spcBef>
              <a:buFontTx/>
              <a:buAutoNum type="arabicParenBoth"/>
            </a:pPr>
            <a:r>
              <a:rPr lang="en-US" altLang="en-US" sz="2400" b="1" dirty="0">
                <a:solidFill>
                  <a:schemeClr val="bg1"/>
                </a:solidFill>
                <a:latin typeface="Arial" charset="0"/>
              </a:rPr>
              <a:t>He will not be accused of wrong (</a:t>
            </a:r>
            <a:r>
              <a:rPr lang="en-US" altLang="en-US" sz="2400" b="1" dirty="0">
                <a:solidFill>
                  <a:srgbClr val="FFFF00"/>
                </a:solidFill>
                <a:latin typeface="Arial" charset="0"/>
              </a:rPr>
              <a:t>Job 1:8, Matthew </a:t>
            </a:r>
            <a:r>
              <a:rPr lang="en-US" altLang="en-US" sz="2400" b="1" dirty="0" smtClean="0">
                <a:solidFill>
                  <a:srgbClr val="FFFF00"/>
                </a:solidFill>
                <a:latin typeface="Arial" charset="0"/>
              </a:rPr>
              <a:t>5:11, 11:18, </a:t>
            </a:r>
            <a:r>
              <a:rPr lang="en-US" altLang="en-US" sz="2400" b="1" dirty="0">
                <a:solidFill>
                  <a:srgbClr val="FFFF00"/>
                </a:solidFill>
                <a:latin typeface="Arial" charset="0"/>
              </a:rPr>
              <a:t>1 Peter 2:12, or 1 Timothy 5:19</a:t>
            </a:r>
            <a:r>
              <a:rPr lang="en-US" altLang="en-US" sz="2400" b="1" dirty="0">
                <a:solidFill>
                  <a:schemeClr val="bg1"/>
                </a:solidFill>
                <a:latin typeface="Arial" charset="0"/>
              </a:rPr>
              <a:t>). </a:t>
            </a:r>
          </a:p>
        </p:txBody>
      </p:sp>
      <p:sp>
        <p:nvSpPr>
          <p:cNvPr id="40963" name="Text Box 3">
            <a:extLst>
              <a:ext uri="{FF2B5EF4-FFF2-40B4-BE49-F238E27FC236}"/>
            </a:extLst>
          </p:cNvPr>
          <p:cNvSpPr txBox="1">
            <a:spLocks noChangeArrowheads="1"/>
          </p:cNvSpPr>
          <p:nvPr/>
        </p:nvSpPr>
        <p:spPr bwMode="auto">
          <a:xfrm>
            <a:off x="0" y="7620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3:10</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495300" y="992109"/>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u="sng" dirty="0">
                <a:solidFill>
                  <a:srgbClr val="FFFF00"/>
                </a:solidFill>
                <a:latin typeface="Arial" charset="0"/>
              </a:rPr>
              <a:t>Blameless Does Mean:</a:t>
            </a:r>
          </a:p>
          <a:p>
            <a:pPr eaLnBrk="1" hangingPunct="1">
              <a:spcBef>
                <a:spcPct val="50000"/>
              </a:spcBef>
              <a:buFontTx/>
              <a:buAutoNum type="arabicParenBoth"/>
            </a:pPr>
            <a:r>
              <a:rPr lang="en-US" altLang="en-US" sz="2400" b="1" dirty="0">
                <a:solidFill>
                  <a:schemeClr val="bg1"/>
                </a:solidFill>
                <a:latin typeface="Arial" charset="0"/>
              </a:rPr>
              <a:t>He is forgiven of sin (</a:t>
            </a:r>
            <a:r>
              <a:rPr lang="en-US" altLang="en-US" sz="2400" b="1" dirty="0">
                <a:solidFill>
                  <a:srgbClr val="FFFF00"/>
                </a:solidFill>
                <a:latin typeface="Arial" charset="0"/>
              </a:rPr>
              <a:t>Ephesians 2:8</a:t>
            </a:r>
            <a:r>
              <a:rPr lang="en-US" altLang="en-US" sz="2400" b="1" dirty="0">
                <a:solidFill>
                  <a:schemeClr val="bg1"/>
                </a:solidFill>
                <a:latin typeface="Arial" charset="0"/>
              </a:rPr>
              <a:t>) </a:t>
            </a:r>
          </a:p>
          <a:p>
            <a:pPr eaLnBrk="1" hangingPunct="1">
              <a:spcBef>
                <a:spcPct val="50000"/>
              </a:spcBef>
              <a:buFontTx/>
              <a:buAutoNum type="arabicParenBoth"/>
            </a:pPr>
            <a:r>
              <a:rPr lang="en-US" altLang="en-US" sz="2400" b="1" dirty="0">
                <a:solidFill>
                  <a:schemeClr val="bg1"/>
                </a:solidFill>
                <a:latin typeface="Arial" charset="0"/>
              </a:rPr>
              <a:t>He repented of sin (</a:t>
            </a:r>
            <a:r>
              <a:rPr lang="en-US" altLang="en-US" sz="2400" b="1" dirty="0">
                <a:solidFill>
                  <a:srgbClr val="FFFF00"/>
                </a:solidFill>
                <a:latin typeface="Arial" charset="0"/>
              </a:rPr>
              <a:t>Luke </a:t>
            </a:r>
            <a:r>
              <a:rPr lang="en-US" altLang="en-US" sz="2400" b="1" dirty="0" smtClean="0">
                <a:solidFill>
                  <a:srgbClr val="FFFF00"/>
                </a:solidFill>
                <a:latin typeface="Arial" charset="0"/>
              </a:rPr>
              <a:t>22:61-62</a:t>
            </a:r>
            <a:r>
              <a:rPr lang="en-US" altLang="en-US" sz="2400" b="1" dirty="0" smtClean="0">
                <a:solidFill>
                  <a:schemeClr val="bg1"/>
                </a:solidFill>
                <a:latin typeface="Arial" charset="0"/>
              </a:rPr>
              <a:t>) </a:t>
            </a:r>
            <a:endParaRPr lang="en-US" altLang="en-US" sz="2400" b="1" dirty="0">
              <a:solidFill>
                <a:schemeClr val="bg1"/>
              </a:solidFill>
              <a:latin typeface="Arial" charset="0"/>
            </a:endParaRPr>
          </a:p>
          <a:p>
            <a:pPr eaLnBrk="1" hangingPunct="1">
              <a:spcBef>
                <a:spcPct val="50000"/>
              </a:spcBef>
              <a:buFontTx/>
              <a:buAutoNum type="arabicParenBoth"/>
            </a:pPr>
            <a:r>
              <a:rPr lang="en-US" altLang="en-US" sz="2400" b="1" dirty="0">
                <a:solidFill>
                  <a:schemeClr val="bg1"/>
                </a:solidFill>
                <a:latin typeface="Arial" charset="0"/>
              </a:rPr>
              <a:t>He is walking in the Light (</a:t>
            </a:r>
            <a:r>
              <a:rPr lang="en-US" altLang="en-US" sz="2400" b="1" dirty="0">
                <a:solidFill>
                  <a:srgbClr val="FFFF00"/>
                </a:solidFill>
                <a:latin typeface="Arial" charset="0"/>
              </a:rPr>
              <a:t>1 John 1:7</a:t>
            </a:r>
            <a:r>
              <a:rPr lang="en-US" altLang="en-US" sz="2400" b="1" dirty="0">
                <a:solidFill>
                  <a:schemeClr val="bg1"/>
                </a:solidFill>
                <a:latin typeface="Arial" charset="0"/>
              </a:rPr>
              <a:t>)</a:t>
            </a:r>
          </a:p>
          <a:p>
            <a:pPr eaLnBrk="1" hangingPunct="1">
              <a:spcBef>
                <a:spcPct val="50000"/>
              </a:spcBef>
              <a:buFontTx/>
              <a:buAutoNum type="arabicParenBoth"/>
            </a:pPr>
            <a:r>
              <a:rPr lang="en-US" altLang="en-US" sz="2400" b="1" dirty="0">
                <a:solidFill>
                  <a:schemeClr val="bg1"/>
                </a:solidFill>
                <a:latin typeface="Arial" charset="0"/>
              </a:rPr>
              <a:t>There is nothing Satan (the accuser,</a:t>
            </a:r>
            <a:r>
              <a:rPr lang="en-US" altLang="en-US" sz="2400" b="1" dirty="0">
                <a:solidFill>
                  <a:srgbClr val="FFFF00"/>
                </a:solidFill>
                <a:latin typeface="Arial" charset="0"/>
              </a:rPr>
              <a:t> Revelation 12:10</a:t>
            </a:r>
            <a:r>
              <a:rPr lang="en-US" altLang="en-US" sz="2400" b="1" dirty="0">
                <a:solidFill>
                  <a:schemeClr val="bg1"/>
                </a:solidFill>
                <a:latin typeface="Arial" charset="0"/>
              </a:rPr>
              <a:t>) can use against him to shame him and the church</a:t>
            </a:r>
          </a:p>
          <a:p>
            <a:pPr eaLnBrk="1" hangingPunct="1">
              <a:spcBef>
                <a:spcPct val="50000"/>
              </a:spcBef>
              <a:buFontTx/>
              <a:buAutoNum type="arabicParenBoth"/>
            </a:pPr>
            <a:r>
              <a:rPr lang="en-US" altLang="en-US" sz="2400" b="1" dirty="0">
                <a:solidFill>
                  <a:schemeClr val="bg1"/>
                </a:solidFill>
                <a:latin typeface="Arial" charset="0"/>
              </a:rPr>
              <a:t>He is a person against whom no evil can be proved  </a:t>
            </a:r>
          </a:p>
          <a:p>
            <a:pPr eaLnBrk="1" hangingPunct="1">
              <a:spcBef>
                <a:spcPct val="50000"/>
              </a:spcBef>
              <a:buFontTx/>
              <a:buAutoNum type="arabicParenBoth"/>
            </a:pPr>
            <a:r>
              <a:rPr lang="en-US" altLang="en-US" sz="2400" b="1" dirty="0">
                <a:solidFill>
                  <a:schemeClr val="bg1"/>
                </a:solidFill>
                <a:latin typeface="Arial" charset="0"/>
              </a:rPr>
              <a:t>He is a person of sound moral character (solid, dependable); therefore he has a solid reputation</a:t>
            </a:r>
          </a:p>
        </p:txBody>
      </p:sp>
      <p:sp>
        <p:nvSpPr>
          <p:cNvPr id="41987" name="Text Box 3">
            <a:extLst>
              <a:ext uri="{FF2B5EF4-FFF2-40B4-BE49-F238E27FC236}"/>
            </a:extLst>
          </p:cNvPr>
          <p:cNvSpPr txBox="1">
            <a:spLocks noChangeArrowheads="1"/>
          </p:cNvSpPr>
          <p:nvPr/>
        </p:nvSpPr>
        <p:spPr bwMode="auto">
          <a:xfrm>
            <a:off x="0" y="3810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 – </a:t>
            </a:r>
            <a:r>
              <a:rPr lang="en-US" sz="3200" b="1">
                <a:solidFill>
                  <a:srgbClr val="FFFF00"/>
                </a:solidFill>
                <a:effectLst>
                  <a:outerShdw blurRad="38100" dist="38100" dir="2700000" algn="tl">
                    <a:srgbClr val="000000"/>
                  </a:outerShdw>
                </a:effectLst>
              </a:rPr>
              <a:t>1 Timothy 3:10</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533400" y="1066802"/>
            <a:ext cx="8001000" cy="31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solidFill>
                  <a:schemeClr val="bg1"/>
                </a:solidFill>
                <a:latin typeface="Arial" charset="0"/>
              </a:rPr>
              <a:t> 	</a:t>
            </a:r>
            <a:r>
              <a:rPr lang="en-US" altLang="en-US" sz="2800" b="1" dirty="0">
                <a:solidFill>
                  <a:schemeClr val="bg1"/>
                </a:solidFill>
                <a:latin typeface="Arial" charset="0"/>
              </a:rPr>
              <a:t>If you are not a Christian this morning, you </a:t>
            </a:r>
            <a:r>
              <a:rPr lang="en-US" altLang="en-US" sz="2800" b="1" dirty="0" smtClean="0">
                <a:solidFill>
                  <a:schemeClr val="bg1"/>
                </a:solidFill>
                <a:latin typeface="Arial" charset="0"/>
              </a:rPr>
              <a:t>are in your sins. </a:t>
            </a:r>
            <a:r>
              <a:rPr lang="en-US" altLang="en-US" sz="2800" b="1" dirty="0">
                <a:solidFill>
                  <a:schemeClr val="bg1"/>
                </a:solidFill>
                <a:latin typeface="Arial" charset="0"/>
              </a:rPr>
              <a:t>Jesus is the only answer for you. He can wash all your sins away and make you spotless, pure, and blameless! Believe Him, confess that He is the Son of God, repent of your sins, and then be baptized to wash all your sins away (</a:t>
            </a:r>
            <a:r>
              <a:rPr lang="en-US" altLang="en-US" sz="2800" b="1" dirty="0">
                <a:solidFill>
                  <a:srgbClr val="FFFF00"/>
                </a:solidFill>
                <a:latin typeface="Arial" charset="0"/>
              </a:rPr>
              <a:t>Acts 22:16</a:t>
            </a:r>
            <a:r>
              <a:rPr lang="en-US" altLang="en-US" sz="2800" b="1" dirty="0" smtClean="0">
                <a:solidFill>
                  <a:schemeClr val="bg1"/>
                </a:solidFill>
                <a:latin typeface="Arial" charset="0"/>
              </a:rPr>
              <a:t>).</a:t>
            </a:r>
            <a:r>
              <a:rPr lang="en-US" altLang="en-US" sz="2800" b="1" dirty="0">
                <a:solidFill>
                  <a:schemeClr val="bg1"/>
                </a:solidFill>
                <a:latin typeface="Arial" charset="0"/>
              </a:rPr>
              <a:t>	</a:t>
            </a:r>
            <a:endParaRPr lang="en-US" altLang="en-US" b="1" dirty="0">
              <a:solidFill>
                <a:schemeClr val="bg1"/>
              </a:solidFill>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extLst>
          </p:cNvPr>
          <p:cNvSpPr>
            <a:spLocks noGrp="1" noChangeArrowheads="1"/>
          </p:cNvSpPr>
          <p:nvPr>
            <p:ph type="title" idx="4294967295"/>
          </p:nvPr>
        </p:nvSpPr>
        <p:spPr>
          <a:xfrm>
            <a:off x="533400" y="1219200"/>
            <a:ext cx="8077200" cy="3124200"/>
          </a:xfrm>
        </p:spPr>
        <p:txBody>
          <a:bodyPr/>
          <a:lstStyle/>
          <a:p>
            <a:pPr eaLnBrk="1" hangingPunct="1">
              <a:defRPr/>
            </a:pPr>
            <a:r>
              <a:rPr lang="en-US" sz="4800" b="1">
                <a:solidFill>
                  <a:srgbClr val="00FFFF"/>
                </a:solidFill>
                <a:effectLst>
                  <a:outerShdw blurRad="38100" dist="38100" dir="2700000" algn="tl">
                    <a:srgbClr val="000000"/>
                  </a:outerShdw>
                </a:effectLst>
                <a:latin typeface="Verdana" pitchFamily="34" charset="0"/>
              </a:rPr>
              <a:t>DEACON  QUALIFICATIONS (part 1)</a:t>
            </a:r>
            <a:endParaRPr lang="en-US" b="1">
              <a:solidFill>
                <a:srgbClr val="00FFFF"/>
              </a:solidFill>
              <a:latin typeface="Verdan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533400" y="1066802"/>
            <a:ext cx="8001000" cy="21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solidFill>
                  <a:schemeClr val="bg1"/>
                </a:solidFill>
                <a:latin typeface="Arial" charset="0"/>
              </a:rPr>
              <a:t> 	</a:t>
            </a:r>
            <a:r>
              <a:rPr lang="en-US" altLang="en-US" sz="2800" b="1" dirty="0">
                <a:solidFill>
                  <a:schemeClr val="bg1"/>
                </a:solidFill>
                <a:latin typeface="Arial" charset="0"/>
              </a:rPr>
              <a:t>	</a:t>
            </a:r>
            <a:r>
              <a:rPr lang="en-US" altLang="en-US" b="1" dirty="0" smtClean="0">
                <a:solidFill>
                  <a:schemeClr val="bg1"/>
                </a:solidFill>
                <a:latin typeface="Arial" charset="0"/>
              </a:rPr>
              <a:t> </a:t>
            </a:r>
            <a:r>
              <a:rPr lang="en-US" altLang="en-US" sz="2800" b="1" dirty="0" smtClean="0">
                <a:solidFill>
                  <a:schemeClr val="bg1"/>
                </a:solidFill>
                <a:latin typeface="Arial" charset="0"/>
              </a:rPr>
              <a:t>For those of us who are Christians, we need to “</a:t>
            </a:r>
            <a:r>
              <a:rPr lang="en-US" altLang="en-US" sz="2800" b="1" dirty="0" smtClean="0">
                <a:solidFill>
                  <a:srgbClr val="FFFF00"/>
                </a:solidFill>
                <a:latin typeface="Arial" charset="0"/>
              </a:rPr>
              <a:t>be diligent to be found in Him in peace, without spot and blameless</a:t>
            </a:r>
            <a:r>
              <a:rPr lang="en-US" altLang="en-US" sz="2800" b="1" dirty="0" smtClean="0">
                <a:solidFill>
                  <a:schemeClr val="bg1"/>
                </a:solidFill>
                <a:latin typeface="Arial" charset="0"/>
              </a:rPr>
              <a:t>” (</a:t>
            </a:r>
            <a:r>
              <a:rPr lang="en-US" altLang="en-US" sz="2800" b="1" dirty="0" smtClean="0">
                <a:solidFill>
                  <a:srgbClr val="FFFF00"/>
                </a:solidFill>
                <a:latin typeface="Arial" charset="0"/>
              </a:rPr>
              <a:t> 2 Peter 3:14</a:t>
            </a:r>
            <a:r>
              <a:rPr lang="en-US" altLang="en-US" sz="2800" b="1" dirty="0" smtClean="0">
                <a:solidFill>
                  <a:schemeClr val="bg1"/>
                </a:solidFill>
                <a:latin typeface="Arial" charset="0"/>
              </a:rPr>
              <a:t>); true servants of God and our fellow man.</a:t>
            </a:r>
            <a:r>
              <a:rPr lang="en-US" altLang="en-US" b="1" dirty="0" smtClean="0">
                <a:solidFill>
                  <a:schemeClr val="bg1"/>
                </a:solidFill>
                <a:latin typeface="Arial" charset="0"/>
              </a:rPr>
              <a:t> </a:t>
            </a:r>
            <a:endParaRPr lang="en-US" altLang="en-US" b="1" dirty="0">
              <a:solidFill>
                <a:schemeClr val="bg1"/>
              </a:solidFill>
              <a:latin typeface="Arial" charset="0"/>
            </a:endParaRPr>
          </a:p>
        </p:txBody>
      </p:sp>
    </p:spTree>
    <p:extLst>
      <p:ext uri="{BB962C8B-B14F-4D97-AF65-F5344CB8AC3E}">
        <p14:creationId xmlns:p14="http://schemas.microsoft.com/office/powerpoint/2010/main" val="25355722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1295400" y="1744640"/>
            <a:ext cx="6477000" cy="192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solidFill>
                  <a:schemeClr val="bg1"/>
                </a:solidFill>
                <a:latin typeface="Arial" charset="0"/>
              </a:rPr>
              <a:t> 	</a:t>
            </a:r>
            <a:r>
              <a:rPr lang="en-US" altLang="en-US" sz="3600" b="1" dirty="0" smtClean="0">
                <a:solidFill>
                  <a:srgbClr val="FFFF00"/>
                </a:solidFill>
                <a:latin typeface="Arial" charset="0"/>
              </a:rPr>
              <a:t>How are you doing in your service to God and man?</a:t>
            </a:r>
            <a:endParaRPr lang="en-US" altLang="en-US" sz="3600" b="1" dirty="0">
              <a:solidFill>
                <a:srgbClr val="FFFF00"/>
              </a:solidFill>
              <a:latin typeface="Arial" charset="0"/>
            </a:endParaRPr>
          </a:p>
          <a:p>
            <a:pPr algn="ctr" eaLnBrk="1" hangingPunct="1">
              <a:spcBef>
                <a:spcPct val="50000"/>
              </a:spcBef>
              <a:buFontTx/>
              <a:buNone/>
            </a:pPr>
            <a:r>
              <a:rPr lang="en-US" altLang="en-US" sz="3600" b="1" i="1" dirty="0">
                <a:solidFill>
                  <a:srgbClr val="FFFF00"/>
                </a:solidFill>
                <a:latin typeface="Arial" charset="0"/>
              </a:rPr>
              <a:t>	</a:t>
            </a:r>
            <a:endParaRPr lang="en-US" altLang="en-US" sz="3600" b="1" dirty="0">
              <a:solidFill>
                <a:schemeClr val="bg1"/>
              </a:solidFill>
              <a:latin typeface="Arial" charset="0"/>
            </a:endParaRPr>
          </a:p>
        </p:txBody>
      </p:sp>
    </p:spTree>
    <p:extLst>
      <p:ext uri="{BB962C8B-B14F-4D97-AF65-F5344CB8AC3E}">
        <p14:creationId xmlns:p14="http://schemas.microsoft.com/office/powerpoint/2010/main" val="229335085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1295400" y="1744642"/>
            <a:ext cx="6477000" cy="158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solidFill>
                  <a:schemeClr val="bg1"/>
                </a:solidFill>
                <a:latin typeface="Arial" charset="0"/>
              </a:rPr>
              <a:t> 	</a:t>
            </a:r>
            <a:r>
              <a:rPr lang="en-US" altLang="en-US" sz="3600" b="1" dirty="0" smtClean="0">
                <a:solidFill>
                  <a:srgbClr val="FFFF00"/>
                </a:solidFill>
                <a:latin typeface="Arial" charset="0"/>
              </a:rPr>
              <a:t>We </a:t>
            </a:r>
            <a:r>
              <a:rPr lang="en-US" altLang="en-US" sz="3600" b="1" u="sng" dirty="0" smtClean="0">
                <a:solidFill>
                  <a:srgbClr val="FFFF00"/>
                </a:solidFill>
                <a:latin typeface="Arial" charset="0"/>
              </a:rPr>
              <a:t>all</a:t>
            </a:r>
            <a:r>
              <a:rPr lang="en-US" altLang="en-US" sz="3600" b="1" dirty="0" smtClean="0">
                <a:solidFill>
                  <a:srgbClr val="FFFF00"/>
                </a:solidFill>
                <a:latin typeface="Arial" charset="0"/>
              </a:rPr>
              <a:t> can be pure and blameless this morning because of Jesus!</a:t>
            </a:r>
            <a:r>
              <a:rPr lang="en-US" altLang="en-US" sz="3600" b="1" i="1" dirty="0">
                <a:solidFill>
                  <a:srgbClr val="FFFF00"/>
                </a:solidFill>
                <a:latin typeface="Arial" charset="0"/>
              </a:rPr>
              <a:t>	</a:t>
            </a:r>
            <a:endParaRPr lang="en-US" altLang="en-US" sz="3600" b="1" dirty="0">
              <a:solidFill>
                <a:schemeClr val="bg1"/>
              </a:solidFill>
              <a:latin typeface="Arial" charset="0"/>
            </a:endParaRPr>
          </a:p>
        </p:txBody>
      </p:sp>
    </p:spTree>
    <p:extLst>
      <p:ext uri="{BB962C8B-B14F-4D97-AF65-F5344CB8AC3E}">
        <p14:creationId xmlns:p14="http://schemas.microsoft.com/office/powerpoint/2010/main" val="976415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914400" y="1744641"/>
            <a:ext cx="72390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solidFill>
                  <a:schemeClr val="bg1"/>
                </a:solidFill>
                <a:latin typeface="Arial" charset="0"/>
              </a:rPr>
              <a:t> 	</a:t>
            </a:r>
            <a:r>
              <a:rPr lang="en-US" altLang="en-US" sz="3600" b="1" dirty="0" smtClean="0">
                <a:solidFill>
                  <a:schemeClr val="bg1"/>
                </a:solidFill>
                <a:latin typeface="Arial" charset="0"/>
              </a:rPr>
              <a:t>If we can help you now, please make your wishes known as we stand and sing.</a:t>
            </a:r>
            <a:r>
              <a:rPr lang="en-US" altLang="en-US" sz="3600" b="1" i="1" dirty="0">
                <a:solidFill>
                  <a:schemeClr val="bg1"/>
                </a:solidFill>
                <a:latin typeface="Arial" charset="0"/>
              </a:rPr>
              <a:t>	</a:t>
            </a:r>
            <a:endParaRPr lang="en-US" altLang="en-US" sz="3600" b="1" dirty="0">
              <a:solidFill>
                <a:schemeClr val="bg1"/>
              </a:solidFill>
              <a:latin typeface="Arial" charset="0"/>
            </a:endParaRPr>
          </a:p>
        </p:txBody>
      </p:sp>
    </p:spTree>
    <p:extLst>
      <p:ext uri="{BB962C8B-B14F-4D97-AF65-F5344CB8AC3E}">
        <p14:creationId xmlns:p14="http://schemas.microsoft.com/office/powerpoint/2010/main" val="38766153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253315" y="860083"/>
            <a:ext cx="85344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dirty="0">
                <a:solidFill>
                  <a:schemeClr val="bg1"/>
                </a:solidFill>
                <a:latin typeface="Arial" charset="0"/>
              </a:rPr>
              <a:t>	</a:t>
            </a:r>
            <a:r>
              <a:rPr lang="en-US" altLang="en-US" sz="2200" b="1" dirty="0">
                <a:solidFill>
                  <a:schemeClr val="bg1"/>
                </a:solidFill>
                <a:latin typeface="Arial" charset="0"/>
              </a:rPr>
              <a:t>“Likewise </a:t>
            </a:r>
            <a:r>
              <a:rPr lang="en-US" altLang="en-US" sz="2200" b="1" u="sng" dirty="0">
                <a:solidFill>
                  <a:schemeClr val="bg1"/>
                </a:solidFill>
                <a:latin typeface="Arial" charset="0"/>
              </a:rPr>
              <a:t>deacons</a:t>
            </a:r>
            <a:r>
              <a:rPr lang="en-US" altLang="en-US" sz="2200" b="1" dirty="0">
                <a:solidFill>
                  <a:schemeClr val="bg1"/>
                </a:solidFill>
                <a:latin typeface="Arial" charset="0"/>
              </a:rPr>
              <a:t> must be reverent (</a:t>
            </a:r>
            <a:r>
              <a:rPr lang="en-US" altLang="en-US" sz="2200" b="1" dirty="0">
                <a:solidFill>
                  <a:srgbClr val="FFFF00"/>
                </a:solidFill>
                <a:latin typeface="Arial" charset="0"/>
              </a:rPr>
              <a:t>men of dignity</a:t>
            </a:r>
            <a:r>
              <a:rPr lang="en-US" altLang="en-US" sz="2200" b="1" dirty="0">
                <a:solidFill>
                  <a:schemeClr val="bg1"/>
                </a:solidFill>
                <a:latin typeface="Arial" charset="0"/>
              </a:rPr>
              <a:t>), not double-tongued, not given (</a:t>
            </a:r>
            <a:r>
              <a:rPr lang="en-US" altLang="en-US" sz="2200" b="1" dirty="0">
                <a:solidFill>
                  <a:srgbClr val="FFFF00"/>
                </a:solidFill>
                <a:latin typeface="Arial" charset="0"/>
              </a:rPr>
              <a:t>addicted</a:t>
            </a:r>
            <a:r>
              <a:rPr lang="en-US" altLang="en-US" sz="2200" b="1" dirty="0">
                <a:solidFill>
                  <a:schemeClr val="bg1"/>
                </a:solidFill>
                <a:latin typeface="Arial" charset="0"/>
              </a:rPr>
              <a:t>) to much wine, not greedy for money (</a:t>
            </a:r>
            <a:r>
              <a:rPr lang="en-US" altLang="en-US" sz="2200" b="1" dirty="0">
                <a:solidFill>
                  <a:srgbClr val="FFFF00"/>
                </a:solidFill>
                <a:latin typeface="Arial" charset="0"/>
              </a:rPr>
              <a:t>fond of sordid gain</a:t>
            </a:r>
            <a:r>
              <a:rPr lang="en-US" altLang="en-US" sz="2200" b="1" dirty="0">
                <a:solidFill>
                  <a:schemeClr val="bg1"/>
                </a:solidFill>
                <a:latin typeface="Arial" charset="0"/>
              </a:rPr>
              <a:t>), holding the mystery (hidden truth) of the faith with a pure (</a:t>
            </a:r>
            <a:r>
              <a:rPr lang="en-US" altLang="en-US" sz="2200" b="1" dirty="0">
                <a:solidFill>
                  <a:srgbClr val="FFFF00"/>
                </a:solidFill>
                <a:latin typeface="Arial" charset="0"/>
              </a:rPr>
              <a:t>clear</a:t>
            </a:r>
            <a:r>
              <a:rPr lang="en-US" altLang="en-US" sz="2200" b="1" dirty="0">
                <a:solidFill>
                  <a:schemeClr val="bg1"/>
                </a:solidFill>
                <a:latin typeface="Arial" charset="0"/>
              </a:rPr>
              <a:t>) conscience. But let these first be tested; then let them serve as deacons, being found blameless (</a:t>
            </a:r>
            <a:r>
              <a:rPr lang="en-US" altLang="en-US" sz="2200" b="1" dirty="0">
                <a:solidFill>
                  <a:srgbClr val="FFFF00"/>
                </a:solidFill>
                <a:latin typeface="Arial" charset="0"/>
              </a:rPr>
              <a:t>beyond reproach</a:t>
            </a:r>
            <a:r>
              <a:rPr lang="en-US" altLang="en-US" sz="2200" b="1" dirty="0">
                <a:solidFill>
                  <a:schemeClr val="bg1"/>
                </a:solidFill>
                <a:latin typeface="Arial" charset="0"/>
              </a:rPr>
              <a:t>). Likewise, their wives must be reverent (</a:t>
            </a:r>
            <a:r>
              <a:rPr lang="en-US" altLang="en-US" sz="2200" b="1" dirty="0">
                <a:solidFill>
                  <a:srgbClr val="FFFF00"/>
                </a:solidFill>
                <a:latin typeface="Arial" charset="0"/>
              </a:rPr>
              <a:t>dignified</a:t>
            </a:r>
            <a:r>
              <a:rPr lang="en-US" altLang="en-US" sz="2200" b="1" dirty="0">
                <a:solidFill>
                  <a:schemeClr val="bg1"/>
                </a:solidFill>
                <a:latin typeface="Arial" charset="0"/>
              </a:rPr>
              <a:t>), not slanderers (malicious gossips), temperate, faithful in all things. Let deacons be the husbands of (</a:t>
            </a:r>
            <a:r>
              <a:rPr lang="en-US" altLang="en-US" sz="2200" b="1" dirty="0">
                <a:solidFill>
                  <a:srgbClr val="FFFF00"/>
                </a:solidFill>
                <a:latin typeface="Arial" charset="0"/>
              </a:rPr>
              <a:t>only</a:t>
            </a:r>
            <a:r>
              <a:rPr lang="en-US" altLang="en-US" sz="2200" b="1" dirty="0">
                <a:solidFill>
                  <a:schemeClr val="bg1"/>
                </a:solidFill>
                <a:latin typeface="Arial" charset="0"/>
              </a:rPr>
              <a:t>) one wife, ruling their </a:t>
            </a:r>
            <a:r>
              <a:rPr lang="en-US" altLang="en-US" sz="2200" b="1" dirty="0" smtClean="0">
                <a:solidFill>
                  <a:schemeClr val="bg1"/>
                </a:solidFill>
                <a:latin typeface="Arial" charset="0"/>
              </a:rPr>
              <a:t>(</a:t>
            </a:r>
            <a:r>
              <a:rPr lang="en-US" altLang="en-US" sz="2200" b="1" dirty="0" smtClean="0">
                <a:solidFill>
                  <a:srgbClr val="FFFF00"/>
                </a:solidFill>
                <a:latin typeface="Arial" charset="0"/>
              </a:rPr>
              <a:t>his</a:t>
            </a:r>
            <a:r>
              <a:rPr lang="en-US" altLang="en-US" sz="2200" b="1" dirty="0" smtClean="0">
                <a:solidFill>
                  <a:schemeClr val="bg1"/>
                </a:solidFill>
                <a:latin typeface="Arial" charset="0"/>
              </a:rPr>
              <a:t>) children </a:t>
            </a:r>
            <a:r>
              <a:rPr lang="en-US" altLang="en-US" sz="2200" b="1" dirty="0">
                <a:solidFill>
                  <a:schemeClr val="bg1"/>
                </a:solidFill>
                <a:latin typeface="Arial" charset="0"/>
              </a:rPr>
              <a:t>and their own houses </a:t>
            </a:r>
            <a:r>
              <a:rPr lang="en-US" altLang="en-US" sz="2200" b="1" dirty="0" smtClean="0">
                <a:solidFill>
                  <a:schemeClr val="bg1"/>
                </a:solidFill>
                <a:latin typeface="Arial" charset="0"/>
              </a:rPr>
              <a:t>(</a:t>
            </a:r>
            <a:r>
              <a:rPr lang="en-US" altLang="en-US" sz="2200" b="1" dirty="0" smtClean="0">
                <a:solidFill>
                  <a:srgbClr val="FFFF00"/>
                </a:solidFill>
                <a:latin typeface="Arial" charset="0"/>
              </a:rPr>
              <a:t>his household</a:t>
            </a:r>
            <a:r>
              <a:rPr lang="en-US" altLang="en-US" sz="2200" b="1" dirty="0" smtClean="0">
                <a:solidFill>
                  <a:schemeClr val="bg1"/>
                </a:solidFill>
                <a:latin typeface="Arial" charset="0"/>
              </a:rPr>
              <a:t>) well </a:t>
            </a:r>
            <a:r>
              <a:rPr lang="en-US" altLang="en-US" sz="2200" b="1" dirty="0">
                <a:solidFill>
                  <a:schemeClr val="bg1"/>
                </a:solidFill>
                <a:latin typeface="Arial" charset="0"/>
              </a:rPr>
              <a:t>(</a:t>
            </a:r>
            <a:r>
              <a:rPr lang="en-US" altLang="en-US" sz="2200" b="1" dirty="0">
                <a:solidFill>
                  <a:srgbClr val="FFFF00"/>
                </a:solidFill>
                <a:latin typeface="Arial" charset="0"/>
              </a:rPr>
              <a:t>good managers of their children and their own husbands</a:t>
            </a:r>
            <a:r>
              <a:rPr lang="en-US" altLang="en-US" sz="2200" b="1" dirty="0">
                <a:solidFill>
                  <a:schemeClr val="bg1"/>
                </a:solidFill>
                <a:latin typeface="Arial" charset="0"/>
              </a:rPr>
              <a:t>). For those who have served well as deacons obtain for themselves a good (</a:t>
            </a:r>
            <a:r>
              <a:rPr lang="en-US" altLang="en-US" sz="2200" b="1" dirty="0">
                <a:solidFill>
                  <a:srgbClr val="FFFF00"/>
                </a:solidFill>
                <a:latin typeface="Arial" charset="0"/>
              </a:rPr>
              <a:t>high</a:t>
            </a:r>
            <a:r>
              <a:rPr lang="en-US" altLang="en-US" sz="2200" b="1" dirty="0">
                <a:solidFill>
                  <a:schemeClr val="bg1"/>
                </a:solidFill>
                <a:latin typeface="Arial" charset="0"/>
              </a:rPr>
              <a:t>) standing and great boldness (</a:t>
            </a:r>
            <a:r>
              <a:rPr lang="en-US" altLang="en-US" sz="2200" b="1" dirty="0">
                <a:solidFill>
                  <a:srgbClr val="FFFF00"/>
                </a:solidFill>
                <a:latin typeface="Arial" charset="0"/>
              </a:rPr>
              <a:t>confidence</a:t>
            </a:r>
            <a:r>
              <a:rPr lang="en-US" altLang="en-US" sz="2200" b="1" dirty="0">
                <a:solidFill>
                  <a:schemeClr val="bg1"/>
                </a:solidFill>
                <a:latin typeface="Arial" charset="0"/>
              </a:rPr>
              <a:t>) in the faith which is in Jesus Christ.” [NKJV (</a:t>
            </a:r>
            <a:r>
              <a:rPr lang="en-US" altLang="en-US" sz="2200" b="1" dirty="0" smtClean="0">
                <a:solidFill>
                  <a:srgbClr val="FFFF00"/>
                </a:solidFill>
                <a:latin typeface="Arial" charset="0"/>
              </a:rPr>
              <a:t>NASV, NIV</a:t>
            </a:r>
            <a:r>
              <a:rPr lang="en-US" altLang="en-US" sz="2200" b="1" dirty="0" smtClean="0">
                <a:solidFill>
                  <a:schemeClr val="bg1"/>
                </a:solidFill>
                <a:latin typeface="Arial" charset="0"/>
              </a:rPr>
              <a:t>)]</a:t>
            </a:r>
            <a:endParaRPr lang="en-US" altLang="en-US" sz="2200" b="1" dirty="0">
              <a:solidFill>
                <a:schemeClr val="bg1"/>
              </a:solidFill>
              <a:latin typeface="Arial" charset="0"/>
            </a:endParaRPr>
          </a:p>
        </p:txBody>
      </p:sp>
      <p:sp>
        <p:nvSpPr>
          <p:cNvPr id="3077" name="Text Box 5">
            <a:extLst>
              <a:ext uri="{FF2B5EF4-FFF2-40B4-BE49-F238E27FC236}"/>
            </a:extLst>
          </p:cNvPr>
          <p:cNvSpPr txBox="1">
            <a:spLocks noChangeArrowheads="1"/>
          </p:cNvSpPr>
          <p:nvPr/>
        </p:nvSpPr>
        <p:spPr bwMode="auto">
          <a:xfrm>
            <a:off x="0" y="228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 - 1 TIM. 3:8-13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04800" y="1295402"/>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pPr>
            <a:r>
              <a:rPr lang="en-US" altLang="en-US" sz="2000" b="1" dirty="0">
                <a:solidFill>
                  <a:schemeClr val="bg1"/>
                </a:solidFill>
                <a:latin typeface="Arial" charset="0"/>
              </a:rPr>
              <a:t>The Greek word translated “deacon” is </a:t>
            </a:r>
            <a:r>
              <a:rPr lang="en-US" altLang="en-US" sz="2000" b="1" dirty="0">
                <a:solidFill>
                  <a:srgbClr val="FFFF00"/>
                </a:solidFill>
                <a:latin typeface="Arial" charset="0"/>
              </a:rPr>
              <a:t>diakonos</a:t>
            </a:r>
            <a:r>
              <a:rPr lang="en-US" altLang="en-US" sz="2000" b="1" dirty="0">
                <a:solidFill>
                  <a:schemeClr val="bg1"/>
                </a:solidFill>
                <a:latin typeface="Arial" charset="0"/>
              </a:rPr>
              <a:t>, which simply means a servant, one who executes the commands of another, an attendant or minister. The word usually has the ordinary meaning of “servant”, and is applied to civil government (</a:t>
            </a:r>
            <a:r>
              <a:rPr lang="en-US" altLang="en-US" sz="2000" b="1" dirty="0">
                <a:solidFill>
                  <a:srgbClr val="FFFF00"/>
                </a:solidFill>
                <a:latin typeface="Arial" charset="0"/>
              </a:rPr>
              <a:t>Romans 13:4</a:t>
            </a:r>
            <a:r>
              <a:rPr lang="en-US" altLang="en-US" sz="2000" b="1" dirty="0">
                <a:solidFill>
                  <a:schemeClr val="bg1"/>
                </a:solidFill>
                <a:latin typeface="Arial" charset="0"/>
              </a:rPr>
              <a:t>); and to </a:t>
            </a:r>
            <a:r>
              <a:rPr lang="en-US" altLang="en-US" sz="2000" b="1" dirty="0" smtClean="0">
                <a:solidFill>
                  <a:schemeClr val="bg1"/>
                </a:solidFill>
                <a:latin typeface="Arial" charset="0"/>
              </a:rPr>
              <a:t>Phoebe, Apollos</a:t>
            </a:r>
            <a:r>
              <a:rPr lang="en-US" altLang="en-US" sz="2000" b="1" dirty="0">
                <a:solidFill>
                  <a:schemeClr val="bg1"/>
                </a:solidFill>
                <a:latin typeface="Arial" charset="0"/>
              </a:rPr>
              <a:t>, </a:t>
            </a:r>
            <a:r>
              <a:rPr lang="en-US" altLang="en-US" sz="2000" b="1" dirty="0" smtClean="0">
                <a:solidFill>
                  <a:schemeClr val="bg1"/>
                </a:solidFill>
                <a:latin typeface="Arial" charset="0"/>
              </a:rPr>
              <a:t>Paul, Tychicus, Epaphras</a:t>
            </a:r>
            <a:r>
              <a:rPr lang="en-US" altLang="en-US" sz="2000" b="1" dirty="0">
                <a:solidFill>
                  <a:schemeClr val="bg1"/>
                </a:solidFill>
                <a:latin typeface="Arial" charset="0"/>
              </a:rPr>
              <a:t>, </a:t>
            </a:r>
            <a:r>
              <a:rPr lang="en-US" altLang="en-US" sz="2000" b="1" dirty="0" smtClean="0">
                <a:solidFill>
                  <a:schemeClr val="bg1"/>
                </a:solidFill>
                <a:latin typeface="Arial" charset="0"/>
              </a:rPr>
              <a:t>and Timothy (</a:t>
            </a:r>
            <a:r>
              <a:rPr lang="en-US" altLang="en-US" sz="2000" b="1" dirty="0" smtClean="0">
                <a:solidFill>
                  <a:srgbClr val="FFFF00"/>
                </a:solidFill>
                <a:latin typeface="Arial" charset="0"/>
              </a:rPr>
              <a:t>Romans 16:1, 1 Corinthians </a:t>
            </a:r>
            <a:r>
              <a:rPr lang="en-US" altLang="en-US" sz="2000" b="1" dirty="0">
                <a:solidFill>
                  <a:srgbClr val="FFFF00"/>
                </a:solidFill>
                <a:latin typeface="Arial" charset="0"/>
              </a:rPr>
              <a:t>3:5</a:t>
            </a:r>
            <a:r>
              <a:rPr lang="en-US" altLang="en-US" sz="2000" b="1" dirty="0" smtClean="0">
                <a:solidFill>
                  <a:srgbClr val="FFFF00"/>
                </a:solidFill>
                <a:latin typeface="Arial" charset="0"/>
              </a:rPr>
              <a:t>, Ephesians 6:21,  </a:t>
            </a:r>
            <a:r>
              <a:rPr lang="en-US" altLang="en-US" sz="2000" b="1" dirty="0">
                <a:solidFill>
                  <a:srgbClr val="FFFF00"/>
                </a:solidFill>
                <a:latin typeface="Arial" charset="0"/>
              </a:rPr>
              <a:t>Colossians 1:7, 1 </a:t>
            </a:r>
            <a:r>
              <a:rPr lang="en-US" altLang="en-US" sz="2000" b="1" dirty="0" smtClean="0">
                <a:solidFill>
                  <a:srgbClr val="FFFF00"/>
                </a:solidFill>
                <a:latin typeface="Arial" charset="0"/>
              </a:rPr>
              <a:t>Timothy  4:6</a:t>
            </a:r>
            <a:r>
              <a:rPr lang="en-US" altLang="en-US" sz="2000" b="1" dirty="0" smtClean="0">
                <a:solidFill>
                  <a:schemeClr val="bg1"/>
                </a:solidFill>
                <a:latin typeface="Arial" charset="0"/>
              </a:rPr>
              <a:t>).</a:t>
            </a:r>
            <a:endParaRPr lang="en-US" altLang="en-US" sz="2000" b="1" dirty="0">
              <a:solidFill>
                <a:schemeClr val="bg1"/>
              </a:solidFill>
              <a:latin typeface="Arial" charset="0"/>
            </a:endParaRPr>
          </a:p>
          <a:p>
            <a:pPr eaLnBrk="1" hangingPunct="1">
              <a:spcBef>
                <a:spcPct val="50000"/>
              </a:spcBef>
            </a:pPr>
            <a:r>
              <a:rPr lang="en-US" altLang="en-US" sz="2000" b="1" dirty="0">
                <a:solidFill>
                  <a:schemeClr val="bg1"/>
                </a:solidFill>
                <a:latin typeface="Arial" charset="0"/>
              </a:rPr>
              <a:t>There is a definite reason that God labeled such men “deacons”. The word “deacon” comes from </a:t>
            </a:r>
            <a:r>
              <a:rPr lang="en-US" altLang="en-US" sz="2000" b="1" dirty="0">
                <a:solidFill>
                  <a:srgbClr val="FFFF00"/>
                </a:solidFill>
                <a:latin typeface="Arial" charset="0"/>
              </a:rPr>
              <a:t>diakonos</a:t>
            </a:r>
            <a:r>
              <a:rPr lang="en-US" altLang="en-US" sz="2000" b="1" dirty="0">
                <a:solidFill>
                  <a:schemeClr val="bg1"/>
                </a:solidFill>
                <a:latin typeface="Arial" charset="0"/>
              </a:rPr>
              <a:t>, which is probably the most fundamental word in the New Testament for service. The deacon is a man whose life is dedicated to serving. </a:t>
            </a:r>
          </a:p>
          <a:p>
            <a:pPr eaLnBrk="1" hangingPunct="1">
              <a:spcBef>
                <a:spcPct val="50000"/>
              </a:spcBef>
            </a:pPr>
            <a:r>
              <a:rPr lang="en-US" altLang="en-US" sz="2000" b="1" dirty="0">
                <a:solidFill>
                  <a:schemeClr val="bg1"/>
                </a:solidFill>
                <a:latin typeface="Arial" charset="0"/>
              </a:rPr>
              <a:t>He is a servant. In fact, Jesus summed up His mission and purpose  with the same word, “</a:t>
            </a:r>
            <a:r>
              <a:rPr lang="en-US" altLang="en-US" sz="2000" b="1" dirty="0">
                <a:solidFill>
                  <a:srgbClr val="FFFF00"/>
                </a:solidFill>
                <a:latin typeface="Arial" charset="0"/>
              </a:rPr>
              <a:t>just as the Son of Man did not come to be served, but to serve</a:t>
            </a:r>
            <a:r>
              <a:rPr lang="en-US" altLang="en-US" sz="2000" b="1" dirty="0">
                <a:solidFill>
                  <a:schemeClr val="bg1"/>
                </a:solidFill>
                <a:latin typeface="Arial" charset="0"/>
              </a:rPr>
              <a:t>” (</a:t>
            </a:r>
            <a:r>
              <a:rPr lang="en-US" altLang="en-US" sz="2000" b="1" dirty="0">
                <a:solidFill>
                  <a:srgbClr val="FFFF00"/>
                </a:solidFill>
                <a:latin typeface="Arial" charset="0"/>
              </a:rPr>
              <a:t>Matthew 20:28</a:t>
            </a:r>
            <a:r>
              <a:rPr lang="en-US" altLang="en-US" sz="2000" b="1" dirty="0">
                <a:solidFill>
                  <a:schemeClr val="bg1"/>
                </a:solidFill>
                <a:latin typeface="Arial" charset="0"/>
              </a:rPr>
              <a:t>).</a:t>
            </a:r>
            <a:endParaRPr lang="en-US" altLang="en-US" sz="2400" b="1" dirty="0">
              <a:solidFill>
                <a:schemeClr val="bg1"/>
              </a:solidFill>
              <a:latin typeface="Arial" charset="0"/>
            </a:endParaRPr>
          </a:p>
        </p:txBody>
      </p:sp>
      <p:sp>
        <p:nvSpPr>
          <p:cNvPr id="5123" name="Text Box 3"/>
          <p:cNvSpPr txBox="1">
            <a:spLocks noChangeArrowheads="1"/>
          </p:cNvSpPr>
          <p:nvPr/>
        </p:nvSpPr>
        <p:spPr bwMode="auto">
          <a:xfrm>
            <a:off x="1524000" y="685801"/>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27652" name="Text Box 4">
            <a:extLst>
              <a:ext uri="{FF2B5EF4-FFF2-40B4-BE49-F238E27FC236}"/>
            </a:extLst>
          </p:cNvPr>
          <p:cNvSpPr txBox="1">
            <a:spLocks noChangeArrowheads="1"/>
          </p:cNvSpPr>
          <p:nvPr/>
        </p:nvSpPr>
        <p:spPr bwMode="auto">
          <a:xfrm>
            <a:off x="0" y="533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457200" y="1676400"/>
            <a:ext cx="8153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dirty="0">
                <a:solidFill>
                  <a:schemeClr val="bg1"/>
                </a:solidFill>
                <a:latin typeface="Arial" charset="0"/>
              </a:rPr>
              <a:t>•	New Testament translators realized that this word also has a technical sense, a sense in which the word refers to </a:t>
            </a:r>
            <a:r>
              <a:rPr lang="en-US" altLang="en-US" sz="2400" b="1" u="sng" dirty="0">
                <a:solidFill>
                  <a:schemeClr val="bg1"/>
                </a:solidFill>
                <a:latin typeface="Arial" charset="0"/>
              </a:rPr>
              <a:t>a specific work</a:t>
            </a:r>
            <a:r>
              <a:rPr lang="en-US" altLang="en-US" sz="2400" b="1" dirty="0">
                <a:solidFill>
                  <a:schemeClr val="bg1"/>
                </a:solidFill>
                <a:latin typeface="Arial" charset="0"/>
              </a:rPr>
              <a:t>. In these instances, they translated “diakonos” with the English equivalent, “deacon” (</a:t>
            </a:r>
            <a:r>
              <a:rPr lang="en-US" altLang="en-US" sz="2400" b="1" dirty="0">
                <a:solidFill>
                  <a:srgbClr val="FFFF00"/>
                </a:solidFill>
                <a:latin typeface="Arial" charset="0"/>
              </a:rPr>
              <a:t>Phil. 1:1; 1 Tim. </a:t>
            </a:r>
            <a:r>
              <a:rPr lang="en-US" altLang="en-US" sz="2400" b="1" dirty="0" smtClean="0">
                <a:solidFill>
                  <a:srgbClr val="FFFF00"/>
                </a:solidFill>
                <a:latin typeface="Arial" charset="0"/>
              </a:rPr>
              <a:t>3:8-13</a:t>
            </a:r>
            <a:r>
              <a:rPr lang="en-US" altLang="en-US" sz="2400" b="1" dirty="0" smtClean="0">
                <a:solidFill>
                  <a:schemeClr val="bg1"/>
                </a:solidFill>
                <a:latin typeface="Arial" charset="0"/>
              </a:rPr>
              <a:t>).</a:t>
            </a:r>
            <a:endParaRPr lang="en-US" altLang="en-US" sz="2400" b="1" dirty="0">
              <a:solidFill>
                <a:schemeClr val="bg1"/>
              </a:solidFill>
              <a:latin typeface="Arial" charset="0"/>
            </a:endParaRPr>
          </a:p>
          <a:p>
            <a:pPr eaLnBrk="1" hangingPunct="1">
              <a:spcBef>
                <a:spcPct val="50000"/>
              </a:spcBef>
              <a:buFontTx/>
              <a:buNone/>
            </a:pPr>
            <a:r>
              <a:rPr lang="en-US" altLang="en-US" sz="2400" b="1" dirty="0">
                <a:solidFill>
                  <a:schemeClr val="bg1"/>
                </a:solidFill>
              </a:rPr>
              <a:t>•	</a:t>
            </a:r>
            <a:r>
              <a:rPr lang="en-US" altLang="en-US" sz="2400" b="1" dirty="0">
                <a:solidFill>
                  <a:schemeClr val="bg1"/>
                </a:solidFill>
                <a:latin typeface="Arial" charset="0"/>
              </a:rPr>
              <a:t>The English word “deacon” is an anglicized word given by the translators to distinguish between the work of certain qualified men and the work, or service, of Christians in general. </a:t>
            </a:r>
          </a:p>
        </p:txBody>
      </p:sp>
      <p:sp>
        <p:nvSpPr>
          <p:cNvPr id="28675" name="Text Box 3">
            <a:extLst>
              <a:ext uri="{FF2B5EF4-FFF2-40B4-BE49-F238E27FC236}"/>
            </a:extLst>
          </p:cNvPr>
          <p:cNvSpPr txBox="1">
            <a:spLocks noChangeArrowheads="1"/>
          </p:cNvSpPr>
          <p:nvPr/>
        </p:nvSpPr>
        <p:spPr bwMode="auto">
          <a:xfrm>
            <a:off x="0" y="609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381000" y="914402"/>
            <a:ext cx="81534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THIS IS AN ESSENTIAL WORK</a:t>
            </a:r>
          </a:p>
          <a:p>
            <a:pPr eaLnBrk="1" hangingPunct="1">
              <a:spcBef>
                <a:spcPct val="50000"/>
              </a:spcBef>
              <a:buFontTx/>
              <a:buNone/>
            </a:pPr>
            <a:r>
              <a:rPr lang="en-US" altLang="en-US" sz="2400" b="1" dirty="0">
                <a:solidFill>
                  <a:schemeClr val="bg1"/>
                </a:solidFill>
                <a:latin typeface="Arial" charset="0"/>
              </a:rPr>
              <a:t>•	This is a work that God has created. Definite qualifications are given, just as definite qualifications are given for those who serve as elders. </a:t>
            </a:r>
          </a:p>
          <a:p>
            <a:pPr eaLnBrk="1" hangingPunct="1">
              <a:spcBef>
                <a:spcPct val="50000"/>
              </a:spcBef>
              <a:buFontTx/>
              <a:buNone/>
            </a:pPr>
            <a:r>
              <a:rPr lang="en-US" altLang="en-US" sz="2400" b="1" dirty="0">
                <a:solidFill>
                  <a:schemeClr val="bg1"/>
                </a:solidFill>
                <a:latin typeface="Arial" charset="0"/>
              </a:rPr>
              <a:t>•	</a:t>
            </a:r>
            <a:r>
              <a:rPr lang="en-US" altLang="en-US" sz="2400" b="1" dirty="0">
                <a:solidFill>
                  <a:srgbClr val="FFFF00"/>
                </a:solidFill>
                <a:latin typeface="Arial" charset="0"/>
              </a:rPr>
              <a:t>1 Timothy 3:8</a:t>
            </a:r>
            <a:r>
              <a:rPr lang="en-US" altLang="en-US" sz="2400" b="1" dirty="0">
                <a:solidFill>
                  <a:schemeClr val="bg1"/>
                </a:solidFill>
                <a:latin typeface="Arial" charset="0"/>
              </a:rPr>
              <a:t> states </a:t>
            </a:r>
            <a:r>
              <a:rPr lang="en-US" altLang="en-US" sz="2400" b="1" dirty="0" smtClean="0">
                <a:solidFill>
                  <a:schemeClr val="bg1"/>
                </a:solidFill>
                <a:latin typeface="Arial" charset="0"/>
              </a:rPr>
              <a:t>“</a:t>
            </a:r>
            <a:r>
              <a:rPr lang="en-US" altLang="en-US" sz="2400" b="1" dirty="0" smtClean="0">
                <a:solidFill>
                  <a:srgbClr val="FFFF00"/>
                </a:solidFill>
                <a:latin typeface="Arial" charset="0"/>
              </a:rPr>
              <a:t>Likewise deacons must </a:t>
            </a:r>
            <a:r>
              <a:rPr lang="en-US" altLang="en-US" sz="2400" b="1" dirty="0">
                <a:solidFill>
                  <a:srgbClr val="FFFF00"/>
                </a:solidFill>
                <a:latin typeface="Arial" charset="0"/>
              </a:rPr>
              <a:t>be</a:t>
            </a:r>
            <a:r>
              <a:rPr lang="en-US" altLang="en-US" sz="2400" b="1" dirty="0">
                <a:solidFill>
                  <a:schemeClr val="bg1"/>
                </a:solidFill>
                <a:latin typeface="Arial" charset="0"/>
              </a:rPr>
              <a:t>”. The term “</a:t>
            </a:r>
            <a:r>
              <a:rPr lang="en-US" altLang="en-US" sz="2400" b="1" dirty="0">
                <a:solidFill>
                  <a:srgbClr val="FFFF00"/>
                </a:solidFill>
                <a:latin typeface="Arial" charset="0"/>
              </a:rPr>
              <a:t>likewise</a:t>
            </a:r>
            <a:r>
              <a:rPr lang="en-US" altLang="en-US" sz="2400" b="1" dirty="0">
                <a:solidFill>
                  <a:schemeClr val="bg1"/>
                </a:solidFill>
                <a:latin typeface="Arial" charset="0"/>
              </a:rPr>
              <a:t>” means that elders must be qualified men and so must deacons. The man who will serve must be qualified in all respects mentioned. The qualifications for a deacon are just as important as the qualifications for elders. “</a:t>
            </a:r>
            <a:r>
              <a:rPr lang="en-US" altLang="en-US" sz="2400" b="1" dirty="0">
                <a:solidFill>
                  <a:srgbClr val="FFFF00"/>
                </a:solidFill>
                <a:latin typeface="Arial" charset="0"/>
              </a:rPr>
              <a:t>Must be</a:t>
            </a:r>
            <a:r>
              <a:rPr lang="en-US" altLang="en-US" sz="2400" b="1" dirty="0">
                <a:solidFill>
                  <a:schemeClr val="bg1"/>
                </a:solidFill>
                <a:latin typeface="Arial" charset="0"/>
              </a:rPr>
              <a:t>” requires that as long as he is a deacon, he must have these qualifications. </a:t>
            </a:r>
          </a:p>
        </p:txBody>
      </p:sp>
      <p:sp>
        <p:nvSpPr>
          <p:cNvPr id="30723"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381000" y="914401"/>
            <a:ext cx="8153400"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THIS IS AN ESSENTIAL WORK</a:t>
            </a:r>
          </a:p>
          <a:p>
            <a:pPr eaLnBrk="1" hangingPunct="1">
              <a:spcBef>
                <a:spcPct val="50000"/>
              </a:spcBef>
              <a:buFontTx/>
              <a:buNone/>
            </a:pPr>
            <a:r>
              <a:rPr lang="en-US" altLang="en-US" sz="2400" b="1" dirty="0">
                <a:solidFill>
                  <a:schemeClr val="bg1"/>
                </a:solidFill>
                <a:latin typeface="Arial" charset="0"/>
              </a:rPr>
              <a:t>•	</a:t>
            </a:r>
            <a:r>
              <a:rPr lang="en-US" altLang="en-US" sz="2200" b="1" dirty="0">
                <a:solidFill>
                  <a:schemeClr val="bg1"/>
                </a:solidFill>
                <a:latin typeface="Arial" charset="0"/>
              </a:rPr>
              <a:t>A congregation can exist and function without elders and deacons (</a:t>
            </a:r>
            <a:r>
              <a:rPr lang="en-US" altLang="en-US" sz="2200" b="1" dirty="0">
                <a:solidFill>
                  <a:srgbClr val="FFFF00"/>
                </a:solidFill>
                <a:latin typeface="Arial" charset="0"/>
              </a:rPr>
              <a:t>Acts 14:23</a:t>
            </a:r>
            <a:r>
              <a:rPr lang="en-US" altLang="en-US" sz="2200" b="1" dirty="0">
                <a:solidFill>
                  <a:schemeClr val="bg1"/>
                </a:solidFill>
                <a:latin typeface="Arial" charset="0"/>
              </a:rPr>
              <a:t>), and yet </a:t>
            </a:r>
            <a:r>
              <a:rPr lang="en-US" altLang="en-US" sz="2200" b="1" dirty="0" smtClean="0">
                <a:solidFill>
                  <a:schemeClr val="bg1"/>
                </a:solidFill>
                <a:latin typeface="Arial" charset="0"/>
              </a:rPr>
              <a:t>things are lacking </a:t>
            </a:r>
            <a:r>
              <a:rPr lang="en-US" altLang="en-US" sz="2200" b="1" dirty="0">
                <a:solidFill>
                  <a:schemeClr val="bg1"/>
                </a:solidFill>
                <a:latin typeface="Arial" charset="0"/>
              </a:rPr>
              <a:t>when those roles are vacant (</a:t>
            </a:r>
            <a:r>
              <a:rPr lang="en-US" altLang="en-US" sz="2200" b="1" dirty="0">
                <a:solidFill>
                  <a:srgbClr val="FFFF00"/>
                </a:solidFill>
                <a:latin typeface="Arial" charset="0"/>
              </a:rPr>
              <a:t>Titus 1:5</a:t>
            </a:r>
            <a:r>
              <a:rPr lang="en-US" altLang="en-US" sz="2200" b="1" dirty="0">
                <a:solidFill>
                  <a:schemeClr val="bg1"/>
                </a:solidFill>
                <a:latin typeface="Arial" charset="0"/>
              </a:rPr>
              <a:t>). </a:t>
            </a:r>
          </a:p>
          <a:p>
            <a:pPr eaLnBrk="1" hangingPunct="1">
              <a:spcBef>
                <a:spcPct val="50000"/>
              </a:spcBef>
              <a:buFontTx/>
              <a:buNone/>
            </a:pPr>
            <a:r>
              <a:rPr lang="en-US" altLang="en-US" sz="2200" b="1" dirty="0">
                <a:solidFill>
                  <a:schemeClr val="bg1"/>
                </a:solidFill>
                <a:latin typeface="Arial" charset="0"/>
              </a:rPr>
              <a:t>•	It should be noted that the work of a deacon is not to oversee, not necessarily to speak publicly, not limited to material needs, and is not a temporary work.</a:t>
            </a:r>
          </a:p>
          <a:p>
            <a:pPr eaLnBrk="1" hangingPunct="1">
              <a:spcBef>
                <a:spcPct val="50000"/>
              </a:spcBef>
              <a:buFontTx/>
              <a:buNone/>
            </a:pPr>
            <a:r>
              <a:rPr lang="en-US" altLang="en-US" sz="2200" b="1" dirty="0">
                <a:solidFill>
                  <a:schemeClr val="bg1"/>
                </a:solidFill>
                <a:latin typeface="Arial" charset="0"/>
              </a:rPr>
              <a:t>•	The deacon’s work is a service for “</a:t>
            </a:r>
            <a:r>
              <a:rPr lang="en-US" altLang="en-US" sz="2200" b="1" dirty="0">
                <a:solidFill>
                  <a:srgbClr val="FFFF00"/>
                </a:solidFill>
                <a:latin typeface="Arial" charset="0"/>
              </a:rPr>
              <a:t>proven</a:t>
            </a:r>
            <a:r>
              <a:rPr lang="en-US" altLang="en-US" sz="2200" b="1" dirty="0">
                <a:solidFill>
                  <a:schemeClr val="bg1"/>
                </a:solidFill>
                <a:latin typeface="Arial" charset="0"/>
              </a:rPr>
              <a:t>” or “</a:t>
            </a:r>
            <a:r>
              <a:rPr lang="en-US" altLang="en-US" sz="2200" b="1" dirty="0">
                <a:solidFill>
                  <a:srgbClr val="FFFF00"/>
                </a:solidFill>
                <a:latin typeface="Arial" charset="0"/>
              </a:rPr>
              <a:t>tested</a:t>
            </a:r>
            <a:r>
              <a:rPr lang="en-US" altLang="en-US" sz="2200" b="1" dirty="0">
                <a:solidFill>
                  <a:schemeClr val="bg1"/>
                </a:solidFill>
                <a:latin typeface="Arial" charset="0"/>
              </a:rPr>
              <a:t>” men. They are to be ready servants to fulfill any scriptural service within their ability.</a:t>
            </a:r>
          </a:p>
          <a:p>
            <a:pPr eaLnBrk="1" hangingPunct="1">
              <a:spcBef>
                <a:spcPct val="50000"/>
              </a:spcBef>
            </a:pPr>
            <a:r>
              <a:rPr lang="en-US" altLang="en-US" sz="2200" b="1" dirty="0">
                <a:solidFill>
                  <a:schemeClr val="bg1"/>
                </a:solidFill>
                <a:latin typeface="Arial" charset="0"/>
              </a:rPr>
              <a:t>Deacons need to be available and responsive in order to help the brethren of the church and assist the </a:t>
            </a:r>
            <a:r>
              <a:rPr lang="en-US" altLang="en-US" sz="2400" b="1" dirty="0">
                <a:solidFill>
                  <a:schemeClr val="bg1"/>
                </a:solidFill>
                <a:latin typeface="Arial" charset="0"/>
              </a:rPr>
              <a:t>elders. </a:t>
            </a:r>
          </a:p>
        </p:txBody>
      </p:sp>
      <p:sp>
        <p:nvSpPr>
          <p:cNvPr id="31747"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495300" y="1295401"/>
            <a:ext cx="8153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solidFill>
                  <a:srgbClr val="FFFF00"/>
                </a:solidFill>
                <a:latin typeface="Arial" charset="0"/>
              </a:rPr>
              <a:t>BEING A SERVANT</a:t>
            </a:r>
          </a:p>
          <a:p>
            <a:pPr eaLnBrk="1" hangingPunct="1">
              <a:spcBef>
                <a:spcPct val="50000"/>
              </a:spcBef>
              <a:buFontTx/>
              <a:buNone/>
            </a:pPr>
            <a:r>
              <a:rPr lang="en-US" altLang="en-US" sz="2400" b="1" dirty="0">
                <a:solidFill>
                  <a:schemeClr val="bg1"/>
                </a:solidFill>
                <a:latin typeface="Arial" charset="0"/>
              </a:rPr>
              <a:t>1. Proper attitude toward themselves (</a:t>
            </a:r>
            <a:r>
              <a:rPr lang="en-US" altLang="en-US" sz="2400" b="1" dirty="0">
                <a:solidFill>
                  <a:srgbClr val="FFFF00"/>
                </a:solidFill>
                <a:latin typeface="Arial" charset="0"/>
              </a:rPr>
              <a:t>Matthew 16:24, Luke 17:10</a:t>
            </a:r>
            <a:r>
              <a:rPr lang="en-US" altLang="en-US" sz="2400" b="1" dirty="0">
                <a:solidFill>
                  <a:schemeClr val="bg1"/>
                </a:solidFill>
                <a:latin typeface="Arial" charset="0"/>
              </a:rPr>
              <a:t>)</a:t>
            </a:r>
          </a:p>
          <a:p>
            <a:pPr eaLnBrk="1" hangingPunct="1">
              <a:spcBef>
                <a:spcPct val="50000"/>
              </a:spcBef>
              <a:buFontTx/>
              <a:buNone/>
            </a:pPr>
            <a:r>
              <a:rPr lang="en-US" altLang="en-US" sz="2400" b="1" dirty="0">
                <a:solidFill>
                  <a:schemeClr val="bg1"/>
                </a:solidFill>
                <a:latin typeface="Arial" charset="0"/>
              </a:rPr>
              <a:t>2. Often involves personal sacrifice (</a:t>
            </a:r>
            <a:r>
              <a:rPr lang="en-US" altLang="en-US" sz="2400" b="1" dirty="0">
                <a:solidFill>
                  <a:srgbClr val="FFFF00"/>
                </a:solidFill>
                <a:latin typeface="Arial" charset="0"/>
              </a:rPr>
              <a:t>Luke 10:25-37</a:t>
            </a:r>
            <a:r>
              <a:rPr lang="en-US" altLang="en-US" sz="2400" b="1" dirty="0">
                <a:solidFill>
                  <a:schemeClr val="bg1"/>
                </a:solidFill>
                <a:latin typeface="Arial" charset="0"/>
              </a:rPr>
              <a:t>)</a:t>
            </a:r>
          </a:p>
          <a:p>
            <a:pPr eaLnBrk="1" hangingPunct="1">
              <a:spcBef>
                <a:spcPct val="50000"/>
              </a:spcBef>
              <a:buFontTx/>
              <a:buNone/>
            </a:pPr>
            <a:r>
              <a:rPr lang="en-US" altLang="en-US" sz="2400" b="1" dirty="0">
                <a:solidFill>
                  <a:schemeClr val="bg1"/>
                </a:solidFill>
                <a:latin typeface="Arial" charset="0"/>
              </a:rPr>
              <a:t>3. Doesn’t always wait to be asked (</a:t>
            </a:r>
            <a:r>
              <a:rPr lang="en-US" altLang="en-US" sz="2400" b="1" dirty="0">
                <a:solidFill>
                  <a:srgbClr val="FFFF00"/>
                </a:solidFill>
                <a:latin typeface="Arial" charset="0"/>
              </a:rPr>
              <a:t>Luke 10:30, 33</a:t>
            </a:r>
            <a:r>
              <a:rPr lang="en-US" altLang="en-US" sz="2400" b="1" dirty="0">
                <a:solidFill>
                  <a:schemeClr val="bg1"/>
                </a:solidFill>
                <a:latin typeface="Arial" charset="0"/>
              </a:rPr>
              <a:t>)</a:t>
            </a:r>
          </a:p>
          <a:p>
            <a:pPr eaLnBrk="1" hangingPunct="1">
              <a:spcBef>
                <a:spcPct val="50000"/>
              </a:spcBef>
              <a:buFontTx/>
              <a:buNone/>
            </a:pPr>
            <a:r>
              <a:rPr lang="en-US" altLang="en-US" sz="2400" b="1" dirty="0">
                <a:solidFill>
                  <a:schemeClr val="bg1"/>
                </a:solidFill>
                <a:latin typeface="Arial" charset="0"/>
              </a:rPr>
              <a:t>4. Service is impartial (</a:t>
            </a:r>
            <a:r>
              <a:rPr lang="en-US" altLang="en-US" sz="2400" b="1" dirty="0">
                <a:solidFill>
                  <a:srgbClr val="FFFF00"/>
                </a:solidFill>
                <a:latin typeface="Arial" charset="0"/>
              </a:rPr>
              <a:t>Matthew 25:40</a:t>
            </a:r>
            <a:r>
              <a:rPr lang="en-US" altLang="en-US" sz="2400" b="1" dirty="0">
                <a:solidFill>
                  <a:schemeClr val="bg1"/>
                </a:solidFill>
                <a:latin typeface="Arial" charset="0"/>
              </a:rPr>
              <a:t>)</a:t>
            </a:r>
          </a:p>
          <a:p>
            <a:pPr eaLnBrk="1" hangingPunct="1">
              <a:spcBef>
                <a:spcPct val="50000"/>
              </a:spcBef>
              <a:buFontTx/>
              <a:buNone/>
            </a:pPr>
            <a:r>
              <a:rPr lang="en-US" altLang="en-US" sz="2400" b="1" dirty="0">
                <a:solidFill>
                  <a:schemeClr val="bg1"/>
                </a:solidFill>
                <a:latin typeface="Arial" charset="0"/>
              </a:rPr>
              <a:t>5. Eagerly serve (</a:t>
            </a:r>
            <a:r>
              <a:rPr lang="en-US" altLang="en-US" sz="2400" b="1" dirty="0">
                <a:solidFill>
                  <a:srgbClr val="FFFF00"/>
                </a:solidFill>
                <a:latin typeface="Arial" charset="0"/>
              </a:rPr>
              <a:t>Galatians 4:18</a:t>
            </a:r>
            <a:r>
              <a:rPr lang="en-US" altLang="en-US" sz="2400" b="1" dirty="0">
                <a:solidFill>
                  <a:schemeClr val="bg1"/>
                </a:solidFill>
                <a:latin typeface="Arial" charset="0"/>
              </a:rPr>
              <a:t>) </a:t>
            </a:r>
          </a:p>
          <a:p>
            <a:pPr eaLnBrk="1" hangingPunct="1">
              <a:spcBef>
                <a:spcPct val="50000"/>
              </a:spcBef>
              <a:buFontTx/>
              <a:buNone/>
            </a:pPr>
            <a:endParaRPr lang="en-US" altLang="en-US" sz="2400" b="1" dirty="0">
              <a:solidFill>
                <a:schemeClr val="bg1"/>
              </a:solidFill>
              <a:latin typeface="Arial" charset="0"/>
            </a:endParaRPr>
          </a:p>
        </p:txBody>
      </p:sp>
      <p:sp>
        <p:nvSpPr>
          <p:cNvPr id="29699" name="Text Box 3">
            <a:extLst>
              <a:ext uri="{FF2B5EF4-FFF2-40B4-BE49-F238E27FC236}"/>
            </a:extLst>
          </p:cNvPr>
          <p:cNvSpPr txBox="1">
            <a:spLocks noChangeArrowheads="1"/>
          </p:cNvSpPr>
          <p:nvPr/>
        </p:nvSpPr>
        <p:spPr bwMode="auto">
          <a:xfrm>
            <a:off x="0" y="3048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457200" y="1295402"/>
            <a:ext cx="8153400"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a:solidFill>
                  <a:srgbClr val="FFFF00"/>
                </a:solidFill>
                <a:latin typeface="Arial" charset="0"/>
              </a:rPr>
              <a:t>REWARDS - Good standing and great boldness in the faith (1 Timothy 3:13)</a:t>
            </a:r>
          </a:p>
          <a:p>
            <a:pPr eaLnBrk="1" hangingPunct="1">
              <a:lnSpc>
                <a:spcPct val="80000"/>
              </a:lnSpc>
              <a:spcBef>
                <a:spcPct val="50000"/>
              </a:spcBef>
              <a:buFontTx/>
              <a:buAutoNum type="arabicPeriod"/>
            </a:pPr>
            <a:r>
              <a:rPr lang="en-US" altLang="en-US" sz="2400" b="1">
                <a:solidFill>
                  <a:schemeClr val="bg1"/>
                </a:solidFill>
                <a:latin typeface="Arial" charset="0"/>
              </a:rPr>
              <a:t>He will gain greater confidence in the gospel and in his role as a servant for Christ.</a:t>
            </a:r>
          </a:p>
          <a:p>
            <a:pPr eaLnBrk="1" hangingPunct="1">
              <a:lnSpc>
                <a:spcPct val="80000"/>
              </a:lnSpc>
              <a:spcBef>
                <a:spcPct val="50000"/>
              </a:spcBef>
              <a:buFontTx/>
              <a:buAutoNum type="arabicPeriod"/>
            </a:pPr>
            <a:r>
              <a:rPr lang="en-US" altLang="en-US" sz="2400" b="1">
                <a:solidFill>
                  <a:schemeClr val="bg1"/>
                </a:solidFill>
                <a:latin typeface="Arial" charset="0"/>
              </a:rPr>
              <a:t>With such boldness he will become more effective in his service.</a:t>
            </a:r>
          </a:p>
          <a:p>
            <a:pPr eaLnBrk="1" hangingPunct="1">
              <a:lnSpc>
                <a:spcPct val="80000"/>
              </a:lnSpc>
              <a:spcBef>
                <a:spcPct val="50000"/>
              </a:spcBef>
              <a:buFontTx/>
              <a:buAutoNum type="arabicPeriod"/>
            </a:pPr>
            <a:r>
              <a:rPr lang="en-US" altLang="en-US" sz="2400" b="1">
                <a:solidFill>
                  <a:schemeClr val="bg1"/>
                </a:solidFill>
                <a:latin typeface="Arial" charset="0"/>
              </a:rPr>
              <a:t>He will be entrusted with new and greater tasks.</a:t>
            </a:r>
          </a:p>
          <a:p>
            <a:pPr eaLnBrk="1" hangingPunct="1">
              <a:lnSpc>
                <a:spcPct val="80000"/>
              </a:lnSpc>
              <a:spcBef>
                <a:spcPct val="50000"/>
              </a:spcBef>
              <a:buFontTx/>
              <a:buAutoNum type="arabicPeriod"/>
            </a:pPr>
            <a:r>
              <a:rPr lang="en-US" altLang="en-US" sz="2400" b="1">
                <a:solidFill>
                  <a:schemeClr val="bg1"/>
                </a:solidFill>
                <a:latin typeface="Arial" charset="0"/>
              </a:rPr>
              <a:t>He will have the respect of fellow saints and be a great influence for good</a:t>
            </a:r>
            <a:r>
              <a:rPr lang="en-US" altLang="en-US" sz="2400" b="1">
                <a:solidFill>
                  <a:srgbClr val="FFFF00"/>
                </a:solidFill>
                <a:latin typeface="Arial" charset="0"/>
              </a:rPr>
              <a:t>.</a:t>
            </a:r>
            <a:endParaRPr lang="en-US" altLang="en-US" sz="2400" b="1">
              <a:solidFill>
                <a:schemeClr val="bg1"/>
              </a:solidFill>
              <a:latin typeface="Arial" charset="0"/>
            </a:endParaRPr>
          </a:p>
        </p:txBody>
      </p:sp>
      <p:sp>
        <p:nvSpPr>
          <p:cNvPr id="32771" name="Text Box 3">
            <a:extLst>
              <a:ext uri="{FF2B5EF4-FFF2-40B4-BE49-F238E27FC236}"/>
            </a:extLst>
          </p:cNvPr>
          <p:cNvSpPr txBox="1">
            <a:spLocks noChangeArrowheads="1"/>
          </p:cNvSpPr>
          <p:nvPr/>
        </p:nvSpPr>
        <p:spPr bwMode="auto">
          <a:xfrm>
            <a:off x="0" y="3048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solidFill>
                  <a:srgbClr val="00FFFF"/>
                </a:solidFill>
                <a:effectLst>
                  <a:outerShdw blurRad="38100" dist="38100" dir="2700000" algn="tl">
                    <a:srgbClr val="000000"/>
                  </a:outerShdw>
                </a:effectLst>
              </a:rPr>
              <a:t>DEACON  QUALIFICATIONS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wrap="square">
        <a:spAutoFit/>
      </a:bodyPr>
      <a:lstStyle>
        <a:defPPr algn="ctr">
          <a:spcBef>
            <a:spcPct val="50000"/>
          </a:spcBef>
          <a:defRPr sz="3200" b="1" dirty="0">
            <a:solidFill>
              <a:srgbClr val="00FFFF"/>
            </a:solidFill>
            <a:effectLst>
              <a:outerShdw blurRad="38100" dist="38100" dir="2700000" algn="tl">
                <a:srgbClr val="000000"/>
              </a:outerShdw>
            </a:effectLst>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3060</TotalTime>
  <Words>628</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DEACON  QUALIFICATIONS &amp; APPOINTMENT PROCEDURES</vt:lpstr>
      <vt:lpstr>DEACON  QUALIFICATIONS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CDM Federal Programs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wademc</dc:creator>
  <cp:lastModifiedBy>Murray</cp:lastModifiedBy>
  <cp:revision>153</cp:revision>
  <dcterms:created xsi:type="dcterms:W3CDTF">2005-08-20T22:12:24Z</dcterms:created>
  <dcterms:modified xsi:type="dcterms:W3CDTF">2017-10-27T12:21:09Z</dcterms:modified>
</cp:coreProperties>
</file>