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4" r:id="rId3"/>
    <p:sldId id="271" r:id="rId4"/>
    <p:sldId id="273" r:id="rId5"/>
    <p:sldId id="264" r:id="rId6"/>
    <p:sldId id="275" r:id="rId7"/>
    <p:sldId id="276" r:id="rId8"/>
    <p:sldId id="277" r:id="rId9"/>
    <p:sldId id="278" r:id="rId10"/>
    <p:sldId id="279" r:id="rId11"/>
    <p:sldId id="280" r:id="rId12"/>
    <p:sldId id="281" r:id="rId13"/>
    <p:sldId id="282" r:id="rId14"/>
    <p:sldId id="283" r:id="rId15"/>
    <p:sldId id="28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1" autoAdjust="0"/>
    <p:restoredTop sz="94660"/>
  </p:normalViewPr>
  <p:slideViewPr>
    <p:cSldViewPr>
      <p:cViewPr varScale="1">
        <p:scale>
          <a:sx n="67" d="100"/>
          <a:sy n="67" d="100"/>
        </p:scale>
        <p:origin x="1435"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804E72-0624-4EE7-80EE-9703007E3AFB}"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3793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804E72-0624-4EE7-80EE-9703007E3AFB}"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171837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804E72-0624-4EE7-80EE-9703007E3AFB}"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244843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804E72-0624-4EE7-80EE-9703007E3AFB}"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1832569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804E72-0624-4EE7-80EE-9703007E3AFB}"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421672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804E72-0624-4EE7-80EE-9703007E3AFB}"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338716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804E72-0624-4EE7-80EE-9703007E3AFB}" type="datetimeFigureOut">
              <a:rPr lang="en-US" smtClean="0"/>
              <a:t>7/27/2017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323858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804E72-0624-4EE7-80EE-9703007E3AFB}" type="datetimeFigureOut">
              <a:rPr lang="en-US" smtClean="0"/>
              <a:t>7/27/2017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1256642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04E72-0624-4EE7-80EE-9703007E3AFB}" type="datetimeFigureOut">
              <a:rPr lang="en-US" smtClean="0"/>
              <a:t>7/27/2017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1853637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804E72-0624-4EE7-80EE-9703007E3AFB}"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376942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804E72-0624-4EE7-80EE-9703007E3AFB}"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94E67-9127-40D2-A9CA-E1F821F63E3E}" type="slidenum">
              <a:rPr lang="en-US" smtClean="0"/>
              <a:t>‹#›</a:t>
            </a:fld>
            <a:endParaRPr lang="en-US"/>
          </a:p>
        </p:txBody>
      </p:sp>
    </p:spTree>
    <p:extLst>
      <p:ext uri="{BB962C8B-B14F-4D97-AF65-F5344CB8AC3E}">
        <p14:creationId xmlns:p14="http://schemas.microsoft.com/office/powerpoint/2010/main" val="199776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04E72-0624-4EE7-80EE-9703007E3AFB}" type="datetimeFigureOut">
              <a:rPr lang="en-US" smtClean="0"/>
              <a:t>7/27/2017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94E67-9127-40D2-A9CA-E1F821F63E3E}" type="slidenum">
              <a:rPr lang="en-US" smtClean="0"/>
              <a:t>‹#›</a:t>
            </a:fld>
            <a:endParaRPr lang="en-US"/>
          </a:p>
        </p:txBody>
      </p:sp>
    </p:spTree>
    <p:extLst>
      <p:ext uri="{BB962C8B-B14F-4D97-AF65-F5344CB8AC3E}">
        <p14:creationId xmlns:p14="http://schemas.microsoft.com/office/powerpoint/2010/main" val="1875431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990" y="25146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Tree>
    <p:extLst>
      <p:ext uri="{BB962C8B-B14F-4D97-AF65-F5344CB8AC3E}">
        <p14:creationId xmlns:p14="http://schemas.microsoft.com/office/powerpoint/2010/main" val="23970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388214" y="1524000"/>
            <a:ext cx="8527185" cy="2554545"/>
          </a:xfrm>
          <a:prstGeom prst="rect">
            <a:avLst/>
          </a:prstGeom>
          <a:noFill/>
        </p:spPr>
        <p:txBody>
          <a:bodyPr wrap="square" rtlCol="0">
            <a:spAutoFit/>
          </a:bodyPr>
          <a:lstStyle/>
          <a:p>
            <a:r>
              <a:rPr lang="en-US" sz="3200" b="1" dirty="0">
                <a:solidFill>
                  <a:srgbClr val="FFFF00"/>
                </a:solidFill>
              </a:rPr>
              <a:t>Our life is transformed by:</a:t>
            </a:r>
            <a:endParaRPr lang="en-US" sz="3200" dirty="0">
              <a:solidFill>
                <a:srgbClr val="FFFF00"/>
              </a:solidFill>
            </a:endParaRPr>
          </a:p>
          <a:p>
            <a:r>
              <a:rPr lang="en-US" sz="3200" dirty="0">
                <a:solidFill>
                  <a:srgbClr val="FFFF00"/>
                </a:solidFill>
              </a:rPr>
              <a:t> </a:t>
            </a:r>
          </a:p>
          <a:p>
            <a:r>
              <a:rPr lang="en-US" sz="3200" b="1" dirty="0">
                <a:solidFill>
                  <a:schemeClr val="bg1"/>
                </a:solidFill>
              </a:rPr>
              <a:t>4. Seeking and saving those who are lost </a:t>
            </a:r>
            <a:r>
              <a:rPr lang="en-US" sz="3200" dirty="0">
                <a:solidFill>
                  <a:srgbClr val="FFFF00"/>
                </a:solidFill>
              </a:rPr>
              <a:t>(</a:t>
            </a:r>
            <a:r>
              <a:rPr lang="en-US" sz="3200" b="1" dirty="0">
                <a:solidFill>
                  <a:srgbClr val="FFFF00"/>
                </a:solidFill>
              </a:rPr>
              <a:t>Hebrews 4:12, Ephesians 6:17; Acts 8:4, 17:1-3, 16-17</a:t>
            </a:r>
            <a:r>
              <a:rPr lang="en-US" sz="3200" dirty="0">
                <a:solidFill>
                  <a:srgbClr val="FFFF00"/>
                </a:solidFill>
              </a:rPr>
              <a:t>)</a:t>
            </a:r>
            <a:r>
              <a:rPr lang="en-US" sz="3200" b="1" dirty="0">
                <a:solidFill>
                  <a:srgbClr val="FFFF00"/>
                </a:solidFill>
              </a:rPr>
              <a:t>. </a:t>
            </a:r>
            <a:endParaRPr lang="en-US" dirty="0">
              <a:solidFill>
                <a:schemeClr val="bg1"/>
              </a:solidFill>
            </a:endParaRPr>
          </a:p>
        </p:txBody>
      </p:sp>
    </p:spTree>
    <p:extLst>
      <p:ext uri="{BB962C8B-B14F-4D97-AF65-F5344CB8AC3E}">
        <p14:creationId xmlns:p14="http://schemas.microsoft.com/office/powerpoint/2010/main" val="49933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388215" y="1524000"/>
            <a:ext cx="8305800" cy="2062103"/>
          </a:xfrm>
          <a:prstGeom prst="rect">
            <a:avLst/>
          </a:prstGeom>
          <a:noFill/>
        </p:spPr>
        <p:txBody>
          <a:bodyPr wrap="square" rtlCol="0">
            <a:spAutoFit/>
          </a:bodyPr>
          <a:lstStyle/>
          <a:p>
            <a:r>
              <a:rPr lang="en-US" sz="3200" b="1" dirty="0">
                <a:solidFill>
                  <a:srgbClr val="FFFF00"/>
                </a:solidFill>
              </a:rPr>
              <a:t>Our life is transformed by:</a:t>
            </a:r>
            <a:endParaRPr lang="en-US" sz="3200" dirty="0">
              <a:solidFill>
                <a:srgbClr val="FFFF00"/>
              </a:solidFill>
            </a:endParaRPr>
          </a:p>
          <a:p>
            <a:r>
              <a:rPr lang="en-US" sz="3200" dirty="0">
                <a:solidFill>
                  <a:srgbClr val="FFFF00"/>
                </a:solidFill>
              </a:rPr>
              <a:t> </a:t>
            </a:r>
          </a:p>
          <a:p>
            <a:r>
              <a:rPr lang="en-US" sz="3200" b="1" dirty="0">
                <a:solidFill>
                  <a:schemeClr val="bg1"/>
                </a:solidFill>
              </a:rPr>
              <a:t>5. Being more like Jesus each day </a:t>
            </a:r>
            <a:r>
              <a:rPr lang="en-US" sz="3200" dirty="0">
                <a:solidFill>
                  <a:srgbClr val="FFFF00"/>
                </a:solidFill>
              </a:rPr>
              <a:t>(</a:t>
            </a:r>
            <a:r>
              <a:rPr lang="en-US" sz="3200" b="1" dirty="0">
                <a:solidFill>
                  <a:srgbClr val="FFFF00"/>
                </a:solidFill>
              </a:rPr>
              <a:t>2 Peter 1:5-7; 2 Corinthians 13:5, James 1:25</a:t>
            </a:r>
            <a:r>
              <a:rPr lang="en-US" sz="3200" dirty="0">
                <a:solidFill>
                  <a:srgbClr val="FFFF00"/>
                </a:solidFill>
              </a:rPr>
              <a:t>)</a:t>
            </a:r>
            <a:r>
              <a:rPr lang="en-US" sz="3200" b="1" dirty="0">
                <a:solidFill>
                  <a:srgbClr val="FFFF00"/>
                </a:solidFill>
              </a:rPr>
              <a:t>. </a:t>
            </a:r>
            <a:endParaRPr lang="en-US" dirty="0">
              <a:solidFill>
                <a:schemeClr val="bg1"/>
              </a:solidFill>
            </a:endParaRPr>
          </a:p>
        </p:txBody>
      </p:sp>
    </p:spTree>
    <p:extLst>
      <p:ext uri="{BB962C8B-B14F-4D97-AF65-F5344CB8AC3E}">
        <p14:creationId xmlns:p14="http://schemas.microsoft.com/office/powerpoint/2010/main" val="2327894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406608" y="1109907"/>
            <a:ext cx="8305800" cy="2246769"/>
          </a:xfrm>
          <a:prstGeom prst="rect">
            <a:avLst/>
          </a:prstGeom>
          <a:noFill/>
        </p:spPr>
        <p:txBody>
          <a:bodyPr wrap="square" rtlCol="0">
            <a:spAutoFit/>
          </a:bodyPr>
          <a:lstStyle/>
          <a:p>
            <a:r>
              <a:rPr lang="en-US" sz="2800" dirty="0">
                <a:solidFill>
                  <a:schemeClr val="bg1"/>
                </a:solidFill>
              </a:rPr>
              <a:t>We Christians look forward to the completion of our transformation as Christ transforms our lowly body to be like His glorious body (</a:t>
            </a:r>
            <a:r>
              <a:rPr lang="en-US" sz="2800" b="1" dirty="0">
                <a:solidFill>
                  <a:srgbClr val="FFFF00"/>
                </a:solidFill>
              </a:rPr>
              <a:t>Philippians 3:20-21, 1 Corinthians 15:51-58</a:t>
            </a:r>
            <a:r>
              <a:rPr lang="en-US" sz="2800" dirty="0">
                <a:solidFill>
                  <a:schemeClr val="bg1"/>
                </a:solidFill>
              </a:rPr>
              <a:t>). Then we will be able to fly like the dragonflies and butterflies! </a:t>
            </a: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377697"/>
            <a:ext cx="7663544" cy="2438401"/>
          </a:xfrm>
          <a:prstGeom prst="rect">
            <a:avLst/>
          </a:prstGeom>
        </p:spPr>
      </p:pic>
    </p:spTree>
    <p:extLst>
      <p:ext uri="{BB962C8B-B14F-4D97-AF65-F5344CB8AC3E}">
        <p14:creationId xmlns:p14="http://schemas.microsoft.com/office/powerpoint/2010/main" val="73668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406608" y="1219200"/>
            <a:ext cx="8305800" cy="2339102"/>
          </a:xfrm>
          <a:prstGeom prst="rect">
            <a:avLst/>
          </a:prstGeom>
          <a:noFill/>
        </p:spPr>
        <p:txBody>
          <a:bodyPr wrap="square" rtlCol="0">
            <a:spAutoFit/>
          </a:bodyPr>
          <a:lstStyle/>
          <a:p>
            <a:endParaRPr lang="en-US" sz="3200" dirty="0">
              <a:solidFill>
                <a:schemeClr val="bg1"/>
              </a:solidFill>
            </a:endParaRPr>
          </a:p>
          <a:p>
            <a:r>
              <a:rPr lang="en-US" sz="3200" b="1" dirty="0">
                <a:solidFill>
                  <a:schemeClr val="bg1"/>
                </a:solidFill>
              </a:rPr>
              <a:t>The Transformation of Me</a:t>
            </a:r>
          </a:p>
          <a:p>
            <a:endParaRPr lang="en-US" sz="3200" dirty="0">
              <a:solidFill>
                <a:schemeClr val="bg1"/>
              </a:solidFill>
            </a:endParaRPr>
          </a:p>
          <a:p>
            <a:r>
              <a:rPr lang="en-US" sz="3200" b="1" dirty="0">
                <a:solidFill>
                  <a:srgbClr val="FFFF00"/>
                </a:solidFill>
              </a:rPr>
              <a:t>How are you doing with your transformation?  </a:t>
            </a:r>
          </a:p>
          <a:p>
            <a:endParaRPr lang="en-US" dirty="0">
              <a:solidFill>
                <a:schemeClr val="bg1"/>
              </a:solidFill>
            </a:endParaRPr>
          </a:p>
        </p:txBody>
      </p:sp>
    </p:spTree>
    <p:extLst>
      <p:ext uri="{BB962C8B-B14F-4D97-AF65-F5344CB8AC3E}">
        <p14:creationId xmlns:p14="http://schemas.microsoft.com/office/powerpoint/2010/main" val="157333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406608" y="1219200"/>
            <a:ext cx="8305800" cy="4154984"/>
          </a:xfrm>
          <a:prstGeom prst="rect">
            <a:avLst/>
          </a:prstGeom>
          <a:noFill/>
        </p:spPr>
        <p:txBody>
          <a:bodyPr wrap="square" rtlCol="0">
            <a:spAutoFit/>
          </a:bodyPr>
          <a:lstStyle/>
          <a:p>
            <a:r>
              <a:rPr lang="en-US" sz="2400" b="1" dirty="0">
                <a:solidFill>
                  <a:srgbClr val="FFFF00"/>
                </a:solidFill>
              </a:rPr>
              <a:t>Romans 6:3-7 </a:t>
            </a:r>
            <a:r>
              <a:rPr lang="en-US" sz="2400" dirty="0">
                <a:solidFill>
                  <a:schemeClr val="bg1"/>
                </a:solidFill>
              </a:rPr>
              <a:t>(ESV): </a:t>
            </a:r>
            <a:r>
              <a:rPr lang="en-US" sz="2400" b="1" dirty="0">
                <a:solidFill>
                  <a:schemeClr val="bg1"/>
                </a:solidFill>
              </a:rPr>
              <a:t>Do you not know that all of us who have been baptized into Christ Jesus were baptized into His death? We were buried therefore with Him by baptism into death, in order that, just as Christ was raised from the dead by the glory of the Father, we too might walk in newness of life. For if we have been united with Him in a death like His, we shall certainly be united with Him in a resurrection like His. We know that our old self was crucified with Him in order that the body of sin might be brought to nothing, so that we would no longer be enslaved to sin. For one who has died from sin has been set free from sin. </a:t>
            </a:r>
            <a:endParaRPr lang="en-US" b="1" dirty="0">
              <a:solidFill>
                <a:schemeClr val="bg1"/>
              </a:solidFill>
            </a:endParaRPr>
          </a:p>
        </p:txBody>
      </p:sp>
    </p:spTree>
    <p:extLst>
      <p:ext uri="{BB962C8B-B14F-4D97-AF65-F5344CB8AC3E}">
        <p14:creationId xmlns:p14="http://schemas.microsoft.com/office/powerpoint/2010/main" val="805910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406608" y="1219200"/>
            <a:ext cx="8356392" cy="4308872"/>
          </a:xfrm>
          <a:prstGeom prst="rect">
            <a:avLst/>
          </a:prstGeom>
          <a:noFill/>
        </p:spPr>
        <p:txBody>
          <a:bodyPr wrap="square" rtlCol="0">
            <a:spAutoFit/>
          </a:bodyPr>
          <a:lstStyle/>
          <a:p>
            <a:endParaRPr lang="en-US" sz="3200" dirty="0">
              <a:solidFill>
                <a:schemeClr val="bg1"/>
              </a:solidFill>
            </a:endParaRPr>
          </a:p>
          <a:p>
            <a:r>
              <a:rPr lang="en-US" sz="3200" b="1" dirty="0">
                <a:solidFill>
                  <a:schemeClr val="bg1"/>
                </a:solidFill>
              </a:rPr>
              <a:t>The Transformation of Me</a:t>
            </a:r>
          </a:p>
          <a:p>
            <a:endParaRPr lang="en-US" sz="3200" dirty="0">
              <a:solidFill>
                <a:schemeClr val="bg1"/>
              </a:solidFill>
            </a:endParaRPr>
          </a:p>
          <a:p>
            <a:r>
              <a:rPr lang="en-US" sz="3200" b="1" dirty="0">
                <a:solidFill>
                  <a:srgbClr val="FFFF00"/>
                </a:solidFill>
              </a:rPr>
              <a:t>Once baptized, you will be appealing to the Lord and can start your journey toward eternal perfection!</a:t>
            </a:r>
          </a:p>
          <a:p>
            <a:endParaRPr lang="en-US" sz="3200" b="1" dirty="0">
              <a:solidFill>
                <a:schemeClr val="bg1"/>
              </a:solidFill>
            </a:endParaRPr>
          </a:p>
          <a:p>
            <a:r>
              <a:rPr lang="en-US" sz="3200" b="1" dirty="0">
                <a:solidFill>
                  <a:schemeClr val="bg1"/>
                </a:solidFill>
              </a:rPr>
              <a:t>Please come now as we stand and sing!  </a:t>
            </a:r>
          </a:p>
          <a:p>
            <a:endParaRPr lang="en-US" dirty="0">
              <a:solidFill>
                <a:schemeClr val="bg1"/>
              </a:solidFill>
            </a:endParaRPr>
          </a:p>
        </p:txBody>
      </p:sp>
    </p:spTree>
    <p:extLst>
      <p:ext uri="{BB962C8B-B14F-4D97-AF65-F5344CB8AC3E}">
        <p14:creationId xmlns:p14="http://schemas.microsoft.com/office/powerpoint/2010/main" val="361962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2493" y="381000"/>
            <a:ext cx="3762814" cy="5638800"/>
          </a:xfrm>
          <a:prstGeom prst="rect">
            <a:avLst/>
          </a:prstGeom>
        </p:spPr>
      </p:pic>
    </p:spTree>
    <p:extLst>
      <p:ext uri="{BB962C8B-B14F-4D97-AF65-F5344CB8AC3E}">
        <p14:creationId xmlns:p14="http://schemas.microsoft.com/office/powerpoint/2010/main" val="377839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1596887"/>
            <a:ext cx="5442941" cy="3061801"/>
          </a:xfrm>
          <a:prstGeom prst="rect">
            <a:avLst/>
          </a:prstGeom>
        </p:spPr>
      </p:pic>
    </p:spTree>
    <p:extLst>
      <p:ext uri="{BB962C8B-B14F-4D97-AF65-F5344CB8AC3E}">
        <p14:creationId xmlns:p14="http://schemas.microsoft.com/office/powerpoint/2010/main" val="1759580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1623" t="9207" r="8743" b="7691"/>
          <a:stretch/>
        </p:blipFill>
        <p:spPr>
          <a:xfrm>
            <a:off x="4114800" y="1470988"/>
            <a:ext cx="4471161" cy="3001617"/>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5635" t="17744" r="4205" b="-1"/>
          <a:stretch/>
        </p:blipFill>
        <p:spPr>
          <a:xfrm>
            <a:off x="453887" y="652664"/>
            <a:ext cx="3392556" cy="4638261"/>
          </a:xfrm>
          <a:prstGeom prst="rect">
            <a:avLst/>
          </a:prstGeom>
        </p:spPr>
      </p:pic>
    </p:spTree>
    <p:extLst>
      <p:ext uri="{BB962C8B-B14F-4D97-AF65-F5344CB8AC3E}">
        <p14:creationId xmlns:p14="http://schemas.microsoft.com/office/powerpoint/2010/main" val="126107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 y="1225638"/>
            <a:ext cx="8662641" cy="3797124"/>
          </a:xfrm>
          <a:prstGeom prst="rect">
            <a:avLst/>
          </a:prstGeom>
        </p:spPr>
      </p:pic>
    </p:spTree>
    <p:extLst>
      <p:ext uri="{BB962C8B-B14F-4D97-AF65-F5344CB8AC3E}">
        <p14:creationId xmlns:p14="http://schemas.microsoft.com/office/powerpoint/2010/main" val="4728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406608" y="1219200"/>
            <a:ext cx="8305800" cy="4308872"/>
          </a:xfrm>
          <a:prstGeom prst="rect">
            <a:avLst/>
          </a:prstGeom>
          <a:noFill/>
        </p:spPr>
        <p:txBody>
          <a:bodyPr wrap="square" rtlCol="0">
            <a:spAutoFit/>
          </a:bodyPr>
          <a:lstStyle/>
          <a:p>
            <a:r>
              <a:rPr lang="en-US" sz="3200" dirty="0">
                <a:solidFill>
                  <a:schemeClr val="bg1"/>
                </a:solidFill>
              </a:rPr>
              <a:t>We are to be transformed by the renewing of our minds (</a:t>
            </a:r>
            <a:r>
              <a:rPr lang="en-US" sz="3200" b="1" dirty="0">
                <a:solidFill>
                  <a:srgbClr val="FFFF00"/>
                </a:solidFill>
              </a:rPr>
              <a:t>Romans 12:1-2</a:t>
            </a:r>
            <a:r>
              <a:rPr lang="en-US" sz="3200" dirty="0">
                <a:solidFill>
                  <a:schemeClr val="bg1"/>
                </a:solidFill>
              </a:rPr>
              <a:t>).  </a:t>
            </a:r>
          </a:p>
          <a:p>
            <a:endParaRPr lang="en-US" sz="3200" dirty="0">
              <a:solidFill>
                <a:schemeClr val="bg1"/>
              </a:solidFill>
            </a:endParaRPr>
          </a:p>
          <a:p>
            <a:r>
              <a:rPr lang="en-US" sz="3200" dirty="0">
                <a:solidFill>
                  <a:schemeClr val="bg1"/>
                </a:solidFill>
              </a:rPr>
              <a:t>We are undergoing a transformation process to change over time into the image of God (</a:t>
            </a:r>
            <a:r>
              <a:rPr lang="en-US" sz="3200" b="1" dirty="0">
                <a:solidFill>
                  <a:srgbClr val="FFFF00"/>
                </a:solidFill>
              </a:rPr>
              <a:t>2 Corinthians 3:18</a:t>
            </a:r>
            <a:r>
              <a:rPr lang="en-US" sz="3200" dirty="0">
                <a:solidFill>
                  <a:schemeClr val="bg1"/>
                </a:solidFill>
              </a:rPr>
              <a:t>).  </a:t>
            </a:r>
          </a:p>
          <a:p>
            <a:endParaRPr lang="en-US" sz="3200" dirty="0">
              <a:solidFill>
                <a:schemeClr val="bg1"/>
              </a:solidFill>
            </a:endParaRPr>
          </a:p>
          <a:p>
            <a:r>
              <a:rPr lang="en-US" sz="3200" dirty="0">
                <a:solidFill>
                  <a:schemeClr val="bg1"/>
                </a:solidFill>
              </a:rPr>
              <a:t>This transformation is a life-long growth process. </a:t>
            </a:r>
          </a:p>
          <a:p>
            <a:endParaRPr lang="en-US" dirty="0">
              <a:solidFill>
                <a:schemeClr val="bg1"/>
              </a:solidFill>
            </a:endParaRPr>
          </a:p>
        </p:txBody>
      </p:sp>
    </p:spTree>
    <p:extLst>
      <p:ext uri="{BB962C8B-B14F-4D97-AF65-F5344CB8AC3E}">
        <p14:creationId xmlns:p14="http://schemas.microsoft.com/office/powerpoint/2010/main" val="38604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388215" y="1524000"/>
            <a:ext cx="8305800" cy="2062103"/>
          </a:xfrm>
          <a:prstGeom prst="rect">
            <a:avLst/>
          </a:prstGeom>
          <a:noFill/>
        </p:spPr>
        <p:txBody>
          <a:bodyPr wrap="square" rtlCol="0">
            <a:spAutoFit/>
          </a:bodyPr>
          <a:lstStyle/>
          <a:p>
            <a:r>
              <a:rPr lang="en-US" sz="3200" b="1" dirty="0">
                <a:solidFill>
                  <a:srgbClr val="FFFF00"/>
                </a:solidFill>
              </a:rPr>
              <a:t>Our life is transformed by:</a:t>
            </a:r>
            <a:endParaRPr lang="en-US" sz="3200" dirty="0">
              <a:solidFill>
                <a:srgbClr val="FFFF00"/>
              </a:solidFill>
            </a:endParaRPr>
          </a:p>
          <a:p>
            <a:r>
              <a:rPr lang="en-US" sz="3200" dirty="0">
                <a:solidFill>
                  <a:srgbClr val="FFFF00"/>
                </a:solidFill>
              </a:rPr>
              <a:t> </a:t>
            </a:r>
          </a:p>
          <a:p>
            <a:r>
              <a:rPr lang="en-US" sz="3200" b="1" dirty="0">
                <a:solidFill>
                  <a:schemeClr val="bg1"/>
                </a:solidFill>
              </a:rPr>
              <a:t>1. Valuing a person’s soul as much as Jesus </a:t>
            </a:r>
            <a:r>
              <a:rPr lang="en-US" sz="3200" dirty="0">
                <a:solidFill>
                  <a:srgbClr val="FFFF00"/>
                </a:solidFill>
              </a:rPr>
              <a:t>(</a:t>
            </a:r>
            <a:r>
              <a:rPr lang="en-US" sz="3200" b="1" dirty="0">
                <a:solidFill>
                  <a:srgbClr val="FFFF00"/>
                </a:solidFill>
              </a:rPr>
              <a:t>Mark 8:34-38</a:t>
            </a:r>
            <a:r>
              <a:rPr lang="en-US" sz="3200" dirty="0">
                <a:solidFill>
                  <a:srgbClr val="FFFF00"/>
                </a:solidFill>
              </a:rPr>
              <a:t>)</a:t>
            </a:r>
            <a:r>
              <a:rPr lang="en-US" sz="3200" b="1" dirty="0">
                <a:solidFill>
                  <a:srgbClr val="FFFF00"/>
                </a:solidFill>
              </a:rPr>
              <a:t>. </a:t>
            </a:r>
            <a:endParaRPr lang="en-US" dirty="0">
              <a:solidFill>
                <a:schemeClr val="bg1"/>
              </a:solidFill>
            </a:endParaRPr>
          </a:p>
        </p:txBody>
      </p:sp>
    </p:spTree>
    <p:extLst>
      <p:ext uri="{BB962C8B-B14F-4D97-AF65-F5344CB8AC3E}">
        <p14:creationId xmlns:p14="http://schemas.microsoft.com/office/powerpoint/2010/main" val="148106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388215" y="1524000"/>
            <a:ext cx="8305800" cy="2062103"/>
          </a:xfrm>
          <a:prstGeom prst="rect">
            <a:avLst/>
          </a:prstGeom>
          <a:noFill/>
        </p:spPr>
        <p:txBody>
          <a:bodyPr wrap="square" rtlCol="0">
            <a:spAutoFit/>
          </a:bodyPr>
          <a:lstStyle/>
          <a:p>
            <a:r>
              <a:rPr lang="en-US" sz="3200" b="1" dirty="0">
                <a:solidFill>
                  <a:srgbClr val="FFFF00"/>
                </a:solidFill>
              </a:rPr>
              <a:t>Our life is transformed by:</a:t>
            </a:r>
            <a:endParaRPr lang="en-US" sz="3200" dirty="0">
              <a:solidFill>
                <a:srgbClr val="FFFF00"/>
              </a:solidFill>
            </a:endParaRPr>
          </a:p>
          <a:p>
            <a:r>
              <a:rPr lang="en-US" sz="3200" dirty="0">
                <a:solidFill>
                  <a:srgbClr val="FFFF00"/>
                </a:solidFill>
              </a:rPr>
              <a:t> </a:t>
            </a:r>
          </a:p>
          <a:p>
            <a:r>
              <a:rPr lang="en-US" sz="3200" b="1" dirty="0">
                <a:solidFill>
                  <a:schemeClr val="bg1"/>
                </a:solidFill>
              </a:rPr>
              <a:t>2. Not conforming ourselves to this world </a:t>
            </a:r>
            <a:r>
              <a:rPr lang="en-US" sz="3200" dirty="0">
                <a:solidFill>
                  <a:srgbClr val="FFFF00"/>
                </a:solidFill>
              </a:rPr>
              <a:t>(</a:t>
            </a:r>
            <a:r>
              <a:rPr lang="en-US" sz="3200" b="1" dirty="0">
                <a:solidFill>
                  <a:srgbClr val="FFFF00"/>
                </a:solidFill>
              </a:rPr>
              <a:t>Matthew 6:19-21, 1 Timothy 6:17-19</a:t>
            </a:r>
            <a:r>
              <a:rPr lang="en-US" sz="3200" dirty="0">
                <a:solidFill>
                  <a:srgbClr val="FFFF00"/>
                </a:solidFill>
              </a:rPr>
              <a:t>)</a:t>
            </a:r>
            <a:r>
              <a:rPr lang="en-US" sz="3200" b="1" dirty="0">
                <a:solidFill>
                  <a:srgbClr val="FFFF00"/>
                </a:solidFill>
              </a:rPr>
              <a:t>. </a:t>
            </a:r>
            <a:endParaRPr lang="en-US" dirty="0">
              <a:solidFill>
                <a:schemeClr val="bg1"/>
              </a:solidFill>
            </a:endParaRPr>
          </a:p>
        </p:txBody>
      </p:sp>
    </p:spTree>
    <p:extLst>
      <p:ext uri="{BB962C8B-B14F-4D97-AF65-F5344CB8AC3E}">
        <p14:creationId xmlns:p14="http://schemas.microsoft.com/office/powerpoint/2010/main" val="191839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492" y="381000"/>
            <a:ext cx="9144000" cy="707886"/>
          </a:xfrm>
          <a:prstGeom prst="rect">
            <a:avLst/>
          </a:prstGeom>
          <a:noFill/>
        </p:spPr>
        <p:txBody>
          <a:bodyPr wrap="square" rtlCol="0">
            <a:spAutoFit/>
          </a:bodyPr>
          <a:lstStyle/>
          <a:p>
            <a:pPr algn="ctr"/>
            <a:r>
              <a:rPr lang="en-US" sz="4000" b="1" dirty="0">
                <a:solidFill>
                  <a:schemeClr val="bg1"/>
                </a:solidFill>
              </a:rPr>
              <a:t>THE TRANSFORMATION OF ME</a:t>
            </a:r>
          </a:p>
        </p:txBody>
      </p:sp>
      <p:sp>
        <p:nvSpPr>
          <p:cNvPr id="2" name="TextBox 1"/>
          <p:cNvSpPr txBox="1"/>
          <p:nvPr/>
        </p:nvSpPr>
        <p:spPr>
          <a:xfrm>
            <a:off x="388215" y="1524000"/>
            <a:ext cx="8305800" cy="2062103"/>
          </a:xfrm>
          <a:prstGeom prst="rect">
            <a:avLst/>
          </a:prstGeom>
          <a:noFill/>
        </p:spPr>
        <p:txBody>
          <a:bodyPr wrap="square" rtlCol="0">
            <a:spAutoFit/>
          </a:bodyPr>
          <a:lstStyle/>
          <a:p>
            <a:r>
              <a:rPr lang="en-US" sz="3200" b="1" dirty="0">
                <a:solidFill>
                  <a:srgbClr val="FFFF00"/>
                </a:solidFill>
              </a:rPr>
              <a:t>Our life is transformed by:</a:t>
            </a:r>
            <a:endParaRPr lang="en-US" sz="3200" dirty="0">
              <a:solidFill>
                <a:srgbClr val="FFFF00"/>
              </a:solidFill>
            </a:endParaRPr>
          </a:p>
          <a:p>
            <a:r>
              <a:rPr lang="en-US" sz="3200" dirty="0">
                <a:solidFill>
                  <a:srgbClr val="FFFF00"/>
                </a:solidFill>
              </a:rPr>
              <a:t> </a:t>
            </a:r>
          </a:p>
          <a:p>
            <a:r>
              <a:rPr lang="en-US" sz="3200" b="1" dirty="0">
                <a:solidFill>
                  <a:schemeClr val="bg1"/>
                </a:solidFill>
              </a:rPr>
              <a:t>3. Focusing on the spiritual rather than the physical </a:t>
            </a:r>
            <a:r>
              <a:rPr lang="en-US" sz="3200" dirty="0">
                <a:solidFill>
                  <a:srgbClr val="FFFF00"/>
                </a:solidFill>
              </a:rPr>
              <a:t>(</a:t>
            </a:r>
            <a:r>
              <a:rPr lang="en-US" sz="3200" b="1" dirty="0">
                <a:solidFill>
                  <a:srgbClr val="FFFF00"/>
                </a:solidFill>
              </a:rPr>
              <a:t>Luke 12:13-21, John 4:7-10</a:t>
            </a:r>
            <a:r>
              <a:rPr lang="en-US" sz="3200" dirty="0">
                <a:solidFill>
                  <a:srgbClr val="FFFF00"/>
                </a:solidFill>
              </a:rPr>
              <a:t>)</a:t>
            </a:r>
            <a:r>
              <a:rPr lang="en-US" sz="3200" b="1" dirty="0">
                <a:solidFill>
                  <a:srgbClr val="FFFF00"/>
                </a:solidFill>
              </a:rPr>
              <a:t>. </a:t>
            </a:r>
            <a:endParaRPr lang="en-US" dirty="0">
              <a:solidFill>
                <a:schemeClr val="bg1"/>
              </a:solidFill>
            </a:endParaRPr>
          </a:p>
        </p:txBody>
      </p:sp>
    </p:spTree>
    <p:extLst>
      <p:ext uri="{BB962C8B-B14F-4D97-AF65-F5344CB8AC3E}">
        <p14:creationId xmlns:p14="http://schemas.microsoft.com/office/powerpoint/2010/main" val="294678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316</Words>
  <Application>Microsoft Office PowerPoint</Application>
  <PresentationFormat>On-screen Show (4:3)</PresentationFormat>
  <Paragraphs>43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Wade, Murray</cp:lastModifiedBy>
  <cp:revision>13</cp:revision>
  <dcterms:created xsi:type="dcterms:W3CDTF">2017-03-14T22:14:34Z</dcterms:created>
  <dcterms:modified xsi:type="dcterms:W3CDTF">2017-07-27T11:31:50Z</dcterms:modified>
</cp:coreProperties>
</file>