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5" r:id="rId4"/>
    <p:sldId id="264" r:id="rId5"/>
    <p:sldId id="267" r:id="rId6"/>
    <p:sldId id="268" r:id="rId7"/>
    <p:sldId id="269" r:id="rId8"/>
    <p:sldId id="270"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2" autoAdjust="0"/>
    <p:restoredTop sz="65891" autoAdjust="0"/>
  </p:normalViewPr>
  <p:slideViewPr>
    <p:cSldViewPr snapToGrid="0">
      <p:cViewPr varScale="1">
        <p:scale>
          <a:sx n="61" d="100"/>
          <a:sy n="61" d="100"/>
        </p:scale>
        <p:origin x="4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12629-1A55-4B56-A739-864B90A3CD61}" type="datetimeFigureOut">
              <a:rPr lang="en-US" smtClean="0"/>
              <a:t>7/16/2016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B3E03-286B-49A0-979F-498B03E372C1}" type="slidenum">
              <a:rPr lang="en-US" smtClean="0"/>
              <a:t>‹#›</a:t>
            </a:fld>
            <a:endParaRPr lang="en-US"/>
          </a:p>
        </p:txBody>
      </p:sp>
    </p:spTree>
    <p:extLst>
      <p:ext uri="{BB962C8B-B14F-4D97-AF65-F5344CB8AC3E}">
        <p14:creationId xmlns:p14="http://schemas.microsoft.com/office/powerpoint/2010/main" val="178441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get into today’s lesson let’s look back at the topics we’ve covered so far and how they should affect who a Christian should vote for. </a:t>
            </a:r>
          </a:p>
          <a:p>
            <a:endParaRPr lang="en-US" baseline="0" dirty="0"/>
          </a:p>
          <a:p>
            <a:r>
              <a:rPr lang="en-US" baseline="0" dirty="0"/>
              <a:t>1</a:t>
            </a:r>
            <a:r>
              <a:rPr lang="en-US" baseline="30000" dirty="0"/>
              <a:t>st</a:t>
            </a:r>
            <a:r>
              <a:rPr lang="en-US" baseline="0" dirty="0"/>
              <a:t> we covered the danger of turning our nationalism into an idol. We have to realize America is no greater or worse than any other country, and God never expresses any desire for a physical “Christian” nation. In fact, Jesus stresses many times that is not the case. </a:t>
            </a:r>
          </a:p>
          <a:p>
            <a:endParaRPr lang="en-US" baseline="0" dirty="0"/>
          </a:p>
          <a:p>
            <a:r>
              <a:rPr lang="en-US" baseline="0" dirty="0"/>
              <a:t>Next we looked at if we are voting with the right attitude when we vote.  Is someone running for office you don’t like and so you vote for the other person out of spite? Are you trying to advance your own career and think you are so much greater than the other candidate? If we vote with a sinful attitude are voting is sinful regardless of who we vote for. </a:t>
            </a:r>
          </a:p>
          <a:p>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2</a:t>
            </a:fld>
            <a:endParaRPr lang="en-US"/>
          </a:p>
        </p:txBody>
      </p:sp>
    </p:spTree>
    <p:extLst>
      <p:ext uri="{BB962C8B-B14F-4D97-AF65-F5344CB8AC3E}">
        <p14:creationId xmlns:p14="http://schemas.microsoft.com/office/powerpoint/2010/main" val="47841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I’ve said a lot about reasons</a:t>
            </a:r>
            <a:r>
              <a:rPr lang="en-US" baseline="0" dirty="0"/>
              <a:t> we shouldn’t vote for people but that doesn’t really help us when it comes to selecting an option on the ballot. </a:t>
            </a:r>
          </a:p>
          <a:p>
            <a:endParaRPr lang="en-US" baseline="0" dirty="0"/>
          </a:p>
          <a:p>
            <a:r>
              <a:rPr lang="en-US" baseline="0" dirty="0"/>
              <a:t>So how should the Christian vote? </a:t>
            </a:r>
          </a:p>
          <a:p>
            <a:r>
              <a:rPr lang="en-US" baseline="0" dirty="0"/>
              <a:t>Instead of focusing on the bad things the candidates are doing or proposing try focusing on the good things the candidate plans to do. </a:t>
            </a:r>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11</a:t>
            </a:fld>
            <a:endParaRPr lang="en-US"/>
          </a:p>
        </p:txBody>
      </p:sp>
    </p:spTree>
    <p:extLst>
      <p:ext uri="{BB962C8B-B14F-4D97-AF65-F5344CB8AC3E}">
        <p14:creationId xmlns:p14="http://schemas.microsoft.com/office/powerpoint/2010/main" val="262975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waded</a:t>
            </a:r>
            <a:r>
              <a:rPr lang="en-US" baseline="0" dirty="0"/>
              <a:t> into two seemingly unrelated topics, the economy and gun rights. However, upon a little further investigation you can see that both of these issues can be boiled down to how much are we willing to rely on God.</a:t>
            </a:r>
          </a:p>
          <a:p>
            <a:endParaRPr lang="en-US" baseline="0" dirty="0"/>
          </a:p>
          <a:p>
            <a:r>
              <a:rPr lang="en-US" baseline="0" dirty="0"/>
              <a:t>Frist we looked at economic policies and saw the danger in using that as a determining factor in how we vote. Sometimes we vote for someone whom we think will make us better off financially, other times we vote against someone because there is no way there financial system would work. And ultimately we saw we were completely deleting God from the equation and relying on our own wisdom, understanding and ability to care for ourselves to make our decision. The bible as numerous verses saying we should put all our trust in God, that we shouldn’t worry about money, and we shouldn’t trust in our money. So why would we make money such a critical issue when it comes to how we vote?</a:t>
            </a:r>
          </a:p>
          <a:p>
            <a:endParaRPr lang="en-US" baseline="0" dirty="0"/>
          </a:p>
          <a:p>
            <a:r>
              <a:rPr lang="en-US" baseline="0" dirty="0"/>
              <a:t>Then we looked at gun policy and saw that we can fall into the same trap as people do with economic policy. The idea that I can take care of myself. I won’t be safe if people can own guns, I’ll vote against it. I need a gun to keep my home safe, I vote for guns. Ultimately, God is again being deleted from the equation and we are relying on worldly wisdom to guide our decisions.  A lot of arguments for and against guns deal with “what if scenarios.” Well, Jesus literally had people wanting to and trying to kill him, and they ultimately did kill him. We have no record of him ever carrying a weapon. Jesus trusted in God, we should too.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3</a:t>
            </a:fld>
            <a:endParaRPr lang="en-US"/>
          </a:p>
        </p:txBody>
      </p:sp>
    </p:spTree>
    <p:extLst>
      <p:ext uri="{BB962C8B-B14F-4D97-AF65-F5344CB8AC3E}">
        <p14:creationId xmlns:p14="http://schemas.microsoft.com/office/powerpoint/2010/main" val="149178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all of the cases we’ve discussed so far, none of them are inherently evil. </a:t>
            </a:r>
          </a:p>
          <a:p>
            <a:endParaRPr lang="en-US" baseline="0" dirty="0"/>
          </a:p>
          <a:p>
            <a:r>
              <a:rPr lang="en-US" baseline="0" dirty="0"/>
              <a:t>Nationalism can be fun.</a:t>
            </a:r>
          </a:p>
          <a:p>
            <a:endParaRPr lang="en-US" baseline="0" dirty="0"/>
          </a:p>
          <a:p>
            <a:r>
              <a:rPr lang="en-US" baseline="0" dirty="0"/>
              <a:t>I can have perfectly pure motivations for voting for someone. </a:t>
            </a:r>
          </a:p>
          <a:p>
            <a:endParaRPr lang="en-US" baseline="0" dirty="0"/>
          </a:p>
          <a:p>
            <a:r>
              <a:rPr lang="en-US" baseline="0" dirty="0"/>
              <a:t>You can vote on economic policies based on how you feel others can benefit. </a:t>
            </a:r>
          </a:p>
          <a:p>
            <a:endParaRPr lang="en-US" baseline="0" dirty="0"/>
          </a:p>
          <a:p>
            <a:r>
              <a:rPr lang="en-US" baseline="0" dirty="0"/>
              <a:t>A lot of people collect guns. They never intend to ever shoot them, they want to put them in a glass case. Other people hobby shoot. Innocent activities you need a gun to enjoy. Or maybe you’re motivated by the logic that people without guns aren’t going to be able to kill people as easily.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4</a:t>
            </a:fld>
            <a:endParaRPr lang="en-US"/>
          </a:p>
        </p:txBody>
      </p:sp>
    </p:spTree>
    <p:extLst>
      <p:ext uri="{BB962C8B-B14F-4D97-AF65-F5344CB8AC3E}">
        <p14:creationId xmlns:p14="http://schemas.microsoft.com/office/powerpoint/2010/main" val="200411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those topics, most of us will agree, Christians don’t have to take a stand on and we shouldn’t waste too much effort defending our views on them.</a:t>
            </a:r>
          </a:p>
          <a:p>
            <a:r>
              <a:rPr lang="en-US" baseline="0" dirty="0"/>
              <a:t>There are other topics that come up in elections that we’d agree do necessitate our attention and that we take a stand. </a:t>
            </a:r>
          </a:p>
          <a:p>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5</a:t>
            </a:fld>
            <a:endParaRPr lang="en-US"/>
          </a:p>
        </p:txBody>
      </p:sp>
    </p:spTree>
    <p:extLst>
      <p:ext uri="{BB962C8B-B14F-4D97-AF65-F5344CB8AC3E}">
        <p14:creationId xmlns:p14="http://schemas.microsoft.com/office/powerpoint/2010/main" val="77666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I want to tackle a common misconception about voting and how lots of people vote.</a:t>
            </a:r>
          </a:p>
          <a:p>
            <a:endParaRPr lang="en-US" dirty="0"/>
          </a:p>
          <a:p>
            <a:r>
              <a:rPr lang="en-US" dirty="0"/>
              <a:t>There’s no such thing as</a:t>
            </a:r>
            <a:r>
              <a:rPr lang="en-US" baseline="0" dirty="0"/>
              <a:t> voting against someone. You can’t do it. Your only option is to vote for someone on the ballot. I think it brings a lot of people a false sense of ease about their voting decision if they convince themselves they’re voting for the lesser of two evils. If that’s the case, at the end of the day you still voted for evil. </a:t>
            </a:r>
          </a:p>
          <a:p>
            <a:endParaRPr lang="en-US" baseline="0" dirty="0"/>
          </a:p>
          <a:p>
            <a:r>
              <a:rPr lang="en-US" baseline="0" dirty="0"/>
              <a:t>When voting though, we aren’t voting for religious leaders, we are voting for civil leaders, and the same standards don’t and shouldn’t apply. </a:t>
            </a:r>
          </a:p>
          <a:p>
            <a:endParaRPr lang="en-US" baseline="0" dirty="0"/>
          </a:p>
          <a:p>
            <a:r>
              <a:rPr lang="en-US" baseline="0" dirty="0"/>
              <a:t>But as we go through the next few slides keep in mind that there is no such thing as voting against someone, only voting for someone. </a:t>
            </a:r>
          </a:p>
        </p:txBody>
      </p:sp>
      <p:sp>
        <p:nvSpPr>
          <p:cNvPr id="4" name="Slide Number Placeholder 3"/>
          <p:cNvSpPr>
            <a:spLocks noGrp="1"/>
          </p:cNvSpPr>
          <p:nvPr>
            <p:ph type="sldNum" sz="quarter" idx="10"/>
          </p:nvPr>
        </p:nvSpPr>
        <p:spPr/>
        <p:txBody>
          <a:bodyPr/>
          <a:lstStyle/>
          <a:p>
            <a:fld id="{905B3E03-286B-49A0-979F-498B03E372C1}" type="slidenum">
              <a:rPr lang="en-US" smtClean="0"/>
              <a:t>6</a:t>
            </a:fld>
            <a:endParaRPr lang="en-US"/>
          </a:p>
        </p:txBody>
      </p:sp>
    </p:spTree>
    <p:extLst>
      <p:ext uri="{BB962C8B-B14F-4D97-AF65-F5344CB8AC3E}">
        <p14:creationId xmlns:p14="http://schemas.microsoft.com/office/powerpoint/2010/main" val="123886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that is inherently evil that we should consider when voting is religious liberties, or the reduction thereof.</a:t>
            </a:r>
            <a:r>
              <a:rPr lang="en-US" baseline="0" dirty="0"/>
              <a:t> It’s still hard to fathom banning Christianity will be on the voting platform of any candidate in this country but it’s always a possibility. You don’t need me to tell you Christianity, or at least people’s perception of it, isn’t very popular in this country right now. </a:t>
            </a:r>
          </a:p>
          <a:p>
            <a:endParaRPr lang="en-US" baseline="0" dirty="0"/>
          </a:p>
          <a:p>
            <a:r>
              <a:rPr lang="en-US" baseline="0" dirty="0"/>
              <a:t>However if there is ever a candidate that wants to make teaching and spreading the gospel illegal, I think we can all agree we should vote for the other person. </a:t>
            </a:r>
          </a:p>
          <a:p>
            <a:r>
              <a:rPr lang="en-US" baseline="0" dirty="0"/>
              <a:t>But what if the other person supports this, this and this evil thing?</a:t>
            </a:r>
          </a:p>
          <a:p>
            <a:endParaRPr lang="en-US" baseline="0" dirty="0"/>
          </a:p>
          <a:p>
            <a:r>
              <a:rPr lang="en-US" baseline="0" dirty="0"/>
              <a:t>That may be true but is there anything worse someone can do than preventing people from coming to Christ?</a:t>
            </a:r>
          </a:p>
          <a:p>
            <a:endParaRPr lang="en-US" baseline="0" dirty="0"/>
          </a:p>
          <a:p>
            <a:r>
              <a:rPr lang="en-US" baseline="0" dirty="0"/>
              <a:t>The bible is full of examples of nations whole heartedly rejecting God. The result is nations that no longer exist. There are almost endless verses about all these nations but I want to read about God’s opinion of Israel, after they rejected him. </a:t>
            </a:r>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7</a:t>
            </a:fld>
            <a:endParaRPr lang="en-US"/>
          </a:p>
        </p:txBody>
      </p:sp>
    </p:spTree>
    <p:extLst>
      <p:ext uri="{BB962C8B-B14F-4D97-AF65-F5344CB8AC3E}">
        <p14:creationId xmlns:p14="http://schemas.microsoft.com/office/powerpoint/2010/main" val="161328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lump abortion and homosexuality into</a:t>
            </a:r>
            <a:r>
              <a:rPr lang="en-US" baseline="0" dirty="0"/>
              <a:t> one category because these are the sins where Christians will always draw a line. “I a candidate supports this, I won’t vote for him.”</a:t>
            </a:r>
          </a:p>
          <a:p>
            <a:endParaRPr lang="en-US" baseline="0" dirty="0"/>
          </a:p>
          <a:p>
            <a:r>
              <a:rPr lang="en-US" baseline="0" dirty="0"/>
              <a:t>To be perfectly clear, both abortion and homosexuality are wrong. Here are a lot of verses dealing with both topics, I don’t want to discuss these topics in detail because we all already know a lot about them. </a:t>
            </a:r>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8</a:t>
            </a:fld>
            <a:endParaRPr lang="en-US"/>
          </a:p>
        </p:txBody>
      </p:sp>
    </p:spTree>
    <p:extLst>
      <p:ext uri="{BB962C8B-B14F-4D97-AF65-F5344CB8AC3E}">
        <p14:creationId xmlns:p14="http://schemas.microsoft.com/office/powerpoint/2010/main" val="269047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trap many Christians</a:t>
            </a:r>
            <a:r>
              <a:rPr lang="en-US" baseline="0" dirty="0"/>
              <a:t> fall into is that we rate the sin. Over time, these two have become the pinnacle of evil in our society. Let’s make no mistake, those sins are evil, but are they of such greater evil that they are the end all be all for our support of a politician. </a:t>
            </a:r>
          </a:p>
          <a:p>
            <a:endParaRPr lang="en-US" baseline="0" dirty="0"/>
          </a:p>
          <a:p>
            <a:r>
              <a:rPr lang="en-US" baseline="0" dirty="0"/>
              <a:t>When we set one sin above all others we become a Judge. We aren’t being a judge for condemning a sin the bible tells us we are to condemn. We’re a judge because we’ve decided that one sin is worse than another. A view that’s inconsistent with what we learn in the bible. </a:t>
            </a:r>
          </a:p>
          <a:p>
            <a:endParaRPr lang="en-US" baseline="0" dirty="0"/>
          </a:p>
          <a:p>
            <a:r>
              <a:rPr lang="en-US" baseline="0" dirty="0"/>
              <a:t>There are several “sin lists” in the bible. And the fact of the manner is some sins are considered much more condemnable in these lists than others. But I’ve never heard someone say, I’m not voting for that person because they’re a liar. I won’t vote for candidate ‘A’ because they support homosexuality. I know candidate ‘B’ is a liar but I’ll still vote for him. </a:t>
            </a:r>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9</a:t>
            </a:fld>
            <a:endParaRPr lang="en-US"/>
          </a:p>
        </p:txBody>
      </p:sp>
    </p:spTree>
    <p:extLst>
      <p:ext uri="{BB962C8B-B14F-4D97-AF65-F5344CB8AC3E}">
        <p14:creationId xmlns:p14="http://schemas.microsoft.com/office/powerpoint/2010/main" val="384633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simple</a:t>
            </a:r>
            <a:r>
              <a:rPr lang="en-US" baseline="0" dirty="0"/>
              <a:t> exercise to demonstrate my point. </a:t>
            </a:r>
          </a:p>
          <a:p>
            <a:endParaRPr lang="en-US" baseline="0" dirty="0"/>
          </a:p>
          <a:p>
            <a:r>
              <a:rPr lang="en-US" baseline="0" dirty="0"/>
              <a:t>Here are both candidates in this year’s upcoming election. Let’s read 1 Corinthians 6:9-10 and see which candidate we should vote for after we read. </a:t>
            </a:r>
          </a:p>
          <a:p>
            <a:endParaRPr lang="en-US" baseline="0" dirty="0"/>
          </a:p>
          <a:p>
            <a:r>
              <a:rPr lang="en-US" baseline="0" dirty="0"/>
              <a:t>On the left we have Hillary she’s a supporter of abortion which is murder, and she supports homosexuality which is also wrong so clearly we can’t vote for her. On your right we have Donald. He’s a reviler which is also clearly wrong, and he’s a swindler. Well we can’t vote for him either. Right?</a:t>
            </a:r>
          </a:p>
          <a:p>
            <a:endParaRPr lang="en-US" baseline="0" dirty="0"/>
          </a:p>
          <a:p>
            <a:r>
              <a:rPr lang="en-US" baseline="0" dirty="0"/>
              <a:t>If we are consistent we can’t with good conscience vote for either candidate. </a:t>
            </a:r>
          </a:p>
          <a:p>
            <a:endParaRPr lang="en-US" baseline="0" dirty="0"/>
          </a:p>
          <a:p>
            <a:r>
              <a:rPr lang="en-US" baseline="0" dirty="0"/>
              <a:t>In 2012 Obama supported abortion but Romney is a Mormon. Which is worse? A candidate that openly supports a false religion that is trying to convert people to it or abortion the murder of babies?</a:t>
            </a:r>
            <a:endParaRPr lang="en-US" dirty="0"/>
          </a:p>
        </p:txBody>
      </p:sp>
      <p:sp>
        <p:nvSpPr>
          <p:cNvPr id="4" name="Slide Number Placeholder 3"/>
          <p:cNvSpPr>
            <a:spLocks noGrp="1"/>
          </p:cNvSpPr>
          <p:nvPr>
            <p:ph type="sldNum" sz="quarter" idx="10"/>
          </p:nvPr>
        </p:nvSpPr>
        <p:spPr/>
        <p:txBody>
          <a:bodyPr/>
          <a:lstStyle/>
          <a:p>
            <a:fld id="{905B3E03-286B-49A0-979F-498B03E372C1}" type="slidenum">
              <a:rPr lang="en-US" smtClean="0"/>
              <a:t>10</a:t>
            </a:fld>
            <a:endParaRPr lang="en-US"/>
          </a:p>
        </p:txBody>
      </p:sp>
    </p:spTree>
    <p:extLst>
      <p:ext uri="{BB962C8B-B14F-4D97-AF65-F5344CB8AC3E}">
        <p14:creationId xmlns:p14="http://schemas.microsoft.com/office/powerpoint/2010/main" val="7477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C7455C-CDD1-47AB-A02E-A5292403072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127262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7455C-CDD1-47AB-A02E-A5292403072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131413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7455C-CDD1-47AB-A02E-A5292403072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112460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7455C-CDD1-47AB-A02E-A5292403072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192054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C7455C-CDD1-47AB-A02E-A52924030727}" type="datetimeFigureOut">
              <a:rPr lang="en-US" smtClean="0"/>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305777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C7455C-CDD1-47AB-A02E-A52924030727}" type="datetimeFigureOut">
              <a:rPr lang="en-US" smtClean="0"/>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7892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C7455C-CDD1-47AB-A02E-A52924030727}" type="datetimeFigureOut">
              <a:rPr lang="en-US" smtClean="0"/>
              <a:t>7/16/2016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30157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C7455C-CDD1-47AB-A02E-A52924030727}" type="datetimeFigureOut">
              <a:rPr lang="en-US" smtClean="0"/>
              <a:t>7/16/2016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73141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7455C-CDD1-47AB-A02E-A52924030727}" type="datetimeFigureOut">
              <a:rPr lang="en-US" smtClean="0"/>
              <a:t>7/16/2016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326400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C7455C-CDD1-47AB-A02E-A52924030727}" type="datetimeFigureOut">
              <a:rPr lang="en-US" smtClean="0"/>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216706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C7455C-CDD1-47AB-A02E-A52924030727}" type="datetimeFigureOut">
              <a:rPr lang="en-US" smtClean="0"/>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AE647-D3EE-4EC0-A554-094B8D660D9B}" type="slidenum">
              <a:rPr lang="en-US" smtClean="0"/>
              <a:t>‹#›</a:t>
            </a:fld>
            <a:endParaRPr lang="en-US"/>
          </a:p>
        </p:txBody>
      </p:sp>
    </p:spTree>
    <p:extLst>
      <p:ext uri="{BB962C8B-B14F-4D97-AF65-F5344CB8AC3E}">
        <p14:creationId xmlns:p14="http://schemas.microsoft.com/office/powerpoint/2010/main" val="327469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7455C-CDD1-47AB-A02E-A52924030727}" type="datetimeFigureOut">
              <a:rPr lang="en-US" smtClean="0"/>
              <a:t>7/16/2016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AE647-D3EE-4EC0-A554-094B8D660D9B}" type="slidenum">
              <a:rPr lang="en-US" smtClean="0"/>
              <a:t>‹#›</a:t>
            </a:fld>
            <a:endParaRPr lang="en-US"/>
          </a:p>
        </p:txBody>
      </p:sp>
    </p:spTree>
    <p:extLst>
      <p:ext uri="{BB962C8B-B14F-4D97-AF65-F5344CB8AC3E}">
        <p14:creationId xmlns:p14="http://schemas.microsoft.com/office/powerpoint/2010/main" val="2182581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3145" y="5646394"/>
            <a:ext cx="9144000" cy="1211606"/>
          </a:xfrm>
        </p:spPr>
        <p:txBody>
          <a:bodyPr/>
          <a:lstStyle/>
          <a:p>
            <a:r>
              <a:rPr lang="en-US" b="1" dirty="0">
                <a:solidFill>
                  <a:srgbClr val="990033"/>
                </a:solidFill>
              </a:rPr>
              <a:t>The Christian and Voting</a:t>
            </a:r>
          </a:p>
        </p:txBody>
      </p:sp>
    </p:spTree>
    <p:extLst>
      <p:ext uri="{BB962C8B-B14F-4D97-AF65-F5344CB8AC3E}">
        <p14:creationId xmlns:p14="http://schemas.microsoft.com/office/powerpoint/2010/main" val="126259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7000" b="-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990033"/>
                </a:solidFill>
              </a:rPr>
              <a:t>1 Corinthians 6:9-10</a:t>
            </a:r>
          </a:p>
        </p:txBody>
      </p:sp>
      <p:sp>
        <p:nvSpPr>
          <p:cNvPr id="5" name="Text Placeholder 4"/>
          <p:cNvSpPr>
            <a:spLocks noGrp="1"/>
          </p:cNvSpPr>
          <p:nvPr>
            <p:ph type="body" idx="1"/>
          </p:nvPr>
        </p:nvSpPr>
        <p:spPr/>
        <p:txBody>
          <a:bodyPr>
            <a:normAutofit/>
          </a:bodyPr>
          <a:lstStyle/>
          <a:p>
            <a:pPr algn="ctr"/>
            <a:r>
              <a:rPr lang="en-US" sz="3600" dirty="0">
                <a:solidFill>
                  <a:srgbClr val="990033"/>
                </a:solidFill>
              </a:rPr>
              <a:t>Hillary Clinton</a:t>
            </a:r>
          </a:p>
        </p:txBody>
      </p:sp>
      <p:sp>
        <p:nvSpPr>
          <p:cNvPr id="6" name="Content Placeholder 5"/>
          <p:cNvSpPr>
            <a:spLocks noGrp="1"/>
          </p:cNvSpPr>
          <p:nvPr>
            <p:ph sz="half" idx="2"/>
          </p:nvPr>
        </p:nvSpPr>
        <p:spPr/>
        <p:txBody>
          <a:bodyPr/>
          <a:lstStyle/>
          <a:p>
            <a:pPr marL="0" indent="0" algn="ctr">
              <a:buNone/>
            </a:pPr>
            <a:r>
              <a:rPr lang="en-US" dirty="0">
                <a:solidFill>
                  <a:srgbClr val="990033"/>
                </a:solidFill>
              </a:rPr>
              <a:t>Supports abortion – murder</a:t>
            </a:r>
          </a:p>
          <a:p>
            <a:pPr marL="0" indent="0" algn="ctr">
              <a:buNone/>
            </a:pPr>
            <a:r>
              <a:rPr lang="en-US" dirty="0">
                <a:solidFill>
                  <a:srgbClr val="990033"/>
                </a:solidFill>
              </a:rPr>
              <a:t>Supports homosexuality</a:t>
            </a:r>
          </a:p>
        </p:txBody>
      </p:sp>
      <p:sp>
        <p:nvSpPr>
          <p:cNvPr id="7" name="Text Placeholder 6"/>
          <p:cNvSpPr>
            <a:spLocks noGrp="1"/>
          </p:cNvSpPr>
          <p:nvPr>
            <p:ph type="body" sz="quarter" idx="3"/>
          </p:nvPr>
        </p:nvSpPr>
        <p:spPr/>
        <p:txBody>
          <a:bodyPr>
            <a:normAutofit/>
          </a:bodyPr>
          <a:lstStyle/>
          <a:p>
            <a:pPr algn="ctr"/>
            <a:r>
              <a:rPr lang="en-US" sz="3600" dirty="0">
                <a:solidFill>
                  <a:srgbClr val="990033"/>
                </a:solidFill>
              </a:rPr>
              <a:t>Donald Trump</a:t>
            </a:r>
          </a:p>
        </p:txBody>
      </p:sp>
      <p:sp>
        <p:nvSpPr>
          <p:cNvPr id="8" name="Content Placeholder 7"/>
          <p:cNvSpPr>
            <a:spLocks noGrp="1"/>
          </p:cNvSpPr>
          <p:nvPr>
            <p:ph sz="quarter" idx="4"/>
          </p:nvPr>
        </p:nvSpPr>
        <p:spPr>
          <a:xfrm>
            <a:off x="6172200" y="2505075"/>
            <a:ext cx="5183188" cy="1867420"/>
          </a:xfrm>
        </p:spPr>
        <p:txBody>
          <a:bodyPr/>
          <a:lstStyle/>
          <a:p>
            <a:pPr marL="0" indent="0" algn="ctr">
              <a:buNone/>
            </a:pPr>
            <a:r>
              <a:rPr lang="en-US" dirty="0">
                <a:solidFill>
                  <a:srgbClr val="990033"/>
                </a:solidFill>
              </a:rPr>
              <a:t>Reviler – abusive criticism</a:t>
            </a:r>
          </a:p>
          <a:p>
            <a:pPr marL="0" indent="0" algn="ctr">
              <a:buNone/>
            </a:pPr>
            <a:r>
              <a:rPr lang="en-US" dirty="0">
                <a:solidFill>
                  <a:srgbClr val="990033"/>
                </a:solidFill>
              </a:rPr>
              <a:t>Swindler – Trump university</a:t>
            </a:r>
          </a:p>
        </p:txBody>
      </p:sp>
      <p:sp>
        <p:nvSpPr>
          <p:cNvPr id="10" name="TextBox 9"/>
          <p:cNvSpPr txBox="1"/>
          <p:nvPr/>
        </p:nvSpPr>
        <p:spPr>
          <a:xfrm flipH="1">
            <a:off x="1614949" y="4232775"/>
            <a:ext cx="8965277" cy="954107"/>
          </a:xfrm>
          <a:prstGeom prst="rect">
            <a:avLst/>
          </a:prstGeom>
          <a:noFill/>
        </p:spPr>
        <p:txBody>
          <a:bodyPr wrap="square" rtlCol="0">
            <a:spAutoFit/>
          </a:bodyPr>
          <a:lstStyle/>
          <a:p>
            <a:pPr algn="ctr"/>
            <a:r>
              <a:rPr lang="en-US" sz="2800" dirty="0">
                <a:solidFill>
                  <a:srgbClr val="990033"/>
                </a:solidFill>
              </a:rPr>
              <a:t>If you disqualify a candidate based on things they support/do you have to be consistent!</a:t>
            </a:r>
          </a:p>
        </p:txBody>
      </p:sp>
    </p:spTree>
    <p:extLst>
      <p:ext uri="{BB962C8B-B14F-4D97-AF65-F5344CB8AC3E}">
        <p14:creationId xmlns:p14="http://schemas.microsoft.com/office/powerpoint/2010/main" val="13131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solidFill>
                  <a:srgbClr val="990033"/>
                </a:solidFill>
              </a:rPr>
              <a:t>So how should a Christian vote?</a:t>
            </a:r>
          </a:p>
        </p:txBody>
      </p:sp>
      <p:sp>
        <p:nvSpPr>
          <p:cNvPr id="8" name="Content Placeholder 7"/>
          <p:cNvSpPr>
            <a:spLocks noGrp="1"/>
          </p:cNvSpPr>
          <p:nvPr>
            <p:ph idx="1"/>
          </p:nvPr>
        </p:nvSpPr>
        <p:spPr>
          <a:xfrm>
            <a:off x="838200" y="2506662"/>
            <a:ext cx="10515600" cy="4351338"/>
          </a:xfrm>
        </p:spPr>
        <p:txBody>
          <a:bodyPr/>
          <a:lstStyle/>
          <a:p>
            <a:pPr marL="0" indent="0">
              <a:buNone/>
            </a:pPr>
            <a:r>
              <a:rPr lang="en-US" dirty="0">
                <a:solidFill>
                  <a:srgbClr val="990033"/>
                </a:solidFill>
              </a:rPr>
              <a:t>Focus on the good the candidate plans to do</a:t>
            </a:r>
          </a:p>
          <a:p>
            <a:pPr lvl="1"/>
            <a:r>
              <a:rPr lang="en-US" dirty="0">
                <a:solidFill>
                  <a:srgbClr val="990033"/>
                </a:solidFill>
              </a:rPr>
              <a:t>You can disqualify any human if your standard is perfection</a:t>
            </a:r>
          </a:p>
          <a:p>
            <a:pPr lvl="1"/>
            <a:endParaRPr lang="en-US" dirty="0"/>
          </a:p>
          <a:p>
            <a:pPr marL="0" indent="0">
              <a:buNone/>
            </a:pPr>
            <a:r>
              <a:rPr lang="en-US" dirty="0">
                <a:solidFill>
                  <a:srgbClr val="990033"/>
                </a:solidFill>
              </a:rPr>
              <a:t>Galatians 5:22-23</a:t>
            </a:r>
          </a:p>
          <a:p>
            <a:pPr lvl="1"/>
            <a:r>
              <a:rPr lang="en-US" dirty="0">
                <a:solidFill>
                  <a:srgbClr val="990033"/>
                </a:solidFill>
              </a:rPr>
              <a:t>Which candidate displays these qualities?</a:t>
            </a:r>
          </a:p>
        </p:txBody>
      </p:sp>
    </p:spTree>
    <p:extLst>
      <p:ext uri="{BB962C8B-B14F-4D97-AF65-F5344CB8AC3E}">
        <p14:creationId xmlns:p14="http://schemas.microsoft.com/office/powerpoint/2010/main" val="19250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5" dur="500"/>
                                        <p:tgtEl>
                                          <p:spTgt spid="8">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8515" y="292936"/>
            <a:ext cx="10515600" cy="1325563"/>
          </a:xfrm>
        </p:spPr>
        <p:txBody>
          <a:bodyPr/>
          <a:lstStyle/>
          <a:p>
            <a:pPr algn="ctr"/>
            <a:r>
              <a:rPr lang="en-US" b="1" dirty="0">
                <a:solidFill>
                  <a:srgbClr val="990033"/>
                </a:solidFill>
              </a:rPr>
              <a:t>Topics already covered</a:t>
            </a:r>
          </a:p>
        </p:txBody>
      </p:sp>
      <p:sp>
        <p:nvSpPr>
          <p:cNvPr id="3" name="Content Placeholder 2"/>
          <p:cNvSpPr>
            <a:spLocks noGrp="1"/>
          </p:cNvSpPr>
          <p:nvPr>
            <p:ph sz="half" idx="1"/>
          </p:nvPr>
        </p:nvSpPr>
        <p:spPr>
          <a:xfrm>
            <a:off x="1640305" y="1687513"/>
            <a:ext cx="5181600" cy="4351338"/>
          </a:xfrm>
        </p:spPr>
        <p:txBody>
          <a:bodyPr/>
          <a:lstStyle/>
          <a:p>
            <a:endParaRPr lang="en-US" b="1" dirty="0"/>
          </a:p>
          <a:p>
            <a:pPr marL="457200" lvl="1" indent="0">
              <a:buNone/>
            </a:pPr>
            <a:endParaRPr lang="en-US" b="1" dirty="0"/>
          </a:p>
        </p:txBody>
      </p:sp>
      <p:sp>
        <p:nvSpPr>
          <p:cNvPr id="4" name="Content Placeholder 3"/>
          <p:cNvSpPr>
            <a:spLocks noGrp="1"/>
          </p:cNvSpPr>
          <p:nvPr>
            <p:ph sz="half" idx="2"/>
          </p:nvPr>
        </p:nvSpPr>
        <p:spPr>
          <a:xfrm>
            <a:off x="958514" y="1687513"/>
            <a:ext cx="9538797" cy="4351338"/>
          </a:xfrm>
        </p:spPr>
        <p:txBody>
          <a:bodyPr/>
          <a:lstStyle/>
          <a:p>
            <a:pPr marL="0" indent="0">
              <a:buNone/>
            </a:pPr>
            <a:r>
              <a:rPr lang="en-US" sz="3200" b="1" dirty="0">
                <a:solidFill>
                  <a:srgbClr val="990033"/>
                </a:solidFill>
              </a:rPr>
              <a:t>Nationalism</a:t>
            </a:r>
            <a:endParaRPr lang="en-US" b="1" dirty="0">
              <a:solidFill>
                <a:srgbClr val="990033"/>
              </a:solidFill>
            </a:endParaRPr>
          </a:p>
          <a:p>
            <a:r>
              <a:rPr lang="en-US" b="1" dirty="0">
                <a:solidFill>
                  <a:srgbClr val="990033"/>
                </a:solidFill>
              </a:rPr>
              <a:t>America is no greater than any other country</a:t>
            </a:r>
          </a:p>
          <a:p>
            <a:r>
              <a:rPr lang="en-US" b="1" dirty="0">
                <a:solidFill>
                  <a:srgbClr val="990033"/>
                </a:solidFill>
              </a:rPr>
              <a:t>God has no desire for a “Christian” nation</a:t>
            </a:r>
          </a:p>
          <a:p>
            <a:pPr marL="0" indent="0">
              <a:buNone/>
            </a:pPr>
            <a:endParaRPr lang="en-US" b="1" dirty="0">
              <a:solidFill>
                <a:srgbClr val="990033"/>
              </a:solidFill>
            </a:endParaRPr>
          </a:p>
          <a:p>
            <a:pPr marL="0" indent="0">
              <a:buNone/>
            </a:pPr>
            <a:r>
              <a:rPr lang="en-US" b="1" dirty="0">
                <a:solidFill>
                  <a:srgbClr val="990033"/>
                </a:solidFill>
              </a:rPr>
              <a:t>What is your motivation for voting?</a:t>
            </a:r>
          </a:p>
          <a:p>
            <a:r>
              <a:rPr lang="en-US" b="1" dirty="0">
                <a:solidFill>
                  <a:srgbClr val="990033"/>
                </a:solidFill>
              </a:rPr>
              <a:t>Pride, conceit, selfish-ambition, spite?</a:t>
            </a:r>
          </a:p>
          <a:p>
            <a:pPr marL="0" indent="0">
              <a:buNone/>
            </a:pPr>
            <a:endParaRPr lang="en-US" b="1" dirty="0">
              <a:solidFill>
                <a:srgbClr val="990033"/>
              </a:solidFill>
            </a:endParaRPr>
          </a:p>
          <a:p>
            <a:pPr marL="0" indent="0">
              <a:buNone/>
            </a:pPr>
            <a:endParaRPr lang="en-US" b="1" dirty="0">
              <a:solidFill>
                <a:srgbClr val="990033"/>
              </a:solidFill>
            </a:endParaRPr>
          </a:p>
        </p:txBody>
      </p:sp>
    </p:spTree>
    <p:extLst>
      <p:ext uri="{BB962C8B-B14F-4D97-AF65-F5344CB8AC3E}">
        <p14:creationId xmlns:p14="http://schemas.microsoft.com/office/powerpoint/2010/main" val="23080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9000" t="23000" b="4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58515" y="2929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990033"/>
                </a:solidFill>
              </a:rPr>
              <a:t>Topics already covered (cont’d)</a:t>
            </a:r>
          </a:p>
        </p:txBody>
      </p:sp>
      <p:sp>
        <p:nvSpPr>
          <p:cNvPr id="6" name="Content Placeholder 3"/>
          <p:cNvSpPr>
            <a:spLocks noGrp="1"/>
          </p:cNvSpPr>
          <p:nvPr>
            <p:ph idx="1"/>
          </p:nvPr>
        </p:nvSpPr>
        <p:spPr>
          <a:xfrm>
            <a:off x="958515" y="1953641"/>
            <a:ext cx="10515600" cy="4351338"/>
          </a:xfrm>
        </p:spPr>
        <p:txBody>
          <a:bodyPr>
            <a:normAutofit fontScale="92500" lnSpcReduction="10000"/>
          </a:bodyPr>
          <a:lstStyle/>
          <a:p>
            <a:pPr marL="0" indent="0">
              <a:buNone/>
            </a:pPr>
            <a:r>
              <a:rPr lang="en-US" sz="3200" b="1" dirty="0">
                <a:solidFill>
                  <a:srgbClr val="990033"/>
                </a:solidFill>
              </a:rPr>
              <a:t>Does our vote reflect our reliance on God or ourselves?</a:t>
            </a:r>
          </a:p>
          <a:p>
            <a:r>
              <a:rPr lang="en-US" sz="3200" b="1" dirty="0">
                <a:solidFill>
                  <a:srgbClr val="990033"/>
                </a:solidFill>
              </a:rPr>
              <a:t>Economic policies</a:t>
            </a:r>
          </a:p>
          <a:p>
            <a:pPr lvl="1"/>
            <a:r>
              <a:rPr lang="en-US" sz="2800" b="1" dirty="0">
                <a:solidFill>
                  <a:srgbClr val="990033"/>
                </a:solidFill>
              </a:rPr>
              <a:t>Vote so I will be better off financially</a:t>
            </a:r>
          </a:p>
          <a:p>
            <a:pPr lvl="1"/>
            <a:r>
              <a:rPr lang="en-US" sz="2800" b="1" dirty="0">
                <a:solidFill>
                  <a:srgbClr val="990033"/>
                </a:solidFill>
              </a:rPr>
              <a:t>Vote against someone because there is no way that economic policy would work</a:t>
            </a:r>
          </a:p>
          <a:p>
            <a:r>
              <a:rPr lang="en-US" sz="3200" b="1" dirty="0">
                <a:solidFill>
                  <a:srgbClr val="990033"/>
                </a:solidFill>
              </a:rPr>
              <a:t>Gun Policy</a:t>
            </a:r>
          </a:p>
          <a:p>
            <a:pPr lvl="1"/>
            <a:r>
              <a:rPr lang="en-US" sz="2800" b="1" dirty="0">
                <a:solidFill>
                  <a:srgbClr val="990033"/>
                </a:solidFill>
              </a:rPr>
              <a:t>I will protect myself</a:t>
            </a:r>
          </a:p>
          <a:p>
            <a:pPr lvl="1"/>
            <a:r>
              <a:rPr lang="en-US" sz="2800" b="1" dirty="0">
                <a:solidFill>
                  <a:srgbClr val="990033"/>
                </a:solidFill>
              </a:rPr>
              <a:t>I’ll only be safe if no one has guns</a:t>
            </a:r>
          </a:p>
          <a:p>
            <a:pPr marL="0" indent="0">
              <a:buNone/>
            </a:pPr>
            <a:endParaRPr lang="en-US" sz="3200" b="1" dirty="0">
              <a:solidFill>
                <a:srgbClr val="990033"/>
              </a:solidFill>
            </a:endParaRPr>
          </a:p>
          <a:p>
            <a:pPr marL="0" indent="0">
              <a:buNone/>
            </a:pPr>
            <a:r>
              <a:rPr lang="en-US" sz="3200" b="1" dirty="0">
                <a:solidFill>
                  <a:srgbClr val="990033"/>
                </a:solidFill>
              </a:rPr>
              <a:t>Romans 8:28</a:t>
            </a:r>
          </a:p>
          <a:p>
            <a:endParaRPr lang="en-US" b="1" dirty="0">
              <a:solidFill>
                <a:srgbClr val="990033"/>
              </a:solidFill>
            </a:endParaRPr>
          </a:p>
          <a:p>
            <a:pPr marL="0" indent="0">
              <a:buNone/>
            </a:pPr>
            <a:endParaRPr lang="en-US" b="1" dirty="0">
              <a:solidFill>
                <a:srgbClr val="990033"/>
              </a:solidFill>
            </a:endParaRPr>
          </a:p>
          <a:p>
            <a:pPr marL="0" indent="0">
              <a:buNone/>
            </a:pPr>
            <a:endParaRPr lang="en-US" b="1" dirty="0">
              <a:solidFill>
                <a:srgbClr val="990033"/>
              </a:solidFill>
            </a:endParaRPr>
          </a:p>
          <a:p>
            <a:pPr marL="0" indent="0">
              <a:buNone/>
            </a:pPr>
            <a:endParaRPr lang="en-US" b="1" dirty="0">
              <a:solidFill>
                <a:srgbClr val="990033"/>
              </a:solidFill>
            </a:endParaRPr>
          </a:p>
        </p:txBody>
      </p:sp>
    </p:spTree>
    <p:extLst>
      <p:ext uri="{BB962C8B-B14F-4D97-AF65-F5344CB8AC3E}">
        <p14:creationId xmlns:p14="http://schemas.microsoft.com/office/powerpoint/2010/main" val="318895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6" dur="500"/>
                                        <p:tgtEl>
                                          <p:spTgt spid="6">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990033"/>
                </a:solidFill>
              </a:rPr>
              <a:t>Are any of these things inherently evil?</a:t>
            </a:r>
          </a:p>
        </p:txBody>
      </p:sp>
      <p:sp>
        <p:nvSpPr>
          <p:cNvPr id="7" name="Content Placeholder 6"/>
          <p:cNvSpPr>
            <a:spLocks noGrp="1"/>
          </p:cNvSpPr>
          <p:nvPr>
            <p:ph idx="1"/>
          </p:nvPr>
        </p:nvSpPr>
        <p:spPr/>
        <p:txBody>
          <a:bodyPr>
            <a:noAutofit/>
          </a:bodyPr>
          <a:lstStyle/>
          <a:p>
            <a:pPr marL="0" indent="0">
              <a:buNone/>
            </a:pPr>
            <a:r>
              <a:rPr lang="en-US" sz="3200" b="1" dirty="0">
                <a:solidFill>
                  <a:srgbClr val="990033"/>
                </a:solidFill>
              </a:rPr>
              <a:t>None of the previous 4 topics deal with anything inherently evil</a:t>
            </a:r>
          </a:p>
          <a:p>
            <a:pPr marL="457200" lvl="1" indent="0">
              <a:buNone/>
            </a:pPr>
            <a:r>
              <a:rPr lang="en-US" sz="2800" b="1" dirty="0">
                <a:solidFill>
                  <a:srgbClr val="990033"/>
                </a:solidFill>
              </a:rPr>
              <a:t>Nationalism can be fun (think Olympics, World Cup, etc.)</a:t>
            </a:r>
          </a:p>
          <a:p>
            <a:pPr marL="457200" lvl="1" indent="0">
              <a:buNone/>
            </a:pPr>
            <a:endParaRPr lang="en-US" sz="2800" b="1" dirty="0">
              <a:solidFill>
                <a:srgbClr val="990033"/>
              </a:solidFill>
            </a:endParaRPr>
          </a:p>
          <a:p>
            <a:pPr marL="457200" lvl="1" indent="0">
              <a:buNone/>
            </a:pPr>
            <a:r>
              <a:rPr lang="en-US" sz="2800" b="1" dirty="0">
                <a:solidFill>
                  <a:srgbClr val="990033"/>
                </a:solidFill>
              </a:rPr>
              <a:t>I can be motivated to vote for someone because I like them</a:t>
            </a:r>
          </a:p>
          <a:p>
            <a:pPr marL="457200" lvl="1" indent="0">
              <a:buNone/>
            </a:pPr>
            <a:endParaRPr lang="en-US" sz="2800" b="1" dirty="0">
              <a:solidFill>
                <a:srgbClr val="990033"/>
              </a:solidFill>
            </a:endParaRPr>
          </a:p>
          <a:p>
            <a:pPr marL="457200" lvl="1" indent="0">
              <a:buNone/>
            </a:pPr>
            <a:r>
              <a:rPr lang="en-US" sz="2800" b="1" dirty="0">
                <a:solidFill>
                  <a:srgbClr val="990033"/>
                </a:solidFill>
              </a:rPr>
              <a:t>I think we should have free trade to help other countries/we shouldn’t have free trade because our own country needs help</a:t>
            </a:r>
          </a:p>
          <a:p>
            <a:pPr marL="457200" lvl="1" indent="0">
              <a:buNone/>
            </a:pPr>
            <a:endParaRPr lang="en-US" sz="2800" b="1" dirty="0">
              <a:solidFill>
                <a:srgbClr val="990033"/>
              </a:solidFill>
            </a:endParaRPr>
          </a:p>
          <a:p>
            <a:pPr marL="457200" lvl="1" indent="0">
              <a:buNone/>
            </a:pPr>
            <a:r>
              <a:rPr lang="en-US" sz="2800" b="1" dirty="0">
                <a:solidFill>
                  <a:srgbClr val="990033"/>
                </a:solidFill>
              </a:rPr>
              <a:t>I collect guns and hobby/It’s harder to murder someone without a gun</a:t>
            </a:r>
          </a:p>
        </p:txBody>
      </p:sp>
    </p:spTree>
    <p:extLst>
      <p:ext uri="{BB962C8B-B14F-4D97-AF65-F5344CB8AC3E}">
        <p14:creationId xmlns:p14="http://schemas.microsoft.com/office/powerpoint/2010/main" val="8429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randombar(horizontal)">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9683" y="2537619"/>
            <a:ext cx="10515600" cy="1325563"/>
          </a:xfrm>
        </p:spPr>
        <p:txBody>
          <a:bodyPr/>
          <a:lstStyle/>
          <a:p>
            <a:pPr algn="ctr"/>
            <a:r>
              <a:rPr lang="en-US" b="1" dirty="0">
                <a:solidFill>
                  <a:srgbClr val="990033"/>
                </a:solidFill>
              </a:rPr>
              <a:t>What about issues that are inherently evil?</a:t>
            </a:r>
          </a:p>
        </p:txBody>
      </p:sp>
      <p:sp>
        <p:nvSpPr>
          <p:cNvPr id="3" name="Content Placeholder 2"/>
          <p:cNvSpPr>
            <a:spLocks noGrp="1"/>
          </p:cNvSpPr>
          <p:nvPr>
            <p:ph sz="half" idx="1"/>
          </p:nvPr>
        </p:nvSpPr>
        <p:spPr>
          <a:xfrm>
            <a:off x="1640305" y="1687513"/>
            <a:ext cx="5181600" cy="4351338"/>
          </a:xfrm>
        </p:spPr>
        <p:txBody>
          <a:bodyPr/>
          <a:lstStyle/>
          <a:p>
            <a:endParaRPr lang="en-US" b="1" dirty="0"/>
          </a:p>
          <a:p>
            <a:pPr marL="457200" lvl="1" indent="0">
              <a:buNone/>
            </a:pPr>
            <a:endParaRPr lang="en-US" b="1" dirty="0"/>
          </a:p>
        </p:txBody>
      </p:sp>
    </p:spTree>
    <p:extLst>
      <p:ext uri="{BB962C8B-B14F-4D97-AF65-F5344CB8AC3E}">
        <p14:creationId xmlns:p14="http://schemas.microsoft.com/office/powerpoint/2010/main" val="310927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0033"/>
                </a:solidFill>
              </a:rPr>
              <a:t>You don’t vote “against” someone by voting for the other person</a:t>
            </a:r>
          </a:p>
        </p:txBody>
      </p:sp>
      <p:sp>
        <p:nvSpPr>
          <p:cNvPr id="5" name="Content Placeholder 4"/>
          <p:cNvSpPr>
            <a:spLocks noGrp="1"/>
          </p:cNvSpPr>
          <p:nvPr>
            <p:ph idx="1"/>
          </p:nvPr>
        </p:nvSpPr>
        <p:spPr>
          <a:xfrm>
            <a:off x="838200" y="2506662"/>
            <a:ext cx="10515600" cy="4351338"/>
          </a:xfrm>
        </p:spPr>
        <p:txBody>
          <a:bodyPr/>
          <a:lstStyle/>
          <a:p>
            <a:pPr marL="0" indent="0">
              <a:buNone/>
            </a:pPr>
            <a:r>
              <a:rPr lang="en-US" dirty="0">
                <a:solidFill>
                  <a:srgbClr val="990033"/>
                </a:solidFill>
              </a:rPr>
              <a:t>Your vote is your endorsement of a particular person or party</a:t>
            </a:r>
          </a:p>
          <a:p>
            <a:pPr marL="0" indent="0">
              <a:buNone/>
            </a:pPr>
            <a:endParaRPr lang="en-US" dirty="0"/>
          </a:p>
          <a:p>
            <a:pPr marL="0" indent="0">
              <a:buNone/>
            </a:pPr>
            <a:r>
              <a:rPr lang="en-US" dirty="0">
                <a:solidFill>
                  <a:srgbClr val="990033"/>
                </a:solidFill>
              </a:rPr>
              <a:t>You can’t mark on the ballot whom you are voting against, just the person you choose to back. </a:t>
            </a:r>
          </a:p>
        </p:txBody>
      </p:sp>
    </p:spTree>
    <p:extLst>
      <p:ext uri="{BB962C8B-B14F-4D97-AF65-F5344CB8AC3E}">
        <p14:creationId xmlns:p14="http://schemas.microsoft.com/office/powerpoint/2010/main" val="11733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10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0033"/>
                </a:solidFill>
              </a:rPr>
              <a:t>Making Christianity Illegal</a:t>
            </a:r>
          </a:p>
        </p:txBody>
      </p:sp>
      <p:sp>
        <p:nvSpPr>
          <p:cNvPr id="3" name="Content Placeholder 2"/>
          <p:cNvSpPr>
            <a:spLocks noGrp="1"/>
          </p:cNvSpPr>
          <p:nvPr>
            <p:ph idx="1"/>
          </p:nvPr>
        </p:nvSpPr>
        <p:spPr/>
        <p:txBody>
          <a:bodyPr/>
          <a:lstStyle/>
          <a:p>
            <a:pPr marL="0" indent="0">
              <a:buNone/>
            </a:pPr>
            <a:r>
              <a:rPr lang="en-US" dirty="0">
                <a:solidFill>
                  <a:srgbClr val="990033"/>
                </a:solidFill>
              </a:rPr>
              <a:t>Matthew 10:5-15</a:t>
            </a:r>
          </a:p>
          <a:p>
            <a:pPr lvl="2"/>
            <a:r>
              <a:rPr lang="en-US" dirty="0">
                <a:solidFill>
                  <a:srgbClr val="990033"/>
                </a:solidFill>
              </a:rPr>
              <a:t>“more tolerable for Sodom and Gomorrah than for that town”</a:t>
            </a:r>
          </a:p>
          <a:p>
            <a:pPr lvl="2"/>
            <a:endParaRPr lang="en-US" dirty="0">
              <a:solidFill>
                <a:srgbClr val="990033"/>
              </a:solidFill>
            </a:endParaRPr>
          </a:p>
          <a:p>
            <a:pPr marL="0" indent="0">
              <a:buNone/>
            </a:pPr>
            <a:r>
              <a:rPr lang="en-US" dirty="0">
                <a:solidFill>
                  <a:srgbClr val="990033"/>
                </a:solidFill>
              </a:rPr>
              <a:t>The O.T. is full of examples of nations rejecting God and the judgment they incurred. </a:t>
            </a:r>
          </a:p>
          <a:p>
            <a:pPr lvl="2"/>
            <a:r>
              <a:rPr lang="en-US" dirty="0">
                <a:solidFill>
                  <a:srgbClr val="990033"/>
                </a:solidFill>
              </a:rPr>
              <a:t>Egypt, Canaan, Israel, Judah, Assyria, Babylon, Persia, Romans(NT)</a:t>
            </a:r>
          </a:p>
          <a:p>
            <a:pPr lvl="2"/>
            <a:endParaRPr lang="en-US" dirty="0">
              <a:solidFill>
                <a:srgbClr val="990033"/>
              </a:solidFill>
            </a:endParaRPr>
          </a:p>
          <a:p>
            <a:pPr marL="0" indent="0">
              <a:buNone/>
            </a:pPr>
            <a:r>
              <a:rPr lang="en-US" dirty="0">
                <a:solidFill>
                  <a:srgbClr val="990033"/>
                </a:solidFill>
              </a:rPr>
              <a:t>God will tolerate a lot, but he never tolerates a people that full-heartedly reject him</a:t>
            </a:r>
          </a:p>
          <a:p>
            <a:pPr lvl="1"/>
            <a:r>
              <a:rPr lang="en-US" dirty="0">
                <a:solidFill>
                  <a:srgbClr val="990033"/>
                </a:solidFill>
              </a:rPr>
              <a:t>Hosea 13</a:t>
            </a:r>
          </a:p>
        </p:txBody>
      </p:sp>
    </p:spTree>
    <p:extLst>
      <p:ext uri="{BB962C8B-B14F-4D97-AF65-F5344CB8AC3E}">
        <p14:creationId xmlns:p14="http://schemas.microsoft.com/office/powerpoint/2010/main" val="6734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0033"/>
                </a:solidFill>
              </a:rPr>
              <a:t>Abortion and Homosexuality(LGBTQ)</a:t>
            </a:r>
          </a:p>
        </p:txBody>
      </p:sp>
      <p:sp>
        <p:nvSpPr>
          <p:cNvPr id="3" name="Content Placeholder 2"/>
          <p:cNvSpPr>
            <a:spLocks noGrp="1"/>
          </p:cNvSpPr>
          <p:nvPr>
            <p:ph idx="1"/>
          </p:nvPr>
        </p:nvSpPr>
        <p:spPr/>
        <p:txBody>
          <a:bodyPr/>
          <a:lstStyle/>
          <a:p>
            <a:r>
              <a:rPr lang="en-US" dirty="0">
                <a:solidFill>
                  <a:srgbClr val="990033"/>
                </a:solidFill>
              </a:rPr>
              <a:t>Unborn babies are ‘alive’ (Gen. 25:21-13, Ex. 21:22-23, Matt. 1:18-20, Lk. 1:41-45)</a:t>
            </a:r>
          </a:p>
          <a:p>
            <a:r>
              <a:rPr lang="en-US" dirty="0">
                <a:solidFill>
                  <a:srgbClr val="990033"/>
                </a:solidFill>
              </a:rPr>
              <a:t>Murder is wrong (Deut. 5:17, Prov. 6:16-17, Rom. 13:8-10)</a:t>
            </a:r>
          </a:p>
          <a:p>
            <a:r>
              <a:rPr lang="en-US" dirty="0">
                <a:solidFill>
                  <a:srgbClr val="990033"/>
                </a:solidFill>
              </a:rPr>
              <a:t>Homosexuality is wrong (Lev. 18:22, Rom. 1:26-28, 1 Cor. 6:9-11)</a:t>
            </a:r>
          </a:p>
          <a:p>
            <a:endParaRPr lang="en-US" dirty="0">
              <a:solidFill>
                <a:srgbClr val="990033"/>
              </a:solidFill>
            </a:endParaRPr>
          </a:p>
          <a:p>
            <a:pPr marL="0" indent="0">
              <a:buNone/>
            </a:pPr>
            <a:r>
              <a:rPr lang="en-US" dirty="0">
                <a:solidFill>
                  <a:srgbClr val="990033"/>
                </a:solidFill>
              </a:rPr>
              <a:t>However, should we completely qualify, or disqualify, a candidate based on where they stand on these two issues?</a:t>
            </a:r>
          </a:p>
        </p:txBody>
      </p:sp>
    </p:spTree>
    <p:extLst>
      <p:ext uri="{BB962C8B-B14F-4D97-AF65-F5344CB8AC3E}">
        <p14:creationId xmlns:p14="http://schemas.microsoft.com/office/powerpoint/2010/main" val="3012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0033"/>
                </a:solidFill>
              </a:rPr>
              <a:t>Rating Sin</a:t>
            </a:r>
          </a:p>
        </p:txBody>
      </p:sp>
      <p:sp>
        <p:nvSpPr>
          <p:cNvPr id="3" name="Content Placeholder 2"/>
          <p:cNvSpPr>
            <a:spLocks noGrp="1"/>
          </p:cNvSpPr>
          <p:nvPr>
            <p:ph idx="1"/>
          </p:nvPr>
        </p:nvSpPr>
        <p:spPr/>
        <p:txBody>
          <a:bodyPr>
            <a:normAutofit/>
          </a:bodyPr>
          <a:lstStyle/>
          <a:p>
            <a:pPr marL="0" indent="0">
              <a:buNone/>
            </a:pPr>
            <a:r>
              <a:rPr lang="en-US" dirty="0">
                <a:solidFill>
                  <a:srgbClr val="990033"/>
                </a:solidFill>
              </a:rPr>
              <a:t>When we hold one sin to a higher degree of severity than others we become judges</a:t>
            </a:r>
          </a:p>
          <a:p>
            <a:pPr lvl="1"/>
            <a:r>
              <a:rPr lang="en-US" dirty="0">
                <a:solidFill>
                  <a:srgbClr val="990033"/>
                </a:solidFill>
              </a:rPr>
              <a:t>Matthew 7:1-2</a:t>
            </a:r>
          </a:p>
          <a:p>
            <a:pPr marL="0" indent="0">
              <a:buNone/>
            </a:pPr>
            <a:endParaRPr lang="en-US" dirty="0">
              <a:solidFill>
                <a:srgbClr val="990033"/>
              </a:solidFill>
            </a:endParaRPr>
          </a:p>
          <a:p>
            <a:pPr marL="0" indent="0">
              <a:buNone/>
            </a:pPr>
            <a:r>
              <a:rPr lang="en-US" dirty="0">
                <a:solidFill>
                  <a:srgbClr val="990033"/>
                </a:solidFill>
              </a:rPr>
              <a:t>Romans 6:23 – wages of sin is death</a:t>
            </a:r>
          </a:p>
          <a:p>
            <a:pPr lvl="1"/>
            <a:r>
              <a:rPr lang="en-US" dirty="0">
                <a:solidFill>
                  <a:srgbClr val="990033"/>
                </a:solidFill>
              </a:rPr>
              <a:t>It doesn’t distinguish which sins, it just says “sin”</a:t>
            </a:r>
          </a:p>
          <a:p>
            <a:pPr marL="0" indent="0">
              <a:buNone/>
            </a:pPr>
            <a:endParaRPr lang="en-US" dirty="0">
              <a:solidFill>
                <a:srgbClr val="990033"/>
              </a:solidFill>
            </a:endParaRPr>
          </a:p>
          <a:p>
            <a:pPr marL="0" indent="0">
              <a:buNone/>
            </a:pPr>
            <a:r>
              <a:rPr lang="en-US" dirty="0">
                <a:solidFill>
                  <a:srgbClr val="990033"/>
                </a:solidFill>
              </a:rPr>
              <a:t>Which sin is worse?</a:t>
            </a:r>
          </a:p>
          <a:p>
            <a:pPr lvl="1"/>
            <a:r>
              <a:rPr lang="en-US" dirty="0">
                <a:solidFill>
                  <a:srgbClr val="990033"/>
                </a:solidFill>
              </a:rPr>
              <a:t>1 Corinthians 6:9-10, Galatians 5:19-22, 1 Timothy 1:8-10, Revelation 21:6-8</a:t>
            </a:r>
          </a:p>
        </p:txBody>
      </p:sp>
    </p:spTree>
    <p:extLst>
      <p:ext uri="{BB962C8B-B14F-4D97-AF65-F5344CB8AC3E}">
        <p14:creationId xmlns:p14="http://schemas.microsoft.com/office/powerpoint/2010/main" val="316632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1971</Words>
  <Application>Microsoft Office PowerPoint</Application>
  <PresentationFormat>Widescreen</PresentationFormat>
  <Paragraphs>140</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The Christian and Voting</vt:lpstr>
      <vt:lpstr>Topics already covered</vt:lpstr>
      <vt:lpstr>PowerPoint Presentation</vt:lpstr>
      <vt:lpstr>Are any of these things inherently evil?</vt:lpstr>
      <vt:lpstr>What about issues that are inherently evil?</vt:lpstr>
      <vt:lpstr>You don’t vote “against” someone by voting for the other person</vt:lpstr>
      <vt:lpstr>Making Christianity Illegal</vt:lpstr>
      <vt:lpstr>Abortion and Homosexuality(LGBTQ)</vt:lpstr>
      <vt:lpstr>Rating Sin</vt:lpstr>
      <vt:lpstr>1 Corinthians 6:9-10</vt:lpstr>
      <vt:lpstr>So how should a Christian vote?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and Voting</dc:title>
  <dc:creator>Andrew and Jessica</dc:creator>
  <cp:lastModifiedBy>Andrew and Jessica</cp:lastModifiedBy>
  <cp:revision>67</cp:revision>
  <dcterms:created xsi:type="dcterms:W3CDTF">2016-06-02T01:16:49Z</dcterms:created>
  <dcterms:modified xsi:type="dcterms:W3CDTF">2016-07-17T02:33:46Z</dcterms:modified>
</cp:coreProperties>
</file>