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6" r:id="rId2"/>
    <p:sldId id="258" r:id="rId3"/>
    <p:sldId id="262" r:id="rId4"/>
    <p:sldId id="261" r:id="rId5"/>
    <p:sldId id="259" r:id="rId6"/>
    <p:sldId id="265" r:id="rId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8893" autoAdjust="0"/>
  </p:normalViewPr>
  <p:slideViewPr>
    <p:cSldViewPr snapToGrid="0">
      <p:cViewPr varScale="1">
        <p:scale>
          <a:sx n="52" d="100"/>
          <a:sy n="52" d="100"/>
        </p:scale>
        <p:origin x="32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C3E702C9-9C9D-49D7-AB2D-7283BF1030E6}" type="datetimeFigureOut">
              <a:rPr lang="en-US" smtClean="0"/>
              <a:t>3/26/2017</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80604A1D-1FE7-4B50-AB9C-B996FB9B16AE}" type="slidenum">
              <a:rPr lang="en-US" smtClean="0"/>
              <a:t>‹#›</a:t>
            </a:fld>
            <a:endParaRPr lang="en-US"/>
          </a:p>
        </p:txBody>
      </p:sp>
    </p:spTree>
    <p:extLst>
      <p:ext uri="{BB962C8B-B14F-4D97-AF65-F5344CB8AC3E}">
        <p14:creationId xmlns:p14="http://schemas.microsoft.com/office/powerpoint/2010/main" val="180487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Preached:</a:t>
            </a:r>
          </a:p>
          <a:p>
            <a:r>
              <a:rPr lang="en-US" dirty="0"/>
              <a:t>2013-07-21	ORCOC</a:t>
            </a:r>
          </a:p>
          <a:p>
            <a:r>
              <a:rPr lang="en-US" dirty="0"/>
              <a:t>2013-09-08	Athens</a:t>
            </a:r>
          </a:p>
          <a:p>
            <a:r>
              <a:rPr lang="en-US"/>
              <a:t>2017-26-03	ORCOC</a:t>
            </a:r>
            <a:endParaRPr lang="en-US" dirty="0"/>
          </a:p>
          <a:p>
            <a:endParaRPr lang="en-US" dirty="0"/>
          </a:p>
          <a:p>
            <a:r>
              <a:rPr lang="en-US" dirty="0"/>
              <a:t>Scripture Reading: Hebrews 10:19-25</a:t>
            </a:r>
          </a:p>
          <a:p>
            <a:endParaRPr lang="en-US" dirty="0"/>
          </a:p>
          <a:p>
            <a:r>
              <a:rPr lang="en-US" dirty="0"/>
              <a:t>Key Text: L</a:t>
            </a:r>
            <a:r>
              <a:rPr lang="en-US" sz="1200" b="0" i="0" kern="1200" dirty="0">
                <a:solidFill>
                  <a:schemeClr val="tx1"/>
                </a:solidFill>
                <a:effectLst/>
                <a:latin typeface="+mn-lt"/>
                <a:ea typeface="+mn-ea"/>
                <a:cs typeface="+mn-cs"/>
              </a:rPr>
              <a:t>et us be concerned about one another in order to promote love and good works</a:t>
            </a:r>
          </a:p>
          <a:p>
            <a:endParaRPr lang="en-US" sz="1200" b="0" i="0" kern="1200" dirty="0">
              <a:solidFill>
                <a:schemeClr val="tx1"/>
              </a:solidFill>
              <a:effectLst/>
              <a:latin typeface="+mn-lt"/>
              <a:ea typeface="+mn-ea"/>
              <a:cs typeface="+mn-cs"/>
            </a:endParaRPr>
          </a:p>
          <a:p>
            <a:r>
              <a:rPr lang="en-US" dirty="0"/>
              <a:t>Read: Hebrews 10:19-25</a:t>
            </a:r>
          </a:p>
          <a:p>
            <a:pPr marL="0" indent="0">
              <a:buFont typeface="Arial" panose="020B0604020202020204" pitchFamily="34" charset="0"/>
              <a:buNone/>
            </a:pPr>
            <a:r>
              <a:rPr lang="en-US" dirty="0"/>
              <a:t>“Promote” above:</a:t>
            </a:r>
          </a:p>
          <a:p>
            <a:pPr marL="171450" indent="-171450">
              <a:buFont typeface="Arial" panose="020B0604020202020204" pitchFamily="34" charset="0"/>
              <a:buChar char="•"/>
            </a:pPr>
            <a:r>
              <a:rPr lang="en-US" dirty="0"/>
              <a:t>Promote</a:t>
            </a:r>
          </a:p>
          <a:p>
            <a:pPr marL="171450" indent="-171450">
              <a:buFont typeface="Arial" panose="020B0604020202020204" pitchFamily="34" charset="0"/>
              <a:buChar char="•"/>
            </a:pPr>
            <a:r>
              <a:rPr lang="en-US" dirty="0"/>
              <a:t>Stir</a:t>
            </a:r>
            <a:r>
              <a:rPr lang="en-US" baseline="0" dirty="0"/>
              <a:t> up</a:t>
            </a:r>
          </a:p>
          <a:p>
            <a:pPr marL="171450" indent="-171450">
              <a:buFont typeface="Arial" panose="020B0604020202020204" pitchFamily="34" charset="0"/>
              <a:buChar char="•"/>
            </a:pPr>
            <a:r>
              <a:rPr lang="en-US" dirty="0"/>
              <a:t>Stimulate</a:t>
            </a:r>
          </a:p>
          <a:p>
            <a:r>
              <a:rPr lang="en-US" sz="1200" b="0" i="0" kern="1200" dirty="0">
                <a:solidFill>
                  <a:schemeClr val="tx1"/>
                </a:solidFill>
                <a:effectLst/>
                <a:latin typeface="+mn-lt"/>
                <a:ea typeface="+mn-ea"/>
                <a:cs typeface="+mn-cs"/>
              </a:rPr>
              <a:t>Lets look at this word</a:t>
            </a:r>
            <a:r>
              <a:rPr lang="en-US" sz="1200" b="0" i="0" kern="1200" baseline="0" dirty="0">
                <a:solidFill>
                  <a:schemeClr val="tx1"/>
                </a:solidFill>
                <a:effectLst/>
                <a:latin typeface="+mn-lt"/>
                <a:ea typeface="+mn-ea"/>
                <a:cs typeface="+mn-cs"/>
              </a:rPr>
              <a:t> deeper [CLICK]</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0604A1D-1FE7-4B50-AB9C-B996FB9B16A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954573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Strong’s 3948 used twice in Bible</a:t>
            </a:r>
          </a:p>
          <a:p>
            <a:pPr marL="228600" indent="-228600">
              <a:buAutoNum type="arabicPeriod"/>
            </a:pPr>
            <a:r>
              <a:rPr lang="en-US" dirty="0"/>
              <a:t>Provoke</a:t>
            </a:r>
            <a:r>
              <a:rPr lang="en-US" baseline="0" dirty="0"/>
              <a:t> – Hebrews 10:24</a:t>
            </a:r>
          </a:p>
          <a:p>
            <a:pPr marL="228600" indent="-228600">
              <a:buAutoNum type="arabicPeriod"/>
            </a:pPr>
            <a:r>
              <a:rPr lang="en-US" baseline="0" dirty="0"/>
              <a:t>Contention (disagreement) – Acts 15:39</a:t>
            </a:r>
          </a:p>
          <a:p>
            <a:pPr marL="0" indent="0">
              <a:buNone/>
            </a:pPr>
            <a:r>
              <a:rPr lang="en-US" baseline="0" dirty="0"/>
              <a:t>	“</a:t>
            </a:r>
            <a:r>
              <a:rPr lang="en-US" sz="1200" b="0" i="0" kern="1200" dirty="0">
                <a:solidFill>
                  <a:schemeClr val="tx1"/>
                </a:solidFill>
                <a:effectLst/>
                <a:latin typeface="+mn-lt"/>
                <a:ea typeface="+mn-ea"/>
                <a:cs typeface="+mn-cs"/>
              </a:rPr>
              <a:t>And the contention was so sharp between them, that they departed from one from the other: and so Barnabas took Mark, and sailed to Cyprus</a:t>
            </a:r>
            <a:r>
              <a:rPr lang="en-US" baseline="0" dirty="0"/>
              <a:t>”</a:t>
            </a:r>
          </a:p>
          <a:p>
            <a:pPr marL="0" indent="0">
              <a:buNone/>
            </a:pPr>
            <a:endParaRPr lang="en-US" baseline="0" dirty="0"/>
          </a:p>
          <a:p>
            <a:pPr marL="0" indent="0">
              <a:buNone/>
            </a:pPr>
            <a:r>
              <a:rPr lang="en-US" baseline="0" dirty="0"/>
              <a:t>Defined as:</a:t>
            </a:r>
          </a:p>
          <a:p>
            <a:pPr marL="0" indent="0">
              <a:buNone/>
            </a:pPr>
            <a:r>
              <a:rPr lang="en-US" baseline="0" dirty="0"/>
              <a:t>1) an inciting, incitement</a:t>
            </a:r>
          </a:p>
          <a:p>
            <a:pPr marL="0" indent="0">
              <a:buNone/>
            </a:pPr>
            <a:r>
              <a:rPr lang="en-US" baseline="0" dirty="0"/>
              <a:t>2) Irritation</a:t>
            </a:r>
          </a:p>
          <a:p>
            <a:pPr marL="0" indent="0">
              <a:buNone/>
            </a:pPr>
            <a:endParaRPr lang="en-US" baseline="0" dirty="0"/>
          </a:p>
          <a:p>
            <a:pPr marL="0" indent="0">
              <a:buNone/>
            </a:pPr>
            <a:r>
              <a:rPr lang="en-US" baseline="0" dirty="0"/>
              <a:t>STRONG WORD!</a:t>
            </a:r>
          </a:p>
          <a:p>
            <a:pPr marL="0" indent="0">
              <a:buNone/>
            </a:pPr>
            <a:endParaRPr lang="en-US" baseline="0" dirty="0"/>
          </a:p>
          <a:p>
            <a:pPr marL="0" indent="0">
              <a:buNone/>
            </a:pPr>
            <a:r>
              <a:rPr lang="en-US" baseline="0" dirty="0"/>
              <a:t>Back to Hebrews 10:19-25 (24-25) in particular</a:t>
            </a:r>
          </a:p>
          <a:p>
            <a:pPr marL="0" indent="0">
              <a:buNone/>
            </a:pPr>
            <a:r>
              <a:rPr lang="en-US" baseline="0" dirty="0"/>
              <a:t>[CLICK]</a:t>
            </a:r>
            <a:endParaRPr lang="en-US" dirty="0"/>
          </a:p>
        </p:txBody>
      </p:sp>
      <p:sp>
        <p:nvSpPr>
          <p:cNvPr id="4" name="Slide Number Placeholder 3"/>
          <p:cNvSpPr>
            <a:spLocks noGrp="1"/>
          </p:cNvSpPr>
          <p:nvPr>
            <p:ph type="sldNum" sz="quarter" idx="10"/>
          </p:nvPr>
        </p:nvSpPr>
        <p:spPr/>
        <p:txBody>
          <a:bodyPr/>
          <a:lstStyle/>
          <a:p>
            <a:fld id="{80604A1D-1FE7-4B50-AB9C-B996FB9B16AE}" type="slidenum">
              <a:rPr lang="en-US" smtClean="0"/>
              <a:t>2</a:t>
            </a:fld>
            <a:endParaRPr lang="en-US"/>
          </a:p>
        </p:txBody>
      </p:sp>
    </p:spTree>
    <p:extLst>
      <p:ext uri="{BB962C8B-B14F-4D97-AF65-F5344CB8AC3E}">
        <p14:creationId xmlns:p14="http://schemas.microsoft.com/office/powerpoint/2010/main" val="3992043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Hebrews 10:24-25: “And let us be concerned about one another in order to promote love and good works, not staying away from our worship meetings, as some habitually do, but encouraging each other, and all the more as you see the day drawing near.”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Another passage in Hebrews on encouraging:</a:t>
            </a:r>
          </a:p>
          <a:p>
            <a:r>
              <a:rPr lang="en-US" dirty="0"/>
              <a:t>Read: Hebrews 3:12-13</a:t>
            </a:r>
          </a:p>
          <a:p>
            <a:r>
              <a:rPr lang="en-US" dirty="0"/>
              <a:t>“</a:t>
            </a:r>
            <a:r>
              <a:rPr lang="en-US" sz="1200" b="1" i="0" kern="1200" baseline="30000" dirty="0">
                <a:solidFill>
                  <a:schemeClr val="tx1"/>
                </a:solidFill>
                <a:effectLst/>
                <a:latin typeface="+mn-lt"/>
                <a:ea typeface="+mn-ea"/>
                <a:cs typeface="+mn-cs"/>
              </a:rPr>
              <a:t>12 </a:t>
            </a:r>
            <a:r>
              <a:rPr lang="en-US" sz="1200" b="0" i="0" kern="1200" dirty="0">
                <a:solidFill>
                  <a:schemeClr val="tx1"/>
                </a:solidFill>
                <a:effectLst/>
                <a:latin typeface="+mn-lt"/>
                <a:ea typeface="+mn-ea"/>
                <a:cs typeface="+mn-cs"/>
              </a:rPr>
              <a:t>Watch out, brothers, so that there won’t be in any of you an evil, unbelieving heart that departs from the living God. </a:t>
            </a:r>
            <a:r>
              <a:rPr lang="en-US" sz="1200" b="1" i="0" kern="1200" baseline="30000" dirty="0">
                <a:solidFill>
                  <a:schemeClr val="tx1"/>
                </a:solidFill>
                <a:effectLst/>
                <a:latin typeface="+mn-lt"/>
                <a:ea typeface="+mn-ea"/>
                <a:cs typeface="+mn-cs"/>
              </a:rPr>
              <a:t>13 </a:t>
            </a:r>
            <a:r>
              <a:rPr lang="en-US" sz="1200" b="0" i="0" kern="1200" dirty="0">
                <a:solidFill>
                  <a:schemeClr val="tx1"/>
                </a:solidFill>
                <a:effectLst/>
                <a:latin typeface="+mn-lt"/>
                <a:ea typeface="+mn-ea"/>
                <a:cs typeface="+mn-cs"/>
              </a:rPr>
              <a:t>But encourage each other daily, while it is still called today, so that none of you is hardened by sin’s deception.</a:t>
            </a:r>
            <a:r>
              <a:rPr lang="en-US" dirty="0"/>
              <a:t>”</a:t>
            </a:r>
          </a:p>
          <a:p>
            <a:endParaRPr lang="en-US" dirty="0"/>
          </a:p>
          <a:p>
            <a:r>
              <a:rPr lang="en-US" dirty="0"/>
              <a:t>In both Hebrew passages the</a:t>
            </a:r>
            <a:r>
              <a:rPr lang="en-US" baseline="0" dirty="0"/>
              <a:t> word translated encourage is Strong’s G3870, translated exhort in the KJV, also beseech, comfort:</a:t>
            </a:r>
          </a:p>
          <a:p>
            <a:pPr marL="171450" indent="-171450">
              <a:buFont typeface="Arial" panose="020B0604020202020204" pitchFamily="34" charset="0"/>
              <a:buChar char="•"/>
            </a:pPr>
            <a:r>
              <a:rPr lang="en-US" dirty="0"/>
              <a:t>to call to one's side, call for, summon</a:t>
            </a:r>
          </a:p>
          <a:p>
            <a:pPr marL="171450" indent="-171450">
              <a:buFont typeface="Arial" panose="020B0604020202020204" pitchFamily="34" charset="0"/>
              <a:buChar char="•"/>
            </a:pPr>
            <a:r>
              <a:rPr lang="en-US" dirty="0"/>
              <a:t>to admonish, exhort</a:t>
            </a:r>
          </a:p>
          <a:p>
            <a:pPr marL="171450" indent="-171450">
              <a:buFont typeface="Arial" panose="020B0604020202020204" pitchFamily="34" charset="0"/>
              <a:buChar char="•"/>
            </a:pPr>
            <a:r>
              <a:rPr lang="en-US" dirty="0"/>
              <a:t>to beg, entreat, beseech</a:t>
            </a:r>
          </a:p>
          <a:p>
            <a:pPr marL="171450" indent="-171450">
              <a:buFont typeface="Arial" panose="020B0604020202020204" pitchFamily="34" charset="0"/>
              <a:buChar char="•"/>
            </a:pPr>
            <a:r>
              <a:rPr lang="en-US" dirty="0"/>
              <a:t>to console, to encourage and strengthen by consolation, to comfort</a:t>
            </a:r>
          </a:p>
          <a:p>
            <a:pPr marL="171450" indent="-171450">
              <a:buFont typeface="Arial" panose="020B0604020202020204" pitchFamily="34" charset="0"/>
              <a:buChar char="•"/>
            </a:pPr>
            <a:r>
              <a:rPr lang="en-US" dirty="0"/>
              <a:t>to instruct, teach</a:t>
            </a:r>
          </a:p>
          <a:p>
            <a:endParaRPr lang="en-US" dirty="0"/>
          </a:p>
          <a:p>
            <a:r>
              <a:rPr lang="en-US" dirty="0"/>
              <a:t>Why are</a:t>
            </a:r>
            <a:r>
              <a:rPr lang="en-US" baseline="0" dirty="0"/>
              <a:t> we being exhorted to be on guard, encourage each other daily, to join together?</a:t>
            </a:r>
          </a:p>
          <a:p>
            <a:r>
              <a:rPr lang="en-US" baseline="0" dirty="0"/>
              <a:t>[CLICK]</a:t>
            </a:r>
            <a:endParaRPr lang="en-US" dirty="0"/>
          </a:p>
        </p:txBody>
      </p:sp>
      <p:sp>
        <p:nvSpPr>
          <p:cNvPr id="4" name="Slide Number Placeholder 3"/>
          <p:cNvSpPr>
            <a:spLocks noGrp="1"/>
          </p:cNvSpPr>
          <p:nvPr>
            <p:ph type="sldNum" sz="quarter" idx="10"/>
          </p:nvPr>
        </p:nvSpPr>
        <p:spPr/>
        <p:txBody>
          <a:bodyPr/>
          <a:lstStyle/>
          <a:p>
            <a:fld id="{80604A1D-1FE7-4B50-AB9C-B996FB9B16AE}" type="slidenum">
              <a:rPr lang="en-US" smtClean="0"/>
              <a:t>3</a:t>
            </a:fld>
            <a:endParaRPr lang="en-US"/>
          </a:p>
        </p:txBody>
      </p:sp>
    </p:spTree>
    <p:extLst>
      <p:ext uri="{BB962C8B-B14F-4D97-AF65-F5344CB8AC3E}">
        <p14:creationId xmlns:p14="http://schemas.microsoft.com/office/powerpoint/2010/main" val="290068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Feeling Discouraged:</a:t>
            </a:r>
          </a:p>
          <a:p>
            <a:pPr marL="228600" indent="-228600">
              <a:buFont typeface="+mj-lt"/>
              <a:buAutoNum type="arabicPeriod"/>
            </a:pPr>
            <a:r>
              <a:rPr lang="en-US" dirty="0"/>
              <a:t>Some may have thought</a:t>
            </a:r>
            <a:r>
              <a:rPr lang="en-US" baseline="0" dirty="0"/>
              <a:t>, heard, or promoted that feeling discouraged is a sin</a:t>
            </a:r>
          </a:p>
          <a:p>
            <a:pPr marL="685800" lvl="1" indent="-228600">
              <a:buFont typeface="+mj-lt"/>
              <a:buAutoNum type="alphaLcParenR"/>
            </a:pPr>
            <a:r>
              <a:rPr lang="en-US" baseline="0" dirty="0"/>
              <a:t>Arguing “As a Christian we have so many blessings we have no right to be discouraged”</a:t>
            </a:r>
          </a:p>
          <a:p>
            <a:pPr marL="685800" lvl="1" indent="-228600">
              <a:buFont typeface="+mj-lt"/>
              <a:buAutoNum type="alphaLcParenR"/>
            </a:pPr>
            <a:r>
              <a:rPr lang="en-US" baseline="0" dirty="0"/>
              <a:t>When we think about it, defined: Discouraged: deprived of confidence, hope, or spirit; dissuaded or deterred; hampered; hindered.</a:t>
            </a:r>
          </a:p>
          <a:p>
            <a:pPr marL="685800" lvl="1" indent="-228600">
              <a:buFont typeface="+mj-lt"/>
              <a:buAutoNum type="alphaLcParenR"/>
            </a:pPr>
            <a:r>
              <a:rPr lang="en-US" baseline="0" dirty="0"/>
              <a:t>Being discouraged cannot be a good thing and therefore must be sinful</a:t>
            </a:r>
          </a:p>
          <a:p>
            <a:pPr marL="685800" lvl="1" indent="-228600">
              <a:buFont typeface="+mj-lt"/>
              <a:buAutoNum type="alphaLcParenR"/>
            </a:pPr>
            <a:r>
              <a:rPr lang="en-US" baseline="0" dirty="0"/>
              <a:t>I disagree [CLICK], discouragement is rather the temptation to commit the sins of:</a:t>
            </a:r>
          </a:p>
          <a:p>
            <a:pPr marL="685800" lvl="1" indent="-228600">
              <a:buFont typeface="+mj-lt"/>
              <a:buAutoNum type="alphaLcParenR"/>
            </a:pPr>
            <a:endParaRPr lang="en-US" baseline="0" dirty="0"/>
          </a:p>
          <a:p>
            <a:pPr marL="285750" lvl="0" indent="-285750">
              <a:buFont typeface="+mj-lt"/>
              <a:buAutoNum type="arabicPeriod"/>
            </a:pPr>
            <a:r>
              <a:rPr lang="en-US" baseline="0" dirty="0"/>
              <a:t>Sin:</a:t>
            </a:r>
          </a:p>
          <a:p>
            <a:pPr marL="742950" lvl="1" indent="-285750">
              <a:buFont typeface="+mj-lt"/>
              <a:buAutoNum type="alphaLcParenR"/>
            </a:pPr>
            <a:r>
              <a:rPr lang="en-US" baseline="0" dirty="0"/>
              <a:t>Inaction (Revelation 3:14-22, spew you out)</a:t>
            </a:r>
          </a:p>
          <a:p>
            <a:pPr marL="742950" lvl="1" indent="-285750">
              <a:buFont typeface="+mj-lt"/>
              <a:buAutoNum type="alphaLcParenR"/>
            </a:pPr>
            <a:r>
              <a:rPr lang="en-US" baseline="0" dirty="0"/>
              <a:t>Not growing (1 Corinthians 3:1-3 milk)</a:t>
            </a:r>
          </a:p>
          <a:p>
            <a:pPr marL="742950" lvl="1" indent="-285750">
              <a:buFont typeface="+mj-lt"/>
              <a:buAutoNum type="alphaLcParenR"/>
            </a:pPr>
            <a:r>
              <a:rPr lang="en-US" baseline="0" dirty="0"/>
              <a:t>Staying discouraged which leads to:</a:t>
            </a:r>
          </a:p>
          <a:p>
            <a:pPr marL="1200150" lvl="2" indent="-285750">
              <a:buFont typeface="+mj-lt"/>
              <a:buAutoNum type="romanLcPeriod"/>
            </a:pPr>
            <a:r>
              <a:rPr lang="en-US" baseline="0" dirty="0"/>
              <a:t>Not encouraging others (perpetually) (Hebrews 3:12-13)</a:t>
            </a:r>
          </a:p>
          <a:p>
            <a:pPr marL="1200150" lvl="2" indent="-285750">
              <a:buFont typeface="+mj-lt"/>
              <a:buAutoNum type="romanLcPeriod"/>
            </a:pPr>
            <a:r>
              <a:rPr lang="en-US" baseline="0" dirty="0"/>
              <a:t>Are a discouragement to other (perpetually) (Luke 17:1-2 milestone)</a:t>
            </a:r>
          </a:p>
          <a:p>
            <a:pPr marL="742950" lvl="1" indent="-285750">
              <a:buFont typeface="+mj-lt"/>
              <a:buAutoNum type="alphaLcParenR"/>
            </a:pPr>
            <a:r>
              <a:rPr lang="en-US" baseline="0" dirty="0"/>
              <a:t>Many more…[CLICK]</a:t>
            </a:r>
          </a:p>
          <a:p>
            <a:pPr marL="742950" lvl="1" indent="-285750">
              <a:buFont typeface="+mj-lt"/>
              <a:buAutoNum type="alphaLcParenR"/>
            </a:pPr>
            <a:endParaRPr lang="en-US" baseline="0" dirty="0"/>
          </a:p>
          <a:p>
            <a:pPr marL="285750" lvl="0" indent="-285750">
              <a:buFont typeface="+mj-lt"/>
              <a:buAutoNum type="arabicPeriod"/>
            </a:pPr>
            <a:r>
              <a:rPr lang="en-US" baseline="0" dirty="0"/>
              <a:t>There are many sources of discouragement [CLICK] Others</a:t>
            </a:r>
          </a:p>
          <a:p>
            <a:pPr marL="742950" lvl="1" indent="-285750">
              <a:buFont typeface="+mj-lt"/>
              <a:buAutoNum type="alphaLcParenR"/>
            </a:pPr>
            <a:r>
              <a:rPr lang="en-US" baseline="0" dirty="0"/>
              <a:t>I told you so… (example of house with Dad, would you ask for help?) &lt;Note for readers on the web, Dad did not say I told you so&gt;</a:t>
            </a:r>
          </a:p>
          <a:p>
            <a:pPr marL="742950" lvl="1" indent="-285750">
              <a:buFont typeface="+mj-lt"/>
              <a:buAutoNum type="alphaLcParenR"/>
            </a:pPr>
            <a:r>
              <a:rPr lang="en-US" baseline="0" dirty="0"/>
              <a:t>Your good work lost (Galatians 4:11 – preach in vain)</a:t>
            </a:r>
          </a:p>
          <a:p>
            <a:pPr marL="742950" marR="0" lvl="1" indent="-285750" algn="l" defTabSz="914400" rtl="0" eaLnBrk="1" fontAlgn="auto" latinLnBrk="0" hangingPunct="1">
              <a:lnSpc>
                <a:spcPct val="100000"/>
              </a:lnSpc>
              <a:spcBef>
                <a:spcPts val="0"/>
              </a:spcBef>
              <a:spcAft>
                <a:spcPts val="0"/>
              </a:spcAft>
              <a:buClrTx/>
              <a:buSzTx/>
              <a:buFont typeface="+mj-lt"/>
              <a:buAutoNum type="alphaLcParenR"/>
              <a:tabLst/>
              <a:defRPr/>
            </a:pPr>
            <a:r>
              <a:rPr lang="en-US" baseline="0" dirty="0"/>
              <a:t>Unsupportive others beating you down</a:t>
            </a:r>
          </a:p>
          <a:p>
            <a:pPr marL="1200150" lvl="2" indent="-285750">
              <a:buFont typeface="+mj-lt"/>
              <a:buAutoNum type="romanLcPeriod"/>
            </a:pPr>
            <a:r>
              <a:rPr lang="en-US" baseline="0" dirty="0"/>
              <a:t>David: Psalm 142:3-4 “3 Although my spirit is weak within me, You know my way. Along this path I travel they have hidden a trap for me. 4 Look to the right and see: no one stands up for me; there is no refuge for me; no one cares about me.”</a:t>
            </a:r>
          </a:p>
          <a:p>
            <a:pPr marL="1200150" lvl="2" indent="-285750">
              <a:buFont typeface="+mj-lt"/>
              <a:buAutoNum type="romanLcPeriod"/>
            </a:pPr>
            <a:r>
              <a:rPr lang="en-US" baseline="0" dirty="0"/>
              <a:t>e.g. for us: door knocking, dismissive</a:t>
            </a:r>
          </a:p>
          <a:p>
            <a:pPr marL="1200150" lvl="2" indent="-285750">
              <a:buFont typeface="+mj-lt"/>
              <a:buAutoNum type="romanLcPeriod"/>
            </a:pPr>
            <a:endParaRPr lang="en-US" baseline="0" dirty="0"/>
          </a:p>
          <a:p>
            <a:pPr marL="285750" lvl="0" indent="-285750">
              <a:buFont typeface="+mj-lt"/>
              <a:buAutoNum type="arabicPeriod"/>
            </a:pPr>
            <a:r>
              <a:rPr lang="en-US" baseline="0" dirty="0"/>
              <a:t>Result of sin [CLICK]</a:t>
            </a:r>
          </a:p>
          <a:p>
            <a:pPr marL="742950" lvl="1" indent="-285750">
              <a:buFont typeface="+mj-lt"/>
              <a:buAutoNum type="alphaLcParenR"/>
            </a:pPr>
            <a:r>
              <a:rPr lang="en-US" baseline="0" dirty="0"/>
              <a:t>You give into temptation, sin and are thus discouraged (diet example)</a:t>
            </a:r>
          </a:p>
          <a:p>
            <a:pPr marL="742950" lvl="1" indent="-285750">
              <a:buFont typeface="+mj-lt"/>
              <a:buAutoNum type="alphaLcParenR"/>
            </a:pPr>
            <a:r>
              <a:rPr lang="en-US" baseline="0" dirty="0"/>
              <a:t>David experienced this also – Psalm 38:1-14 TALKABOUT DISCOURAGED! But…</a:t>
            </a:r>
          </a:p>
          <a:p>
            <a:pPr marL="742950" lvl="1" indent="-285750">
              <a:buFont typeface="+mj-lt"/>
              <a:buAutoNum type="alphaLcParenR"/>
            </a:pPr>
            <a:endParaRPr lang="en-US" baseline="0" dirty="0"/>
          </a:p>
          <a:p>
            <a:pPr marL="285750" lvl="0" indent="-285750">
              <a:buFont typeface="+mj-lt"/>
              <a:buAutoNum type="arabicPeriod"/>
            </a:pPr>
            <a:r>
              <a:rPr lang="en-US" baseline="0" dirty="0"/>
              <a:t>Can be overcome [CLICK]</a:t>
            </a:r>
          </a:p>
          <a:p>
            <a:pPr marL="742950" lvl="1" indent="-285750">
              <a:buFont typeface="+mj-lt"/>
              <a:buAutoNum type="alphaLcParenR"/>
            </a:pPr>
            <a:r>
              <a:rPr lang="en-US" baseline="0" dirty="0"/>
              <a:t>Psalm 38:15-22 – turn to God, confess, repent, plead for help</a:t>
            </a:r>
          </a:p>
          <a:p>
            <a:pPr marL="742950" lvl="1" indent="-285750">
              <a:buFont typeface="+mj-lt"/>
              <a:buAutoNum type="alphaLcParenR"/>
            </a:pPr>
            <a:r>
              <a:rPr lang="en-US" baseline="0" dirty="0"/>
              <a:t>Psalm 142:5-6 – “5 I cry to You, Lord; I say, “You are my shelter, my portion in the land of the living.” 6 Listen to my cry, for I am very weak. Rescue me from those who pursue me, for they are too strong for me.”</a:t>
            </a:r>
          </a:p>
          <a:p>
            <a:pPr marL="742950" lvl="1" indent="-285750">
              <a:buFont typeface="+mj-lt"/>
              <a:buAutoNum type="alphaLcParenR"/>
            </a:pPr>
            <a:r>
              <a:rPr lang="en-US" baseline="0" dirty="0"/>
              <a:t>God is still available to the Christian today:</a:t>
            </a:r>
          </a:p>
          <a:p>
            <a:pPr marL="1200150" lvl="2" indent="-285750">
              <a:buFont typeface="+mj-lt"/>
              <a:buAutoNum type="romanLcPeriod"/>
            </a:pPr>
            <a:r>
              <a:rPr lang="en-US" baseline="0" dirty="0"/>
              <a:t>Hebrews 13:5 “…</a:t>
            </a:r>
            <a:r>
              <a:rPr lang="en-US" sz="1200" b="0" i="0" kern="1200" dirty="0">
                <a:solidFill>
                  <a:schemeClr val="tx1"/>
                </a:solidFill>
                <a:effectLst/>
                <a:latin typeface="+mn-lt"/>
                <a:ea typeface="+mn-ea"/>
                <a:cs typeface="+mn-cs"/>
              </a:rPr>
              <a:t>I will never leave you or forsake you.”</a:t>
            </a:r>
          </a:p>
          <a:p>
            <a:pPr marL="1200150" lvl="2" indent="-285750">
              <a:buFont typeface="+mj-lt"/>
              <a:buAutoNum type="romanLcPeriod"/>
            </a:pPr>
            <a:r>
              <a:rPr lang="en-US" sz="1200" b="0" i="0" kern="1200" baseline="0" dirty="0">
                <a:solidFill>
                  <a:schemeClr val="tx1"/>
                </a:solidFill>
                <a:effectLst/>
                <a:latin typeface="+mn-lt"/>
                <a:ea typeface="+mn-ea"/>
                <a:cs typeface="+mn-cs"/>
              </a:rPr>
              <a:t>1 John 1:9 “If we confess our sins, He is faithful and just to forgive us our sins and to cleanse us from all unrighteousness”</a:t>
            </a:r>
          </a:p>
          <a:p>
            <a:pPr marL="742950" lvl="1" indent="-285750">
              <a:buFont typeface="+mj-lt"/>
              <a:buAutoNum type="alphaLcParenR"/>
            </a:pPr>
            <a:r>
              <a:rPr lang="en-US" b="0" i="0" kern="1200" baseline="0" dirty="0">
                <a:solidFill>
                  <a:schemeClr val="tx1"/>
                </a:solidFill>
                <a:effectLst/>
                <a:latin typeface="+mn-lt"/>
                <a:ea typeface="+mn-ea"/>
                <a:cs typeface="+mn-cs"/>
              </a:rPr>
              <a:t>Work to encourage others, God left us with an example: Joseph!</a:t>
            </a:r>
            <a:endParaRPr lang="en-US" baseline="0" dirty="0"/>
          </a:p>
          <a:p>
            <a:pPr marL="457200" lvl="1" indent="0">
              <a:buFont typeface="+mj-lt"/>
              <a:buNone/>
            </a:pPr>
            <a:endParaRPr lang="en-US" baseline="0" dirty="0"/>
          </a:p>
          <a:p>
            <a:pPr marL="685800" lvl="1" indent="-228600">
              <a:buFont typeface="+mj-lt"/>
              <a:buAutoNum type="alphaLcParenR"/>
            </a:pPr>
            <a:endParaRPr lang="en-US" dirty="0"/>
          </a:p>
        </p:txBody>
      </p:sp>
      <p:sp>
        <p:nvSpPr>
          <p:cNvPr id="4" name="Slide Number Placeholder 3"/>
          <p:cNvSpPr>
            <a:spLocks noGrp="1"/>
          </p:cNvSpPr>
          <p:nvPr>
            <p:ph type="sldNum" sz="quarter" idx="10"/>
          </p:nvPr>
        </p:nvSpPr>
        <p:spPr/>
        <p:txBody>
          <a:bodyPr/>
          <a:lstStyle/>
          <a:p>
            <a:fld id="{80604A1D-1FE7-4B50-AB9C-B996FB9B16AE}" type="slidenum">
              <a:rPr lang="en-US" smtClean="0"/>
              <a:t>4</a:t>
            </a:fld>
            <a:endParaRPr lang="en-US"/>
          </a:p>
        </p:txBody>
      </p:sp>
    </p:spTree>
    <p:extLst>
      <p:ext uri="{BB962C8B-B14F-4D97-AF65-F5344CB8AC3E}">
        <p14:creationId xmlns:p14="http://schemas.microsoft.com/office/powerpoint/2010/main" val="3638133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read about Joseph who</a:t>
            </a:r>
            <a:r>
              <a:rPr lang="en-US" baseline="0" dirty="0"/>
              <a:t> is better known as Barnabas! Acts 4:36</a:t>
            </a:r>
          </a:p>
          <a:p>
            <a:r>
              <a:rPr lang="en-US" baseline="0" dirty="0"/>
              <a:t>“</a:t>
            </a:r>
            <a:r>
              <a:rPr lang="en-US" sz="1200" b="1" i="0" kern="1200" baseline="30000" dirty="0">
                <a:solidFill>
                  <a:schemeClr val="tx1"/>
                </a:solidFill>
                <a:effectLst/>
                <a:latin typeface="+mn-lt"/>
                <a:ea typeface="+mn-ea"/>
                <a:cs typeface="+mn-cs"/>
              </a:rPr>
              <a:t>36 </a:t>
            </a:r>
            <a:r>
              <a:rPr lang="en-US" sz="1200" b="0" i="0" kern="1200" dirty="0">
                <a:solidFill>
                  <a:schemeClr val="tx1"/>
                </a:solidFill>
                <a:effectLst/>
                <a:latin typeface="+mn-lt"/>
                <a:ea typeface="+mn-ea"/>
                <a:cs typeface="+mn-cs"/>
              </a:rPr>
              <a:t>Thus Joseph, who was also called by the apostles Barnabas (which means son of encouragement), a Levite, a native of Cyprus</a:t>
            </a:r>
            <a:r>
              <a:rPr lang="en-US" baseline="0" dirty="0"/>
              <a:t>”</a:t>
            </a:r>
          </a:p>
          <a:p>
            <a:endParaRPr lang="en-US" baseline="0" dirty="0"/>
          </a:p>
          <a:p>
            <a:r>
              <a:rPr lang="en-US" baseline="0" dirty="0"/>
              <a:t>Barnabas means son of encouragement!  WHAT A NICKNAME!</a:t>
            </a:r>
          </a:p>
          <a:p>
            <a:r>
              <a:rPr lang="en-US" baseline="0" dirty="0"/>
              <a:t>(quick story of nicknames…Negative - Opie… Positive – Big Red)</a:t>
            </a:r>
          </a:p>
          <a:p>
            <a:endParaRPr lang="en-US" baseline="0" dirty="0"/>
          </a:p>
          <a:p>
            <a:r>
              <a:rPr lang="en-US" baseline="0" dirty="0"/>
              <a:t>What a fitting name: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It was Barnabas who introduced Paul to the Christians in Jerusalem when no one would believe Paul - Acts 9:27</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When word came that people were believing in Christ in Antioch, it was Barnabas who was sent to encourage their growth - Acts 11:19-26. Notice it was Barnabas once again who brought Paul in to preach.</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When God requested two men to be sent out to preach the gospel, it was Paul and Barnabas who were picked to go - Acts 13:2 WOW!</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When Paul didn’t want to take John Mark on their second trip because John Mark quit on them during the first trip, Barnabas insisted taking him along -- to the point of going separately - Acts 15:37-40 (most probable John Mark went on to write the book of Mark!)</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r>
              <a:rPr lang="en-US" sz="1200" b="0" i="0" kern="1200" dirty="0">
                <a:solidFill>
                  <a:schemeClr val="tx1"/>
                </a:solidFill>
                <a:effectLst/>
                <a:latin typeface="+mn-lt"/>
                <a:ea typeface="+mn-ea"/>
                <a:cs typeface="+mn-cs"/>
              </a:rPr>
              <a:t>Lets look at: Romans 12:3-8, each of us</a:t>
            </a:r>
            <a:r>
              <a:rPr lang="en-US" sz="1200" b="0" i="0" kern="1200" baseline="0" dirty="0">
                <a:solidFill>
                  <a:schemeClr val="tx1"/>
                </a:solidFill>
                <a:effectLst/>
                <a:latin typeface="+mn-lt"/>
                <a:ea typeface="+mn-ea"/>
                <a:cs typeface="+mn-cs"/>
              </a:rPr>
              <a:t> have different strengths, some better than others at various things</a:t>
            </a:r>
          </a:p>
          <a:p>
            <a:endParaRPr lang="en-US" sz="1200" b="0" i="0" kern="1200" baseline="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The church needs men and women today that will encourage others by teaching sound doctrine, by living pure moral lives (example), by enjoying helping others, by enjoying teaching their children about God. The church also needs older Christians to teach the younger by word and example how important and gratifying it is to be a child of God. The church needs younger Christians that are unafraid to stand against immorality and ungodliness in the world today.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church needed Christians who show enthusiasm in doing the will of God!</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Too many Christians walk around mopey and dead, as if there is no hope. [CLICK]</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0604A1D-1FE7-4B50-AB9C-B996FB9B16AE}" type="slidenum">
              <a:rPr lang="en-US" smtClean="0"/>
              <a:t>5</a:t>
            </a:fld>
            <a:endParaRPr lang="en-US"/>
          </a:p>
        </p:txBody>
      </p:sp>
    </p:spTree>
    <p:extLst>
      <p:ext uri="{BB962C8B-B14F-4D97-AF65-F5344CB8AC3E}">
        <p14:creationId xmlns:p14="http://schemas.microsoft.com/office/powerpoint/2010/main" val="238052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effectLst/>
                <a:latin typeface="+mn-lt"/>
                <a:ea typeface="+mn-ea"/>
                <a:cs typeface="+mn-cs"/>
              </a:rPr>
              <a:t>Where is our hope?</a:t>
            </a:r>
          </a:p>
          <a:p>
            <a:pPr marL="171450"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GOD: Hebrews 6:17-20</a:t>
            </a:r>
          </a:p>
          <a:p>
            <a:pPr marL="171450"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JESUS:</a:t>
            </a:r>
          </a:p>
          <a:p>
            <a:pPr marL="628650" lvl="1" indent="-171450">
              <a:buFont typeface="Courier New" panose="02070309020205020404" pitchFamily="49" charset="0"/>
              <a:buChar char="o"/>
            </a:pPr>
            <a:r>
              <a:rPr lang="en-US" b="0" i="0" u="none" strike="noStrike" kern="1200" baseline="0" dirty="0">
                <a:solidFill>
                  <a:schemeClr val="tx1"/>
                </a:solidFill>
                <a:effectLst/>
                <a:latin typeface="+mn-lt"/>
                <a:ea typeface="+mn-ea"/>
                <a:cs typeface="+mn-cs"/>
              </a:rPr>
              <a:t>Luke 2:25 – Israel’s Consolation</a:t>
            </a:r>
          </a:p>
          <a:p>
            <a:pPr marL="628650" lvl="1" indent="-171450">
              <a:buFont typeface="Courier New" panose="02070309020205020404" pitchFamily="49" charset="0"/>
              <a:buChar char="o"/>
            </a:pPr>
            <a:r>
              <a:rPr lang="en-US" b="0" i="0" u="none" strike="noStrike" kern="1200" baseline="0" dirty="0">
                <a:solidFill>
                  <a:schemeClr val="tx1"/>
                </a:solidFill>
                <a:effectLst/>
                <a:latin typeface="+mn-lt"/>
                <a:ea typeface="+mn-ea"/>
                <a:cs typeface="+mn-cs"/>
              </a:rPr>
              <a:t>Luke 2:38 – Redemption of Jerusalem</a:t>
            </a:r>
          </a:p>
          <a:p>
            <a:pPr marL="628650" lvl="1" indent="-171450">
              <a:buFont typeface="Courier New" panose="02070309020205020404" pitchFamily="49" charset="0"/>
              <a:buChar char="o"/>
            </a:pPr>
            <a:r>
              <a:rPr lang="en-US" b="0" i="0" u="none" strike="noStrike" kern="1200" baseline="0" dirty="0">
                <a:solidFill>
                  <a:schemeClr val="tx1"/>
                </a:solidFill>
                <a:effectLst/>
                <a:latin typeface="+mn-lt"/>
                <a:ea typeface="+mn-ea"/>
                <a:cs typeface="+mn-cs"/>
              </a:rPr>
              <a:t>The Mystery – God’s word is for all (Ephesians 3</a:t>
            </a:r>
            <a:r>
              <a:rPr lang="en-US" b="0" i="0" u="none" strike="noStrike" kern="1200" baseline="0" dirty="0">
                <a:solidFill>
                  <a:schemeClr val="tx1"/>
                </a:solidFill>
                <a:effectLst/>
                <a:latin typeface="+mn-lt"/>
                <a:ea typeface="+mn-ea"/>
                <a:cs typeface="+mn-cs"/>
                <a:sym typeface="Wingdings" panose="05000000000000000000" pitchFamily="2" charset="2"/>
              </a:rPr>
              <a:t>:(3-5)6, </a:t>
            </a:r>
            <a:r>
              <a:rPr lang="en-US" b="0" i="0" u="none" strike="noStrike" kern="1200" baseline="0" dirty="0">
                <a:solidFill>
                  <a:schemeClr val="tx1"/>
                </a:solidFill>
                <a:effectLst/>
                <a:latin typeface="+mn-lt"/>
                <a:ea typeface="+mn-ea"/>
                <a:cs typeface="+mn-cs"/>
              </a:rPr>
              <a:t>Acts 10:34 – Peter says God shows no favoritism, i.e. we can all be saved</a:t>
            </a:r>
          </a:p>
          <a:p>
            <a:pPr marL="628650" lvl="1" indent="-171450">
              <a:buFont typeface="Courier New" panose="02070309020205020404" pitchFamily="49" charset="0"/>
              <a:buChar char="o"/>
            </a:pPr>
            <a:r>
              <a:rPr lang="en-US" b="0" i="0" u="none" strike="noStrike" kern="1200" baseline="0" dirty="0">
                <a:solidFill>
                  <a:schemeClr val="tx1"/>
                </a:solidFill>
                <a:effectLst/>
                <a:latin typeface="+mn-lt"/>
                <a:ea typeface="+mn-ea"/>
                <a:cs typeface="+mn-cs"/>
              </a:rPr>
              <a:t>Jesus is our consolation, redemption for all mankind</a:t>
            </a:r>
          </a:p>
          <a:p>
            <a:pPr marL="171450" lvl="0" indent="-171450">
              <a:buFont typeface="Arial" panose="020B0604020202020204" pitchFamily="34" charset="0"/>
              <a:buChar char="•"/>
            </a:pPr>
            <a:r>
              <a:rPr lang="en-US" b="0" i="0" u="none" strike="noStrike" kern="1200" baseline="0" dirty="0">
                <a:solidFill>
                  <a:schemeClr val="tx1"/>
                </a:solidFill>
                <a:effectLst/>
                <a:latin typeface="+mn-lt"/>
                <a:ea typeface="+mn-ea"/>
                <a:cs typeface="+mn-cs"/>
              </a:rPr>
              <a:t>If you need help of the saints here, let it be known </a:t>
            </a:r>
          </a:p>
          <a:p>
            <a:pPr marL="171450" lvl="0" indent="-171450">
              <a:buFont typeface="Arial" panose="020B0604020202020204" pitchFamily="34" charset="0"/>
              <a:buChar char="•"/>
            </a:pPr>
            <a:r>
              <a:rPr lang="en-US" b="0" i="0" u="none" strike="noStrike" kern="1200" baseline="0" dirty="0">
                <a:solidFill>
                  <a:schemeClr val="tx1"/>
                </a:solidFill>
                <a:effectLst/>
                <a:latin typeface="+mn-lt"/>
                <a:ea typeface="+mn-ea"/>
                <a:cs typeface="+mn-cs"/>
              </a:rPr>
              <a:t>brian.andrews@oakridgechurch.com </a:t>
            </a:r>
            <a:endParaRPr lang="en-US" dirty="0"/>
          </a:p>
        </p:txBody>
      </p:sp>
      <p:sp>
        <p:nvSpPr>
          <p:cNvPr id="4" name="Slide Number Placeholder 3"/>
          <p:cNvSpPr>
            <a:spLocks noGrp="1"/>
          </p:cNvSpPr>
          <p:nvPr>
            <p:ph type="sldNum" sz="quarter" idx="10"/>
          </p:nvPr>
        </p:nvSpPr>
        <p:spPr/>
        <p:txBody>
          <a:bodyPr/>
          <a:lstStyle/>
          <a:p>
            <a:fld id="{80604A1D-1FE7-4B50-AB9C-B996FB9B16AE}" type="slidenum">
              <a:rPr lang="en-US" smtClean="0"/>
              <a:t>6</a:t>
            </a:fld>
            <a:endParaRPr lang="en-US"/>
          </a:p>
        </p:txBody>
      </p:sp>
    </p:spTree>
    <p:extLst>
      <p:ext uri="{BB962C8B-B14F-4D97-AF65-F5344CB8AC3E}">
        <p14:creationId xmlns:p14="http://schemas.microsoft.com/office/powerpoint/2010/main" val="1201959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E73C0E-5803-49BA-B513-CED95379454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9A580-07E3-4BB2-9F52-B4515B99A14E}" type="slidenum">
              <a:rPr lang="en-US" smtClean="0"/>
              <a:t>‹#›</a:t>
            </a:fld>
            <a:endParaRPr lang="en-US"/>
          </a:p>
        </p:txBody>
      </p:sp>
    </p:spTree>
    <p:extLst>
      <p:ext uri="{BB962C8B-B14F-4D97-AF65-F5344CB8AC3E}">
        <p14:creationId xmlns:p14="http://schemas.microsoft.com/office/powerpoint/2010/main" val="3812684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E73C0E-5803-49BA-B513-CED95379454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9A580-07E3-4BB2-9F52-B4515B99A14E}" type="slidenum">
              <a:rPr lang="en-US" smtClean="0"/>
              <a:t>‹#›</a:t>
            </a:fld>
            <a:endParaRPr lang="en-US"/>
          </a:p>
        </p:txBody>
      </p:sp>
    </p:spTree>
    <p:extLst>
      <p:ext uri="{BB962C8B-B14F-4D97-AF65-F5344CB8AC3E}">
        <p14:creationId xmlns:p14="http://schemas.microsoft.com/office/powerpoint/2010/main" val="190527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E73C0E-5803-49BA-B513-CED95379454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9A580-07E3-4BB2-9F52-B4515B99A14E}" type="slidenum">
              <a:rPr lang="en-US" smtClean="0"/>
              <a:t>‹#›</a:t>
            </a:fld>
            <a:endParaRPr lang="en-US"/>
          </a:p>
        </p:txBody>
      </p:sp>
    </p:spTree>
    <p:extLst>
      <p:ext uri="{BB962C8B-B14F-4D97-AF65-F5344CB8AC3E}">
        <p14:creationId xmlns:p14="http://schemas.microsoft.com/office/powerpoint/2010/main" val="284190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E73C0E-5803-49BA-B513-CED95379454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9A580-07E3-4BB2-9F52-B4515B99A14E}" type="slidenum">
              <a:rPr lang="en-US" smtClean="0"/>
              <a:t>‹#›</a:t>
            </a:fld>
            <a:endParaRPr lang="en-US"/>
          </a:p>
        </p:txBody>
      </p:sp>
    </p:spTree>
    <p:extLst>
      <p:ext uri="{BB962C8B-B14F-4D97-AF65-F5344CB8AC3E}">
        <p14:creationId xmlns:p14="http://schemas.microsoft.com/office/powerpoint/2010/main" val="2942297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E73C0E-5803-49BA-B513-CED95379454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9A580-07E3-4BB2-9F52-B4515B99A14E}" type="slidenum">
              <a:rPr lang="en-US" smtClean="0"/>
              <a:t>‹#›</a:t>
            </a:fld>
            <a:endParaRPr lang="en-US"/>
          </a:p>
        </p:txBody>
      </p:sp>
    </p:spTree>
    <p:extLst>
      <p:ext uri="{BB962C8B-B14F-4D97-AF65-F5344CB8AC3E}">
        <p14:creationId xmlns:p14="http://schemas.microsoft.com/office/powerpoint/2010/main" val="194305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E73C0E-5803-49BA-B513-CED953794544}"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9A580-07E3-4BB2-9F52-B4515B99A14E}" type="slidenum">
              <a:rPr lang="en-US" smtClean="0"/>
              <a:t>‹#›</a:t>
            </a:fld>
            <a:endParaRPr lang="en-US"/>
          </a:p>
        </p:txBody>
      </p:sp>
    </p:spTree>
    <p:extLst>
      <p:ext uri="{BB962C8B-B14F-4D97-AF65-F5344CB8AC3E}">
        <p14:creationId xmlns:p14="http://schemas.microsoft.com/office/powerpoint/2010/main" val="3645656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E73C0E-5803-49BA-B513-CED953794544}"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9A580-07E3-4BB2-9F52-B4515B99A14E}" type="slidenum">
              <a:rPr lang="en-US" smtClean="0"/>
              <a:t>‹#›</a:t>
            </a:fld>
            <a:endParaRPr lang="en-US"/>
          </a:p>
        </p:txBody>
      </p:sp>
    </p:spTree>
    <p:extLst>
      <p:ext uri="{BB962C8B-B14F-4D97-AF65-F5344CB8AC3E}">
        <p14:creationId xmlns:p14="http://schemas.microsoft.com/office/powerpoint/2010/main" val="238841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E73C0E-5803-49BA-B513-CED953794544}"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9A580-07E3-4BB2-9F52-B4515B99A14E}" type="slidenum">
              <a:rPr lang="en-US" smtClean="0"/>
              <a:t>‹#›</a:t>
            </a:fld>
            <a:endParaRPr lang="en-US"/>
          </a:p>
        </p:txBody>
      </p:sp>
    </p:spTree>
    <p:extLst>
      <p:ext uri="{BB962C8B-B14F-4D97-AF65-F5344CB8AC3E}">
        <p14:creationId xmlns:p14="http://schemas.microsoft.com/office/powerpoint/2010/main" val="3844403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73C0E-5803-49BA-B513-CED953794544}"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9A580-07E3-4BB2-9F52-B4515B99A14E}" type="slidenum">
              <a:rPr lang="en-US" smtClean="0"/>
              <a:t>‹#›</a:t>
            </a:fld>
            <a:endParaRPr lang="en-US"/>
          </a:p>
        </p:txBody>
      </p:sp>
    </p:spTree>
    <p:extLst>
      <p:ext uri="{BB962C8B-B14F-4D97-AF65-F5344CB8AC3E}">
        <p14:creationId xmlns:p14="http://schemas.microsoft.com/office/powerpoint/2010/main" val="238770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E73C0E-5803-49BA-B513-CED953794544}"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9A580-07E3-4BB2-9F52-B4515B99A14E}" type="slidenum">
              <a:rPr lang="en-US" smtClean="0"/>
              <a:t>‹#›</a:t>
            </a:fld>
            <a:endParaRPr lang="en-US"/>
          </a:p>
        </p:txBody>
      </p:sp>
    </p:spTree>
    <p:extLst>
      <p:ext uri="{BB962C8B-B14F-4D97-AF65-F5344CB8AC3E}">
        <p14:creationId xmlns:p14="http://schemas.microsoft.com/office/powerpoint/2010/main" val="4230562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E73C0E-5803-49BA-B513-CED953794544}"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9A580-07E3-4BB2-9F52-B4515B99A14E}" type="slidenum">
              <a:rPr lang="en-US" smtClean="0"/>
              <a:t>‹#›</a:t>
            </a:fld>
            <a:endParaRPr lang="en-US"/>
          </a:p>
        </p:txBody>
      </p:sp>
    </p:spTree>
    <p:extLst>
      <p:ext uri="{BB962C8B-B14F-4D97-AF65-F5344CB8AC3E}">
        <p14:creationId xmlns:p14="http://schemas.microsoft.com/office/powerpoint/2010/main" val="2744991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73C0E-5803-49BA-B513-CED953794544}" type="datetimeFigureOut">
              <a:rPr lang="en-US" smtClean="0"/>
              <a:t>3/26/2017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9A580-07E3-4BB2-9F52-B4515B99A14E}" type="slidenum">
              <a:rPr lang="en-US" smtClean="0"/>
              <a:t>‹#›</a:t>
            </a:fld>
            <a:endParaRPr lang="en-US"/>
          </a:p>
        </p:txBody>
      </p:sp>
    </p:spTree>
    <p:extLst>
      <p:ext uri="{BB962C8B-B14F-4D97-AF65-F5344CB8AC3E}">
        <p14:creationId xmlns:p14="http://schemas.microsoft.com/office/powerpoint/2010/main" val="462859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3647152"/>
          </a:xfrm>
          <a:prstGeom prst="rect">
            <a:avLst/>
          </a:prstGeom>
        </p:spPr>
        <p:txBody>
          <a:bodyPr wrap="square" lIns="274320" tIns="274320" rIns="274320" bIns="274320">
            <a:spAutoFit/>
            <a:scene3d>
              <a:camera prst="orthographicFront"/>
              <a:lightRig rig="soft" dir="t">
                <a:rot lat="0" lon="0" rev="15600000"/>
              </a:lightRig>
            </a:scene3d>
            <a:sp3d extrusionH="57150" prstMaterial="softEdge">
              <a:bevelT w="25400" h="38100"/>
            </a:sp3d>
          </a:bodyPr>
          <a:lstStyle/>
          <a:p>
            <a:r>
              <a:rPr lang="en-US" sz="5400" b="1" dirty="0">
                <a:ln/>
                <a:solidFill>
                  <a:srgbClr val="FFC000"/>
                </a:solidFill>
                <a:effectLst>
                  <a:outerShdw blurRad="38100" dist="38100" dir="2700000" algn="tl">
                    <a:srgbClr val="000000">
                      <a:alpha val="43137"/>
                    </a:srgbClr>
                  </a:outerShdw>
                </a:effectLst>
                <a:latin typeface="Bradley Hand ITC" panose="03070402050302030203" pitchFamily="66" charset="0"/>
              </a:rPr>
              <a:t>Let us be concerned about one another in order to promote love and good works.</a:t>
            </a:r>
          </a:p>
          <a:p>
            <a:r>
              <a:rPr lang="en-US" sz="1100" b="1" dirty="0">
                <a:ln/>
                <a:solidFill>
                  <a:srgbClr val="FFC000"/>
                </a:solidFill>
                <a:effectLst>
                  <a:outerShdw blurRad="38100" dist="38100" dir="2700000" algn="tl">
                    <a:srgbClr val="000000">
                      <a:alpha val="43137"/>
                    </a:srgbClr>
                  </a:outerShdw>
                </a:effectLst>
                <a:latin typeface="Bradley Hand ITC" panose="03070402050302030203" pitchFamily="66" charset="0"/>
              </a:rPr>
              <a:t> </a:t>
            </a:r>
            <a:endParaRPr lang="en-US" b="1" dirty="0">
              <a:ln/>
              <a:solidFill>
                <a:srgbClr val="FFC000"/>
              </a:solidFill>
              <a:effectLst>
                <a:outerShdw blurRad="38100" dist="38100" dir="2700000" algn="tl">
                  <a:srgbClr val="000000">
                    <a:alpha val="43137"/>
                  </a:srgbClr>
                </a:outerShdw>
              </a:effectLst>
              <a:latin typeface="Bradley Hand ITC" panose="03070402050302030203" pitchFamily="66" charset="0"/>
            </a:endParaRPr>
          </a:p>
          <a:p>
            <a:r>
              <a:rPr lang="en-US" sz="2800" b="1" dirty="0">
                <a:ln/>
                <a:solidFill>
                  <a:srgbClr val="FFC000"/>
                </a:solidFill>
                <a:effectLst>
                  <a:outerShdw blurRad="38100" dist="38100" dir="2700000" algn="tl">
                    <a:srgbClr val="000000">
                      <a:alpha val="43137"/>
                    </a:srgbClr>
                  </a:outerShdw>
                </a:effectLst>
                <a:latin typeface="Bradley Hand ITC" panose="03070402050302030203" pitchFamily="66" charset="0"/>
              </a:rPr>
              <a:t>Hebrews 10:24 HCSB</a:t>
            </a:r>
          </a:p>
        </p:txBody>
      </p:sp>
    </p:spTree>
    <p:extLst>
      <p:ext uri="{BB962C8B-B14F-4D97-AF65-F5344CB8AC3E}">
        <p14:creationId xmlns:p14="http://schemas.microsoft.com/office/powerpoint/2010/main" val="36171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3046988"/>
          </a:xfrm>
          <a:prstGeom prst="rect">
            <a:avLst/>
          </a:prstGeom>
        </p:spPr>
        <p:txBody>
          <a:bodyPr wrap="square" lIns="274320" tIns="274320" rIns="274320" bIns="274320">
            <a:spAutoFit/>
            <a:scene3d>
              <a:camera prst="orthographicFront"/>
              <a:lightRig rig="soft" dir="t">
                <a:rot lat="0" lon="0" rev="15600000"/>
              </a:lightRig>
            </a:scene3d>
            <a:sp3d extrusionH="57150" prstMaterial="softEdge">
              <a:bevelT w="25400" h="38100"/>
            </a:sp3d>
          </a:bodyPr>
          <a:lstStyle/>
          <a:p>
            <a:r>
              <a:rPr lang="en-US" sz="5400" b="1" dirty="0" err="1">
                <a:ln/>
                <a:solidFill>
                  <a:schemeClr val="accent4"/>
                </a:solidFill>
                <a:effectLst>
                  <a:outerShdw blurRad="38100" dist="38100" dir="2700000" algn="tl">
                    <a:srgbClr val="000000">
                      <a:alpha val="43137"/>
                    </a:srgbClr>
                  </a:outerShdw>
                </a:effectLst>
                <a:latin typeface="Bradley Hand ITC" panose="03070402050302030203" pitchFamily="66" charset="0"/>
              </a:rPr>
              <a:t>Paroxysmos</a:t>
            </a:r>
            <a:r>
              <a:rPr lang="en-US" sz="5400" b="1" dirty="0">
                <a:ln/>
                <a:solidFill>
                  <a:schemeClr val="accent4"/>
                </a:solidFill>
                <a:effectLst>
                  <a:outerShdw blurRad="38100" dist="38100" dir="2700000" algn="tl">
                    <a:srgbClr val="000000">
                      <a:alpha val="43137"/>
                    </a:srgbClr>
                  </a:outerShdw>
                </a:effectLst>
                <a:latin typeface="Bradley Hand ITC" panose="03070402050302030203" pitchFamily="66" charset="0"/>
              </a:rPr>
              <a:t> </a:t>
            </a:r>
            <a:r>
              <a:rPr lang="en-US" sz="4800" b="1" dirty="0">
                <a:ln/>
                <a:solidFill>
                  <a:schemeClr val="accent4"/>
                </a:solidFill>
                <a:effectLst>
                  <a:outerShdw blurRad="38100" dist="38100" dir="2700000" algn="tl">
                    <a:srgbClr val="000000">
                      <a:alpha val="43137"/>
                    </a:srgbClr>
                  </a:outerShdw>
                </a:effectLst>
                <a:latin typeface="Bradley Hand ITC" panose="03070402050302030203" pitchFamily="66" charset="0"/>
              </a:rPr>
              <a:t>(Strong's G3948)</a:t>
            </a:r>
          </a:p>
          <a:p>
            <a:pPr marL="1257300" lvl="2" indent="-685800">
              <a:buAutoNum type="arabicPeriod"/>
            </a:pPr>
            <a:r>
              <a:rPr lang="en-US" sz="5400" b="1" dirty="0">
                <a:ln/>
                <a:solidFill>
                  <a:schemeClr val="accent4"/>
                </a:solidFill>
                <a:effectLst>
                  <a:outerShdw blurRad="38100" dist="38100" dir="2700000" algn="tl">
                    <a:srgbClr val="000000">
                      <a:alpha val="43137"/>
                    </a:srgbClr>
                  </a:outerShdw>
                </a:effectLst>
                <a:latin typeface="Bradley Hand ITC" panose="03070402050302030203" pitchFamily="66" charset="0"/>
              </a:rPr>
              <a:t>Provoke</a:t>
            </a:r>
            <a:r>
              <a:rPr lang="en-US" sz="4800" b="1" dirty="0">
                <a:ln/>
                <a:solidFill>
                  <a:schemeClr val="accent4"/>
                </a:solidFill>
                <a:effectLst>
                  <a:outerShdw blurRad="38100" dist="38100" dir="2700000" algn="tl">
                    <a:srgbClr val="000000">
                      <a:alpha val="43137"/>
                    </a:srgbClr>
                  </a:outerShdw>
                </a:effectLst>
                <a:latin typeface="Bradley Hand ITC" panose="03070402050302030203" pitchFamily="66" charset="0"/>
              </a:rPr>
              <a:t> </a:t>
            </a:r>
            <a:r>
              <a:rPr lang="en-US" sz="4000" b="1" dirty="0">
                <a:ln/>
                <a:solidFill>
                  <a:schemeClr val="accent4"/>
                </a:solidFill>
                <a:effectLst>
                  <a:outerShdw blurRad="38100" dist="38100" dir="2700000" algn="tl">
                    <a:srgbClr val="000000">
                      <a:alpha val="43137"/>
                    </a:srgbClr>
                  </a:outerShdw>
                </a:effectLst>
                <a:latin typeface="Bradley Hand ITC" panose="03070402050302030203" pitchFamily="66" charset="0"/>
              </a:rPr>
              <a:t>(Hebrews 10:24)</a:t>
            </a:r>
          </a:p>
          <a:p>
            <a:pPr marL="1257300" lvl="2" indent="-685800">
              <a:buAutoNum type="arabicPeriod"/>
            </a:pPr>
            <a:r>
              <a:rPr lang="en-US" sz="5400" b="1" dirty="0">
                <a:ln/>
                <a:solidFill>
                  <a:schemeClr val="accent4"/>
                </a:solidFill>
                <a:effectLst>
                  <a:outerShdw blurRad="38100" dist="38100" dir="2700000" algn="tl">
                    <a:srgbClr val="000000">
                      <a:alpha val="43137"/>
                    </a:srgbClr>
                  </a:outerShdw>
                </a:effectLst>
                <a:latin typeface="Bradley Hand ITC" panose="03070402050302030203" pitchFamily="66" charset="0"/>
              </a:rPr>
              <a:t>Contention </a:t>
            </a:r>
            <a:r>
              <a:rPr lang="en-US" sz="4000" b="1" dirty="0">
                <a:ln/>
                <a:solidFill>
                  <a:schemeClr val="accent4"/>
                </a:solidFill>
                <a:effectLst>
                  <a:outerShdw blurRad="38100" dist="38100" dir="2700000" algn="tl">
                    <a:srgbClr val="000000">
                      <a:alpha val="43137"/>
                    </a:srgbClr>
                  </a:outerShdw>
                </a:effectLst>
                <a:latin typeface="Bradley Hand ITC" panose="03070402050302030203" pitchFamily="66" charset="0"/>
              </a:rPr>
              <a:t>(Acts 15:39)</a:t>
            </a:r>
            <a:endParaRPr lang="en-US" sz="4400" b="1" dirty="0">
              <a:ln/>
              <a:solidFill>
                <a:schemeClr val="accent4"/>
              </a:solidFill>
              <a:effectLst>
                <a:outerShdw blurRad="38100" dist="38100" dir="2700000" algn="tl">
                  <a:srgbClr val="000000">
                    <a:alpha val="43137"/>
                  </a:srgbClr>
                </a:outerShdw>
              </a:effectLst>
              <a:latin typeface="Bradley Hand ITC" panose="03070402050302030203" pitchFamily="66" charset="0"/>
            </a:endParaRPr>
          </a:p>
        </p:txBody>
      </p:sp>
    </p:spTree>
    <p:extLst>
      <p:ext uri="{BB962C8B-B14F-4D97-AF65-F5344CB8AC3E}">
        <p14:creationId xmlns:p14="http://schemas.microsoft.com/office/powerpoint/2010/main" val="329735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3046988"/>
          </a:xfrm>
          <a:prstGeom prst="rect">
            <a:avLst/>
          </a:prstGeom>
        </p:spPr>
        <p:txBody>
          <a:bodyPr wrap="square" lIns="274320" tIns="274320" rIns="274320" bIns="274320">
            <a:spAutoFit/>
            <a:scene3d>
              <a:camera prst="orthographicFront"/>
              <a:lightRig rig="soft" dir="t">
                <a:rot lat="0" lon="0" rev="15600000"/>
              </a:lightRig>
            </a:scene3d>
            <a:sp3d extrusionH="57150" prstMaterial="softEdge">
              <a:bevelT w="25400" h="38100"/>
            </a:sp3d>
          </a:bodyPr>
          <a:lstStyle/>
          <a:p>
            <a:pPr marL="914400" indent="-914400">
              <a:buFont typeface="+mj-lt"/>
              <a:buAutoNum type="arabicPeriod"/>
            </a:pPr>
            <a:r>
              <a:rPr lang="en-US" sz="5400" b="1" dirty="0">
                <a:ln/>
                <a:solidFill>
                  <a:schemeClr val="accent4"/>
                </a:solidFill>
                <a:effectLst>
                  <a:outerShdw blurRad="38100" dist="38100" dir="2700000" algn="tl">
                    <a:srgbClr val="000000">
                      <a:alpha val="43137"/>
                    </a:srgbClr>
                  </a:outerShdw>
                </a:effectLst>
                <a:latin typeface="Bradley Hand ITC" panose="03070402050302030203" pitchFamily="66" charset="0"/>
              </a:rPr>
              <a:t>Promote love and good works</a:t>
            </a:r>
          </a:p>
          <a:p>
            <a:pPr marL="914400" indent="-914400">
              <a:buFont typeface="+mj-lt"/>
              <a:buAutoNum type="arabicPeriod"/>
            </a:pPr>
            <a:r>
              <a:rPr lang="en-US" sz="5400" b="1" dirty="0">
                <a:ln/>
                <a:solidFill>
                  <a:schemeClr val="accent4"/>
                </a:solidFill>
                <a:effectLst>
                  <a:outerShdw blurRad="38100" dist="38100" dir="2700000" algn="tl">
                    <a:srgbClr val="000000">
                      <a:alpha val="43137"/>
                    </a:srgbClr>
                  </a:outerShdw>
                </a:effectLst>
                <a:latin typeface="Bradley Hand ITC" panose="03070402050302030203" pitchFamily="66" charset="0"/>
              </a:rPr>
              <a:t>Encourage each other</a:t>
            </a:r>
          </a:p>
        </p:txBody>
      </p:sp>
    </p:spTree>
    <p:extLst>
      <p:ext uri="{BB962C8B-B14F-4D97-AF65-F5344CB8AC3E}">
        <p14:creationId xmlns:p14="http://schemas.microsoft.com/office/powerpoint/2010/main" val="143803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5539978"/>
          </a:xfrm>
          <a:prstGeom prst="rect">
            <a:avLst/>
          </a:prstGeom>
        </p:spPr>
        <p:txBody>
          <a:bodyPr wrap="square" lIns="274320" tIns="274320" rIns="274320" bIns="274320">
            <a:spAutoFit/>
            <a:scene3d>
              <a:camera prst="orthographicFront"/>
              <a:lightRig rig="soft" dir="t">
                <a:rot lat="0" lon="0" rev="15600000"/>
              </a:lightRig>
            </a:scene3d>
            <a:sp3d extrusionH="57150" prstMaterial="softEdge">
              <a:bevelT w="25400" h="38100"/>
            </a:sp3d>
          </a:bodyPr>
          <a:lstStyle/>
          <a:p>
            <a:r>
              <a:rPr lang="en-US" sz="5400" b="1" dirty="0">
                <a:ln/>
                <a:solidFill>
                  <a:schemeClr val="accent4"/>
                </a:solidFill>
                <a:effectLst>
                  <a:outerShdw blurRad="38100" dist="38100" dir="2700000" algn="tl">
                    <a:srgbClr val="000000">
                      <a:alpha val="43137"/>
                    </a:srgbClr>
                  </a:outerShdw>
                </a:effectLst>
                <a:latin typeface="Bradley Hand ITC" panose="03070402050302030203" pitchFamily="66" charset="0"/>
              </a:rPr>
              <a:t>Feeling Discouraged:</a:t>
            </a:r>
          </a:p>
          <a:p>
            <a:pPr marL="1257300" lvl="2" indent="-685800">
              <a:buAutoNum type="arabicPeriod"/>
            </a:pPr>
            <a:r>
              <a:rPr lang="en-US" sz="5400" b="1" dirty="0">
                <a:ln/>
                <a:solidFill>
                  <a:schemeClr val="accent4"/>
                </a:solidFill>
                <a:effectLst>
                  <a:outerShdw blurRad="38100" dist="38100" dir="2700000" algn="tl">
                    <a:srgbClr val="000000">
                      <a:alpha val="43137"/>
                    </a:srgbClr>
                  </a:outerShdw>
                </a:effectLst>
                <a:latin typeface="Bradley Hand ITC" panose="03070402050302030203" pitchFamily="66" charset="0"/>
              </a:rPr>
              <a:t>Is not itself a sin</a:t>
            </a:r>
            <a:endParaRPr lang="en-US" sz="4000" b="1" dirty="0">
              <a:ln/>
              <a:solidFill>
                <a:schemeClr val="accent4"/>
              </a:solidFill>
              <a:effectLst>
                <a:outerShdw blurRad="38100" dist="38100" dir="2700000" algn="tl">
                  <a:srgbClr val="000000">
                    <a:alpha val="43137"/>
                  </a:srgbClr>
                </a:outerShdw>
              </a:effectLst>
              <a:latin typeface="Bradley Hand ITC" panose="03070402050302030203" pitchFamily="66" charset="0"/>
            </a:endParaRPr>
          </a:p>
          <a:p>
            <a:pPr marL="1257300" lvl="2" indent="-685800">
              <a:buAutoNum type="arabicPeriod"/>
            </a:pPr>
            <a:r>
              <a:rPr lang="en-US" sz="5400" b="1" dirty="0">
                <a:ln/>
                <a:solidFill>
                  <a:schemeClr val="accent4"/>
                </a:solidFill>
                <a:effectLst>
                  <a:outerShdw blurRad="38100" dist="38100" dir="2700000" algn="tl">
                    <a:srgbClr val="000000">
                      <a:alpha val="43137"/>
                    </a:srgbClr>
                  </a:outerShdw>
                </a:effectLst>
                <a:latin typeface="Bradley Hand ITC" panose="03070402050302030203" pitchFamily="66" charset="0"/>
              </a:rPr>
              <a:t>Can result in sin</a:t>
            </a:r>
          </a:p>
          <a:p>
            <a:pPr marL="1257300" lvl="2" indent="-685800">
              <a:buFontTx/>
              <a:buAutoNum type="arabicPeriod"/>
            </a:pPr>
            <a:r>
              <a:rPr lang="en-US" sz="5400" b="1" dirty="0">
                <a:ln/>
                <a:solidFill>
                  <a:schemeClr val="accent4"/>
                </a:solidFill>
                <a:effectLst>
                  <a:outerShdw blurRad="38100" dist="38100" dir="2700000" algn="tl">
                    <a:srgbClr val="000000">
                      <a:alpha val="43137"/>
                    </a:srgbClr>
                  </a:outerShdw>
                </a:effectLst>
                <a:latin typeface="Bradley Hand ITC" panose="03070402050302030203" pitchFamily="66" charset="0"/>
              </a:rPr>
              <a:t>Can be due to others</a:t>
            </a:r>
          </a:p>
          <a:p>
            <a:pPr marL="1257300" lvl="2" indent="-685800">
              <a:buFontTx/>
              <a:buAutoNum type="arabicPeriod"/>
            </a:pPr>
            <a:r>
              <a:rPr lang="en-US" sz="5400" b="1" dirty="0">
                <a:ln/>
                <a:solidFill>
                  <a:schemeClr val="accent4"/>
                </a:solidFill>
                <a:effectLst>
                  <a:outerShdw blurRad="38100" dist="38100" dir="2700000" algn="tl">
                    <a:srgbClr val="000000">
                      <a:alpha val="43137"/>
                    </a:srgbClr>
                  </a:outerShdw>
                </a:effectLst>
                <a:latin typeface="Bradley Hand ITC" panose="03070402050302030203" pitchFamily="66" charset="0"/>
              </a:rPr>
              <a:t>Can be a result of sin</a:t>
            </a:r>
            <a:endParaRPr lang="en-US" sz="4400" b="1" dirty="0">
              <a:ln/>
              <a:solidFill>
                <a:schemeClr val="accent4"/>
              </a:solidFill>
              <a:effectLst>
                <a:outerShdw blurRad="38100" dist="38100" dir="2700000" algn="tl">
                  <a:srgbClr val="000000">
                    <a:alpha val="43137"/>
                  </a:srgbClr>
                </a:outerShdw>
              </a:effectLst>
              <a:latin typeface="Bradley Hand ITC" panose="03070402050302030203" pitchFamily="66" charset="0"/>
            </a:endParaRPr>
          </a:p>
          <a:p>
            <a:pPr marL="1257300" lvl="2" indent="-685800">
              <a:buAutoNum type="arabicPeriod"/>
            </a:pPr>
            <a:r>
              <a:rPr lang="en-US" sz="5400" b="1" dirty="0">
                <a:ln/>
                <a:solidFill>
                  <a:schemeClr val="accent4"/>
                </a:solidFill>
                <a:effectLst>
                  <a:outerShdw blurRad="38100" dist="38100" dir="2700000" algn="tl">
                    <a:srgbClr val="000000">
                      <a:alpha val="43137"/>
                    </a:srgbClr>
                  </a:outerShdw>
                </a:effectLst>
                <a:latin typeface="Bradley Hand ITC" panose="03070402050302030203" pitchFamily="66" charset="0"/>
              </a:rPr>
              <a:t>Can be overcome</a:t>
            </a:r>
            <a:endParaRPr lang="en-US" sz="6600" b="1" dirty="0">
              <a:ln/>
              <a:solidFill>
                <a:schemeClr val="accent4"/>
              </a:solidFill>
              <a:effectLst>
                <a:outerShdw blurRad="38100" dist="38100" dir="2700000" algn="tl">
                  <a:srgbClr val="000000">
                    <a:alpha val="43137"/>
                  </a:srgbClr>
                </a:outerShdw>
              </a:effectLst>
              <a:latin typeface="Bradley Hand ITC" panose="03070402050302030203" pitchFamily="66" charset="0"/>
            </a:endParaRPr>
          </a:p>
        </p:txBody>
      </p:sp>
    </p:spTree>
    <p:extLst>
      <p:ext uri="{BB962C8B-B14F-4D97-AF65-F5344CB8AC3E}">
        <p14:creationId xmlns:p14="http://schemas.microsoft.com/office/powerpoint/2010/main" val="387763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2215991"/>
          </a:xfrm>
          <a:prstGeom prst="rect">
            <a:avLst/>
          </a:prstGeom>
        </p:spPr>
        <p:txBody>
          <a:bodyPr wrap="square" lIns="274320" tIns="274320" rIns="274320" bIns="274320">
            <a:spAutoFit/>
            <a:scene3d>
              <a:camera prst="orthographicFront"/>
              <a:lightRig rig="soft" dir="t">
                <a:rot lat="0" lon="0" rev="15600000"/>
              </a:lightRig>
            </a:scene3d>
            <a:sp3d extrusionH="57150" prstMaterial="softEdge">
              <a:bevelT w="25400" h="38100"/>
            </a:sp3d>
          </a:bodyPr>
          <a:lstStyle/>
          <a:p>
            <a:r>
              <a:rPr lang="en-US" sz="5400" b="1" dirty="0">
                <a:ln/>
                <a:solidFill>
                  <a:schemeClr val="accent4"/>
                </a:solidFill>
                <a:effectLst>
                  <a:outerShdw blurRad="38100" dist="38100" dir="2700000" algn="tl">
                    <a:srgbClr val="000000">
                      <a:alpha val="43137"/>
                    </a:srgbClr>
                  </a:outerShdw>
                </a:effectLst>
                <a:latin typeface="Bradley Hand ITC" panose="03070402050302030203" pitchFamily="66" charset="0"/>
              </a:rPr>
              <a:t>Barnabas, the Son of Encouragement</a:t>
            </a:r>
            <a:endParaRPr lang="en-US" sz="2800" b="1" dirty="0">
              <a:ln/>
              <a:solidFill>
                <a:schemeClr val="accent4"/>
              </a:solidFill>
              <a:effectLst>
                <a:outerShdw blurRad="38100" dist="38100" dir="2700000" algn="tl">
                  <a:srgbClr val="000000">
                    <a:alpha val="43137"/>
                  </a:srgbClr>
                </a:outerShdw>
              </a:effectLst>
              <a:latin typeface="Bradley Hand ITC" panose="03070402050302030203" pitchFamily="66" charset="0"/>
            </a:endParaRPr>
          </a:p>
        </p:txBody>
      </p:sp>
      <p:sp>
        <p:nvSpPr>
          <p:cNvPr id="4" name="Rectangle 3"/>
          <p:cNvSpPr/>
          <p:nvPr/>
        </p:nvSpPr>
        <p:spPr>
          <a:xfrm>
            <a:off x="0" y="5688449"/>
            <a:ext cx="9144000" cy="1169551"/>
          </a:xfrm>
          <a:prstGeom prst="rect">
            <a:avLst/>
          </a:prstGeom>
        </p:spPr>
        <p:txBody>
          <a:bodyPr wrap="square" lIns="274320" tIns="274320" rIns="274320" bIns="274320">
            <a:spAutoFit/>
            <a:scene3d>
              <a:camera prst="orthographicFront"/>
              <a:lightRig rig="soft" dir="t">
                <a:rot lat="0" lon="0" rev="15600000"/>
              </a:lightRig>
            </a:scene3d>
            <a:sp3d extrusionH="57150" prstMaterial="softEdge">
              <a:bevelT w="25400" h="38100"/>
            </a:sp3d>
          </a:bodyPr>
          <a:lstStyle/>
          <a:p>
            <a:pPr algn="r"/>
            <a:r>
              <a:rPr lang="en-US" sz="4000" b="1" dirty="0">
                <a:ln/>
                <a:solidFill>
                  <a:schemeClr val="accent4"/>
                </a:solidFill>
                <a:effectLst>
                  <a:outerShdw blurRad="38100" dist="38100" dir="2700000" algn="tl">
                    <a:srgbClr val="000000">
                      <a:alpha val="43137"/>
                    </a:srgbClr>
                  </a:outerShdw>
                </a:effectLst>
                <a:latin typeface="Bradley Hand ITC" panose="03070402050302030203" pitchFamily="66" charset="0"/>
              </a:rPr>
              <a:t>Acts 4:36</a:t>
            </a:r>
            <a:endParaRPr lang="en-US" b="1" dirty="0">
              <a:ln/>
              <a:solidFill>
                <a:schemeClr val="accent4"/>
              </a:solidFill>
              <a:effectLst>
                <a:outerShdw blurRad="38100" dist="38100" dir="2700000" algn="tl">
                  <a:srgbClr val="000000">
                    <a:alpha val="43137"/>
                  </a:srgbClr>
                </a:outerShdw>
              </a:effectLst>
              <a:latin typeface="Bradley Hand ITC" panose="03070402050302030203" pitchFamily="66" charset="0"/>
            </a:endParaRPr>
          </a:p>
        </p:txBody>
      </p:sp>
    </p:spTree>
    <p:extLst>
      <p:ext uri="{BB962C8B-B14F-4D97-AF65-F5344CB8AC3E}">
        <p14:creationId xmlns:p14="http://schemas.microsoft.com/office/powerpoint/2010/main" val="269706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3647152"/>
          </a:xfrm>
          <a:prstGeom prst="rect">
            <a:avLst/>
          </a:prstGeom>
        </p:spPr>
        <p:txBody>
          <a:bodyPr wrap="square" lIns="274320" tIns="274320" rIns="274320" bIns="274320">
            <a:spAutoFit/>
            <a:scene3d>
              <a:camera prst="orthographicFront"/>
              <a:lightRig rig="soft" dir="t">
                <a:rot lat="0" lon="0" rev="15600000"/>
              </a:lightRig>
            </a:scene3d>
            <a:sp3d extrusionH="57150" prstMaterial="softEdge">
              <a:bevelT w="25400" h="38100"/>
            </a:sp3d>
          </a:bodyPr>
          <a:lstStyle/>
          <a:p>
            <a:r>
              <a:rPr lang="en-US" sz="5400" b="1" dirty="0">
                <a:ln/>
                <a:solidFill>
                  <a:schemeClr val="accent4"/>
                </a:solidFill>
                <a:effectLst>
                  <a:outerShdw blurRad="38100" dist="38100" dir="2700000" algn="tl">
                    <a:srgbClr val="000000">
                      <a:alpha val="43137"/>
                    </a:srgbClr>
                  </a:outerShdw>
                </a:effectLst>
                <a:latin typeface="Bradley Hand ITC" panose="03070402050302030203" pitchFamily="66" charset="0"/>
              </a:rPr>
              <a:t>We have a strong encouragement to seize the hope set before us.</a:t>
            </a:r>
          </a:p>
          <a:p>
            <a:r>
              <a:rPr lang="en-US" sz="1100" b="1" dirty="0">
                <a:ln/>
                <a:solidFill>
                  <a:schemeClr val="accent4"/>
                </a:solidFill>
                <a:effectLst>
                  <a:outerShdw blurRad="38100" dist="38100" dir="2700000" algn="tl">
                    <a:srgbClr val="000000">
                      <a:alpha val="43137"/>
                    </a:srgbClr>
                  </a:outerShdw>
                </a:effectLst>
                <a:latin typeface="Bradley Hand ITC" panose="03070402050302030203" pitchFamily="66" charset="0"/>
              </a:rPr>
              <a:t> </a:t>
            </a:r>
            <a:endParaRPr lang="en-US" b="1" dirty="0">
              <a:ln/>
              <a:solidFill>
                <a:schemeClr val="accent4"/>
              </a:solidFill>
              <a:effectLst>
                <a:outerShdw blurRad="38100" dist="38100" dir="2700000" algn="tl">
                  <a:srgbClr val="000000">
                    <a:alpha val="43137"/>
                  </a:srgbClr>
                </a:outerShdw>
              </a:effectLst>
              <a:latin typeface="Bradley Hand ITC" panose="03070402050302030203" pitchFamily="66" charset="0"/>
            </a:endParaRPr>
          </a:p>
          <a:p>
            <a:r>
              <a:rPr lang="en-US" sz="2800" b="1" dirty="0">
                <a:ln/>
                <a:solidFill>
                  <a:schemeClr val="accent4"/>
                </a:solidFill>
                <a:effectLst>
                  <a:outerShdw blurRad="38100" dist="38100" dir="2700000" algn="tl">
                    <a:srgbClr val="000000">
                      <a:alpha val="43137"/>
                    </a:srgbClr>
                  </a:outerShdw>
                </a:effectLst>
                <a:latin typeface="Bradley Hand ITC" panose="03070402050302030203" pitchFamily="66" charset="0"/>
              </a:rPr>
              <a:t>Hebrews 6:18 HCSB</a:t>
            </a:r>
          </a:p>
        </p:txBody>
      </p:sp>
    </p:spTree>
    <p:extLst>
      <p:ext uri="{BB962C8B-B14F-4D97-AF65-F5344CB8AC3E}">
        <p14:creationId xmlns:p14="http://schemas.microsoft.com/office/powerpoint/2010/main" val="114679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1019</TotalTime>
  <Words>690</Words>
  <Application>Microsoft Office PowerPoint</Application>
  <PresentationFormat>On-screen Show (4:3)</PresentationFormat>
  <Paragraphs>129</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Bradley Hand ITC</vt:lpstr>
      <vt:lpstr>Calibri</vt:lpstr>
      <vt:lpstr>Calibri Light</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Andrews</dc:creator>
  <cp:keywords>Encouragement;Barnabas;Hebrews 10:26</cp:keywords>
  <cp:lastModifiedBy>Brian Andrews</cp:lastModifiedBy>
  <cp:revision>48</cp:revision>
  <cp:lastPrinted>2013-07-21T12:50:52Z</cp:lastPrinted>
  <dcterms:created xsi:type="dcterms:W3CDTF">2013-07-20T01:03:01Z</dcterms:created>
  <dcterms:modified xsi:type="dcterms:W3CDTF">2017-03-26T23:44:37Z</dcterms:modified>
</cp:coreProperties>
</file>