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85" r:id="rId3"/>
    <p:sldId id="294" r:id="rId4"/>
    <p:sldId id="288" r:id="rId5"/>
    <p:sldId id="295" r:id="rId6"/>
    <p:sldId id="296" r:id="rId7"/>
    <p:sldId id="297" r:id="rId8"/>
    <p:sldId id="298" r:id="rId9"/>
    <p:sldId id="299" r:id="rId10"/>
    <p:sldId id="300" r:id="rId11"/>
    <p:sldId id="301" r:id="rId12"/>
    <p:sldId id="302"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p:scale>
          <a:sx n="60" d="100"/>
          <a:sy n="60" d="100"/>
        </p:scale>
        <p:origin x="-1782"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2A3FEE-0703-460C-B4D4-CCF3B59C9E75}" type="datetimeFigureOut">
              <a:rPr lang="en-US" smtClean="0"/>
              <a:t>9/21/2013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5AAC136-A218-4809-BBFA-5B2FA8FDE31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2A3FEE-0703-460C-B4D4-CCF3B59C9E75}"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5AAC136-A218-4809-BBFA-5B2FA8FDE3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2A3FEE-0703-460C-B4D4-CCF3B59C9E75}" type="datetimeFigureOut">
              <a:rPr lang="en-US" smtClean="0"/>
              <a:t>9/21/2013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2A3FEE-0703-460C-B4D4-CCF3B59C9E75}" type="datetimeFigureOut">
              <a:rPr lang="en-US" smtClean="0"/>
              <a:t>9/21/2013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A3FEE-0703-460C-B4D4-CCF3B59C9E75}" type="datetimeFigureOut">
              <a:rPr lang="en-US" smtClean="0"/>
              <a:t>9/21/2013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2A3FEE-0703-460C-B4D4-CCF3B59C9E75}"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2A3FEE-0703-460C-B4D4-CCF3B59C9E75}" type="datetimeFigureOut">
              <a:rPr lang="en-US" smtClean="0"/>
              <a:t>9/21/2013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5AAC136-A218-4809-BBFA-5B2FA8FDE3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09600" y="1981200"/>
            <a:ext cx="7848600" cy="2308324"/>
          </a:xfrm>
          <a:prstGeom prst="rect">
            <a:avLst/>
          </a:prstGeom>
          <a:noFill/>
        </p:spPr>
        <p:txBody>
          <a:bodyPr wrap="square" rtlCol="0">
            <a:spAutoFit/>
          </a:bodyPr>
          <a:lstStyle/>
          <a:p>
            <a:pPr algn="ctr"/>
            <a:r>
              <a:rPr lang="en-US" sz="4800" b="1" dirty="0">
                <a:solidFill>
                  <a:schemeClr val="bg1"/>
                </a:solidFill>
                <a:latin typeface="Calibri" pitchFamily="34" charset="0"/>
              </a:rPr>
              <a:t>The Model Church – The Need for Leaders (part </a:t>
            </a:r>
            <a:r>
              <a:rPr lang="en-US" sz="4800" b="1" dirty="0" smtClean="0">
                <a:solidFill>
                  <a:schemeClr val="bg1"/>
                </a:solidFill>
                <a:latin typeface="Calibri" pitchFamily="34" charset="0"/>
              </a:rPr>
              <a:t>5):</a:t>
            </a:r>
          </a:p>
          <a:p>
            <a:pPr algn="ctr"/>
            <a:r>
              <a:rPr lang="en-US" sz="4800" b="1" dirty="0" smtClean="0">
                <a:solidFill>
                  <a:schemeClr val="bg1"/>
                </a:solidFill>
                <a:latin typeface="Calibri" pitchFamily="34" charset="0"/>
              </a:rPr>
              <a:t>Ministers &amp; Servants</a:t>
            </a:r>
            <a:endParaRPr lang="en-US" sz="4800" b="1" dirty="0">
              <a:solidFill>
                <a:schemeClr val="bg1"/>
              </a:solidFill>
              <a:latin typeface="Calibri" pitchFamily="34" charset="0"/>
            </a:endParaRPr>
          </a:p>
        </p:txBody>
      </p:sp>
    </p:spTree>
    <p:extLst>
      <p:ext uri="{BB962C8B-B14F-4D97-AF65-F5344CB8AC3E}">
        <p14:creationId xmlns:p14="http://schemas.microsoft.com/office/powerpoint/2010/main" val="3674990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4801314"/>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400" b="1" dirty="0">
                <a:solidFill>
                  <a:schemeClr val="bg1"/>
                </a:solidFill>
                <a:latin typeface="Arial" panose="020B0604020202020204" pitchFamily="34" charset="0"/>
                <a:cs typeface="Arial" panose="020B0604020202020204" pitchFamily="34" charset="0"/>
              </a:rPr>
              <a:t>1 Thessalonians 3:2 (NKJV)</a:t>
            </a:r>
            <a:r>
              <a:rPr lang="en-US" sz="2400" dirty="0">
                <a:solidFill>
                  <a:schemeClr val="bg1"/>
                </a:solidFill>
                <a:latin typeface="Arial" panose="020B0604020202020204" pitchFamily="34" charset="0"/>
                <a:cs typeface="Arial" panose="020B0604020202020204" pitchFamily="34" charset="0"/>
              </a:rPr>
              <a:t> and sent Timothy, our brother and </a:t>
            </a:r>
            <a:r>
              <a:rPr lang="en-US" sz="2400" u="sng" dirty="0">
                <a:solidFill>
                  <a:schemeClr val="bg1"/>
                </a:solidFill>
                <a:latin typeface="Arial" panose="020B0604020202020204" pitchFamily="34" charset="0"/>
                <a:cs typeface="Arial" panose="020B0604020202020204" pitchFamily="34" charset="0"/>
              </a:rPr>
              <a:t>minister</a:t>
            </a:r>
            <a:r>
              <a:rPr lang="en-US" sz="2400" dirty="0">
                <a:solidFill>
                  <a:schemeClr val="bg1"/>
                </a:solidFill>
                <a:latin typeface="Arial" panose="020B0604020202020204" pitchFamily="34" charset="0"/>
                <a:cs typeface="Arial" panose="020B0604020202020204" pitchFamily="34" charset="0"/>
              </a:rPr>
              <a:t> (coworker, servant) of God, and our fellow laborer in the gospel of Christ, to establish you and encourage you concerning your faith,</a:t>
            </a:r>
          </a:p>
          <a:p>
            <a:endParaRPr lang="en-US" sz="2400" b="1" dirty="0" smtClean="0">
              <a:solidFill>
                <a:schemeClr val="bg1"/>
              </a:solidFill>
              <a:latin typeface="Arial" panose="020B0604020202020204" pitchFamily="34" charset="0"/>
              <a:cs typeface="Arial" panose="020B0604020202020204" pitchFamily="34" charset="0"/>
            </a:endParaRPr>
          </a:p>
          <a:p>
            <a:r>
              <a:rPr lang="en-US" sz="2400" b="1" dirty="0" smtClean="0">
                <a:solidFill>
                  <a:schemeClr val="bg1"/>
                </a:solidFill>
                <a:latin typeface="Arial" panose="020B0604020202020204" pitchFamily="34" charset="0"/>
                <a:cs typeface="Arial" panose="020B0604020202020204" pitchFamily="34" charset="0"/>
              </a:rPr>
              <a:t>1 </a:t>
            </a:r>
            <a:r>
              <a:rPr lang="en-US" sz="2400" b="1" dirty="0">
                <a:solidFill>
                  <a:schemeClr val="bg1"/>
                </a:solidFill>
                <a:latin typeface="Arial" panose="020B0604020202020204" pitchFamily="34" charset="0"/>
                <a:cs typeface="Arial" panose="020B0604020202020204" pitchFamily="34" charset="0"/>
              </a:rPr>
              <a:t>Timothy 3:12 (NKJV) </a:t>
            </a:r>
            <a:r>
              <a:rPr lang="en-US" sz="2400" dirty="0">
                <a:solidFill>
                  <a:schemeClr val="bg1"/>
                </a:solidFill>
                <a:latin typeface="Arial" panose="020B0604020202020204" pitchFamily="34" charset="0"/>
                <a:cs typeface="Arial" panose="020B0604020202020204" pitchFamily="34" charset="0"/>
              </a:rPr>
              <a:t>Let </a:t>
            </a:r>
            <a:r>
              <a:rPr lang="en-US" sz="2400" u="sng" dirty="0">
                <a:solidFill>
                  <a:schemeClr val="bg1"/>
                </a:solidFill>
                <a:latin typeface="Arial" panose="020B0604020202020204" pitchFamily="34" charset="0"/>
                <a:cs typeface="Arial" panose="020B0604020202020204" pitchFamily="34" charset="0"/>
              </a:rPr>
              <a:t>deacons</a:t>
            </a:r>
            <a:r>
              <a:rPr lang="en-US" sz="2400" dirty="0">
                <a:solidFill>
                  <a:schemeClr val="bg1"/>
                </a:solidFill>
                <a:latin typeface="Arial" panose="020B0604020202020204" pitchFamily="34" charset="0"/>
                <a:cs typeface="Arial" panose="020B0604020202020204" pitchFamily="34" charset="0"/>
              </a:rPr>
              <a:t> be the husbands of one wife, ruling [their] children and their own houses well</a:t>
            </a:r>
            <a:r>
              <a:rPr lang="en-US" sz="2400" dirty="0" smtClean="0">
                <a:solidFill>
                  <a:schemeClr val="bg1"/>
                </a:solidFill>
                <a:latin typeface="Arial" panose="020B0604020202020204" pitchFamily="34" charset="0"/>
                <a:cs typeface="Arial" panose="020B0604020202020204" pitchFamily="34" charset="0"/>
              </a:rPr>
              <a:t>.</a:t>
            </a:r>
          </a:p>
          <a:p>
            <a:endParaRPr lang="en-US" sz="2400" dirty="0">
              <a:solidFill>
                <a:schemeClr val="bg1"/>
              </a:solidFill>
              <a:latin typeface="Arial" panose="020B0604020202020204" pitchFamily="34" charset="0"/>
              <a:cs typeface="Arial" panose="020B0604020202020204" pitchFamily="34" charset="0"/>
            </a:endParaRPr>
          </a:p>
          <a:p>
            <a:r>
              <a:rPr lang="en-US" sz="2400" b="1" dirty="0">
                <a:solidFill>
                  <a:schemeClr val="bg1"/>
                </a:solidFill>
                <a:latin typeface="Arial" panose="020B0604020202020204" pitchFamily="34" charset="0"/>
                <a:cs typeface="Arial" panose="020B0604020202020204" pitchFamily="34" charset="0"/>
              </a:rPr>
              <a:t>2 Timothy 4:5 (NKJV)</a:t>
            </a:r>
            <a:r>
              <a:rPr lang="en-US" sz="2400" dirty="0">
                <a:solidFill>
                  <a:schemeClr val="bg1"/>
                </a:solidFill>
                <a:latin typeface="Arial" panose="020B0604020202020204" pitchFamily="34" charset="0"/>
                <a:cs typeface="Arial" panose="020B0604020202020204" pitchFamily="34" charset="0"/>
              </a:rPr>
              <a:t> But you be watchful in all things, endure afflictions, do the work of an evangelist, fulfill your </a:t>
            </a:r>
            <a:r>
              <a:rPr lang="en-US" sz="2400" u="sng" dirty="0">
                <a:solidFill>
                  <a:schemeClr val="bg1"/>
                </a:solidFill>
                <a:latin typeface="Arial" panose="020B0604020202020204" pitchFamily="34" charset="0"/>
                <a:cs typeface="Arial" panose="020B0604020202020204" pitchFamily="34" charset="0"/>
              </a:rPr>
              <a:t>ministry</a:t>
            </a:r>
            <a:r>
              <a:rPr lang="en-US" sz="2400" dirty="0" smtClean="0">
                <a:solidFill>
                  <a:schemeClr val="bg1"/>
                </a:solidFill>
                <a:latin typeface="Arial" panose="020B0604020202020204" pitchFamily="34" charset="0"/>
                <a:cs typeface="Arial" panose="020B0604020202020204" pitchFamily="34" charset="0"/>
              </a:rPr>
              <a:t>.</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023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4062651"/>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400" b="1" dirty="0">
                <a:solidFill>
                  <a:schemeClr val="bg1"/>
                </a:solidFill>
                <a:latin typeface="Arial" panose="020B0604020202020204" pitchFamily="34" charset="0"/>
                <a:cs typeface="Arial" panose="020B0604020202020204" pitchFamily="34" charset="0"/>
              </a:rPr>
              <a:t>Hebrews 6:10 (NKJV)</a:t>
            </a:r>
            <a:r>
              <a:rPr lang="en-US" sz="2400" dirty="0">
                <a:solidFill>
                  <a:schemeClr val="bg1"/>
                </a:solidFill>
                <a:latin typeface="Arial" panose="020B0604020202020204" pitchFamily="34" charset="0"/>
                <a:cs typeface="Arial" panose="020B0604020202020204" pitchFamily="34" charset="0"/>
              </a:rPr>
              <a:t> For God [is] not unjust to forget your work and labor of love which you have shown toward His name, [in that] you have </a:t>
            </a:r>
            <a:r>
              <a:rPr lang="en-US" sz="2400" u="sng" dirty="0">
                <a:solidFill>
                  <a:schemeClr val="bg1"/>
                </a:solidFill>
                <a:latin typeface="Arial" panose="020B0604020202020204" pitchFamily="34" charset="0"/>
                <a:cs typeface="Arial" panose="020B0604020202020204" pitchFamily="34" charset="0"/>
              </a:rPr>
              <a:t>ministered</a:t>
            </a:r>
            <a:r>
              <a:rPr lang="en-US" sz="2400" dirty="0">
                <a:solidFill>
                  <a:schemeClr val="bg1"/>
                </a:solidFill>
                <a:latin typeface="Arial" panose="020B0604020202020204" pitchFamily="34" charset="0"/>
                <a:cs typeface="Arial" panose="020B0604020202020204" pitchFamily="34" charset="0"/>
              </a:rPr>
              <a:t> to (ESV-</a:t>
            </a:r>
            <a:r>
              <a:rPr lang="en-US" sz="2400" u="sng" dirty="0">
                <a:solidFill>
                  <a:schemeClr val="bg1"/>
                </a:solidFill>
                <a:latin typeface="Arial" panose="020B0604020202020204" pitchFamily="34" charset="0"/>
                <a:cs typeface="Arial" panose="020B0604020202020204" pitchFamily="34" charset="0"/>
              </a:rPr>
              <a:t>in serving</a:t>
            </a:r>
            <a:r>
              <a:rPr lang="en-US" sz="2400" dirty="0">
                <a:solidFill>
                  <a:schemeClr val="bg1"/>
                </a:solidFill>
                <a:latin typeface="Arial" panose="020B0604020202020204" pitchFamily="34" charset="0"/>
                <a:cs typeface="Arial" panose="020B0604020202020204" pitchFamily="34" charset="0"/>
              </a:rPr>
              <a:t>) the saints, and do </a:t>
            </a:r>
            <a:r>
              <a:rPr lang="en-US" sz="2400" u="sng" dirty="0">
                <a:solidFill>
                  <a:schemeClr val="bg1"/>
                </a:solidFill>
                <a:latin typeface="Arial" panose="020B0604020202020204" pitchFamily="34" charset="0"/>
                <a:cs typeface="Arial" panose="020B0604020202020204" pitchFamily="34" charset="0"/>
              </a:rPr>
              <a:t>minister</a:t>
            </a:r>
            <a:r>
              <a:rPr lang="en-US" sz="2400" dirty="0">
                <a:solidFill>
                  <a:schemeClr val="bg1"/>
                </a:solidFill>
                <a:latin typeface="Arial" panose="020B0604020202020204" pitchFamily="34" charset="0"/>
                <a:cs typeface="Arial" panose="020B0604020202020204" pitchFamily="34" charset="0"/>
              </a:rPr>
              <a:t>.</a:t>
            </a:r>
          </a:p>
          <a:p>
            <a:endParaRPr lang="en-US" sz="2400" b="1" dirty="0" smtClean="0">
              <a:solidFill>
                <a:schemeClr val="bg1"/>
              </a:solidFill>
              <a:latin typeface="Arial" panose="020B0604020202020204" pitchFamily="34" charset="0"/>
              <a:cs typeface="Arial" panose="020B0604020202020204" pitchFamily="34" charset="0"/>
            </a:endParaRPr>
          </a:p>
          <a:p>
            <a:r>
              <a:rPr lang="en-US" sz="2400" b="1" dirty="0" smtClean="0">
                <a:solidFill>
                  <a:schemeClr val="bg1"/>
                </a:solidFill>
                <a:latin typeface="Arial" panose="020B0604020202020204" pitchFamily="34" charset="0"/>
                <a:cs typeface="Arial" panose="020B0604020202020204" pitchFamily="34" charset="0"/>
              </a:rPr>
              <a:t>Revelation </a:t>
            </a:r>
            <a:r>
              <a:rPr lang="en-US" sz="2400" b="1" dirty="0">
                <a:solidFill>
                  <a:schemeClr val="bg1"/>
                </a:solidFill>
                <a:latin typeface="Arial" panose="020B0604020202020204" pitchFamily="34" charset="0"/>
                <a:cs typeface="Arial" panose="020B0604020202020204" pitchFamily="34" charset="0"/>
              </a:rPr>
              <a:t>2:19 (NKJV)</a:t>
            </a:r>
            <a:r>
              <a:rPr lang="en-US" sz="2400" dirty="0">
                <a:solidFill>
                  <a:schemeClr val="bg1"/>
                </a:solidFill>
                <a:latin typeface="Arial" panose="020B0604020202020204" pitchFamily="34" charset="0"/>
                <a:cs typeface="Arial" panose="020B0604020202020204" pitchFamily="34" charset="0"/>
              </a:rPr>
              <a:t> "I know your works, love, </a:t>
            </a:r>
            <a:r>
              <a:rPr lang="en-US" sz="2400" u="sng" dirty="0">
                <a:solidFill>
                  <a:schemeClr val="bg1"/>
                </a:solidFill>
                <a:latin typeface="Arial" panose="020B0604020202020204" pitchFamily="34" charset="0"/>
                <a:cs typeface="Arial" panose="020B0604020202020204" pitchFamily="34" charset="0"/>
              </a:rPr>
              <a:t>service</a:t>
            </a:r>
            <a:r>
              <a:rPr lang="en-US" sz="2400" dirty="0">
                <a:solidFill>
                  <a:schemeClr val="bg1"/>
                </a:solidFill>
                <a:latin typeface="Arial" panose="020B0604020202020204" pitchFamily="34" charset="0"/>
                <a:cs typeface="Arial" panose="020B0604020202020204" pitchFamily="34" charset="0"/>
              </a:rPr>
              <a:t>, faith, and your patience; and [as] for your works, the last [are] more than the first.</a:t>
            </a:r>
          </a:p>
          <a:p>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57832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3693319"/>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400" b="1" dirty="0">
                <a:solidFill>
                  <a:schemeClr val="bg1"/>
                </a:solidFill>
                <a:latin typeface="Arial" panose="020B0604020202020204" pitchFamily="34" charset="0"/>
                <a:cs typeface="Arial" panose="020B0604020202020204" pitchFamily="34" charset="0"/>
              </a:rPr>
              <a:t>1 Peter 4:10-11 (NKJV)</a:t>
            </a:r>
            <a:r>
              <a:rPr lang="en-US" sz="2400" dirty="0">
                <a:solidFill>
                  <a:schemeClr val="bg1"/>
                </a:solidFill>
                <a:latin typeface="Arial" panose="020B0604020202020204" pitchFamily="34" charset="0"/>
                <a:cs typeface="Arial" panose="020B0604020202020204" pitchFamily="34" charset="0"/>
              </a:rPr>
              <a:t> As each one has received a gift, </a:t>
            </a:r>
            <a:r>
              <a:rPr lang="en-US" sz="2400" u="sng" dirty="0">
                <a:solidFill>
                  <a:schemeClr val="bg1"/>
                </a:solidFill>
                <a:latin typeface="Arial" panose="020B0604020202020204" pitchFamily="34" charset="0"/>
                <a:cs typeface="Arial" panose="020B0604020202020204" pitchFamily="34" charset="0"/>
              </a:rPr>
              <a:t>minister it to</a:t>
            </a:r>
            <a:r>
              <a:rPr lang="en-US" sz="2400" dirty="0">
                <a:solidFill>
                  <a:schemeClr val="bg1"/>
                </a:solidFill>
                <a:latin typeface="Arial" panose="020B0604020202020204" pitchFamily="34" charset="0"/>
                <a:cs typeface="Arial" panose="020B0604020202020204" pitchFamily="34" charset="0"/>
              </a:rPr>
              <a:t> (ESV-</a:t>
            </a:r>
            <a:r>
              <a:rPr lang="en-US" sz="2400" u="sng" dirty="0">
                <a:solidFill>
                  <a:schemeClr val="bg1"/>
                </a:solidFill>
                <a:latin typeface="Arial" panose="020B0604020202020204" pitchFamily="34" charset="0"/>
                <a:cs typeface="Arial" panose="020B0604020202020204" pitchFamily="34" charset="0"/>
              </a:rPr>
              <a:t>use it to serve</a:t>
            </a:r>
            <a:r>
              <a:rPr lang="en-US" sz="2400" dirty="0">
                <a:solidFill>
                  <a:schemeClr val="bg1"/>
                </a:solidFill>
                <a:latin typeface="Arial" panose="020B0604020202020204" pitchFamily="34" charset="0"/>
                <a:cs typeface="Arial" panose="020B0604020202020204" pitchFamily="34" charset="0"/>
              </a:rPr>
              <a:t>) one another, as good stewards of the manifold grace of God. If anyone speaks, [let him speak] as the oracles of God. If anyone </a:t>
            </a:r>
            <a:r>
              <a:rPr lang="en-US" sz="2400" u="sng" dirty="0">
                <a:solidFill>
                  <a:schemeClr val="bg1"/>
                </a:solidFill>
                <a:latin typeface="Arial" panose="020B0604020202020204" pitchFamily="34" charset="0"/>
                <a:cs typeface="Arial" panose="020B0604020202020204" pitchFamily="34" charset="0"/>
              </a:rPr>
              <a:t>ministers</a:t>
            </a:r>
            <a:r>
              <a:rPr lang="en-US" sz="2400" dirty="0">
                <a:solidFill>
                  <a:schemeClr val="bg1"/>
                </a:solidFill>
                <a:latin typeface="Arial" panose="020B0604020202020204" pitchFamily="34" charset="0"/>
                <a:cs typeface="Arial" panose="020B0604020202020204" pitchFamily="34" charset="0"/>
              </a:rPr>
              <a:t> (</a:t>
            </a:r>
            <a:r>
              <a:rPr lang="en-US" sz="2400" u="sng" dirty="0">
                <a:solidFill>
                  <a:schemeClr val="bg1"/>
                </a:solidFill>
                <a:latin typeface="Arial" panose="020B0604020202020204" pitchFamily="34" charset="0"/>
                <a:cs typeface="Arial" panose="020B0604020202020204" pitchFamily="34" charset="0"/>
              </a:rPr>
              <a:t>ESV-serves)</a:t>
            </a:r>
            <a:r>
              <a:rPr lang="en-US" sz="2400" dirty="0">
                <a:solidFill>
                  <a:schemeClr val="bg1"/>
                </a:solidFill>
                <a:latin typeface="Arial" panose="020B0604020202020204" pitchFamily="34" charset="0"/>
                <a:cs typeface="Arial" panose="020B0604020202020204" pitchFamily="34" charset="0"/>
              </a:rPr>
              <a:t>, [let him do it] as with the ability which God supplies, that in all things God may be glorified through Jesus Christ, to whom belong the glory and the dominion forever and ever. Amen</a:t>
            </a:r>
            <a:r>
              <a:rPr lang="en-US" sz="2400" dirty="0" smtClean="0">
                <a:solidFill>
                  <a:schemeClr val="bg1"/>
                </a:solidFill>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267391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57200" y="381000"/>
            <a:ext cx="8305800" cy="4154984"/>
          </a:xfrm>
          <a:prstGeom prst="rect">
            <a:avLst/>
          </a:prstGeom>
          <a:noFill/>
        </p:spPr>
        <p:txBody>
          <a:bodyPr wrap="square" rtlCol="0">
            <a:spAutoFit/>
          </a:bodyPr>
          <a:lstStyle/>
          <a:p>
            <a:r>
              <a:rPr lang="en-US" sz="2400" b="1" u="sng" dirty="0" smtClean="0">
                <a:solidFill>
                  <a:schemeClr val="bg1"/>
                </a:solidFill>
                <a:latin typeface="Calibri" pitchFamily="34" charset="0"/>
              </a:rPr>
              <a:t>QUESTIONS FOR US TO CONSIDER</a:t>
            </a:r>
          </a:p>
          <a:p>
            <a:endParaRPr lang="en-US" sz="2400" b="1" i="1" dirty="0" smtClean="0">
              <a:solidFill>
                <a:schemeClr val="bg1"/>
              </a:solidFill>
              <a:latin typeface="Arial" panose="020B0604020202020204" pitchFamily="34" charset="0"/>
              <a:cs typeface="Arial" panose="020B0604020202020204" pitchFamily="34" charset="0"/>
            </a:endParaRPr>
          </a:p>
          <a:p>
            <a:r>
              <a:rPr lang="en-US" sz="2400" u="sng" dirty="0">
                <a:solidFill>
                  <a:schemeClr val="bg1"/>
                </a:solidFill>
                <a:latin typeface="Arial" panose="020B0604020202020204" pitchFamily="34" charset="0"/>
                <a:cs typeface="Arial" panose="020B0604020202020204" pitchFamily="34" charset="0"/>
              </a:rPr>
              <a:t>Christians:</a:t>
            </a:r>
            <a:r>
              <a:rPr lang="en-US" sz="2400" dirty="0">
                <a:solidFill>
                  <a:schemeClr val="bg1"/>
                </a:solidFill>
                <a:latin typeface="Arial" panose="020B0604020202020204" pitchFamily="34" charset="0"/>
                <a:cs typeface="Arial" panose="020B0604020202020204" pitchFamily="34" charset="0"/>
              </a:rPr>
              <a:t> </a:t>
            </a:r>
            <a:r>
              <a:rPr lang="en-US" sz="2400" b="1" i="1" dirty="0" smtClean="0">
                <a:solidFill>
                  <a:schemeClr val="bg1"/>
                </a:solidFill>
                <a:latin typeface="Arial" panose="020B0604020202020204" pitchFamily="34" charset="0"/>
                <a:cs typeface="Arial" panose="020B0604020202020204" pitchFamily="34" charset="0"/>
              </a:rPr>
              <a:t>Is </a:t>
            </a:r>
            <a:r>
              <a:rPr lang="en-US" sz="2400" b="1" i="1" dirty="0">
                <a:solidFill>
                  <a:schemeClr val="bg1"/>
                </a:solidFill>
                <a:latin typeface="Arial" panose="020B0604020202020204" pitchFamily="34" charset="0"/>
                <a:cs typeface="Arial" panose="020B0604020202020204" pitchFamily="34" charset="0"/>
              </a:rPr>
              <a:t>the Lord pleased in your service and ministering efforts?</a:t>
            </a:r>
            <a:r>
              <a:rPr lang="en-US" sz="2400" dirty="0">
                <a:solidFill>
                  <a:schemeClr val="bg1"/>
                </a:solidFill>
                <a:latin typeface="Arial" panose="020B0604020202020204" pitchFamily="34" charset="0"/>
                <a:cs typeface="Arial" panose="020B0604020202020204" pitchFamily="34" charset="0"/>
              </a:rPr>
              <a:t> </a:t>
            </a:r>
          </a:p>
          <a:p>
            <a:endParaRPr lang="en-US" sz="2400" u="sng" dirty="0" smtClean="0">
              <a:solidFill>
                <a:schemeClr val="bg1"/>
              </a:solidFill>
              <a:latin typeface="Arial" panose="020B0604020202020204" pitchFamily="34" charset="0"/>
              <a:cs typeface="Arial" panose="020B0604020202020204" pitchFamily="34" charset="0"/>
            </a:endParaRPr>
          </a:p>
          <a:p>
            <a:r>
              <a:rPr lang="en-US" sz="2400" u="sng" dirty="0" smtClean="0">
                <a:solidFill>
                  <a:schemeClr val="bg1"/>
                </a:solidFill>
                <a:latin typeface="Arial" panose="020B0604020202020204" pitchFamily="34" charset="0"/>
                <a:cs typeface="Arial" panose="020B0604020202020204" pitchFamily="34" charset="0"/>
              </a:rPr>
              <a:t>Non-believers</a:t>
            </a:r>
            <a:r>
              <a:rPr lang="en-US" sz="2400" u="sng" dirty="0">
                <a:solidFill>
                  <a:schemeClr val="bg1"/>
                </a:solidFill>
                <a:latin typeface="Arial" panose="020B0604020202020204" pitchFamily="34" charset="0"/>
                <a:cs typeface="Arial" panose="020B0604020202020204" pitchFamily="34" charset="0"/>
              </a:rPr>
              <a:t>:</a:t>
            </a:r>
            <a:r>
              <a:rPr lang="en-US" sz="2400" dirty="0">
                <a:solidFill>
                  <a:schemeClr val="bg1"/>
                </a:solidFill>
                <a:latin typeface="Arial" panose="020B0604020202020204" pitchFamily="34" charset="0"/>
                <a:cs typeface="Arial" panose="020B0604020202020204" pitchFamily="34" charset="0"/>
              </a:rPr>
              <a:t> </a:t>
            </a:r>
            <a:r>
              <a:rPr lang="en-US" sz="2400" b="1" i="1" dirty="0" smtClean="0">
                <a:solidFill>
                  <a:schemeClr val="bg1"/>
                </a:solidFill>
                <a:latin typeface="Arial" panose="020B0604020202020204" pitchFamily="34" charset="0"/>
                <a:cs typeface="Arial" panose="020B0604020202020204" pitchFamily="34" charset="0"/>
              </a:rPr>
              <a:t>Who </a:t>
            </a:r>
            <a:r>
              <a:rPr lang="en-US" sz="2400" b="1" i="1" dirty="0">
                <a:solidFill>
                  <a:schemeClr val="bg1"/>
                </a:solidFill>
                <a:latin typeface="Arial" panose="020B0604020202020204" pitchFamily="34" charset="0"/>
                <a:cs typeface="Arial" panose="020B0604020202020204" pitchFamily="34" charset="0"/>
              </a:rPr>
              <a:t>Are You Serving?</a:t>
            </a:r>
            <a:r>
              <a:rPr lang="en-US" sz="2400" dirty="0">
                <a:solidFill>
                  <a:schemeClr val="bg1"/>
                </a:solidFill>
                <a:latin typeface="Arial" panose="020B0604020202020204" pitchFamily="34" charset="0"/>
                <a:cs typeface="Arial" panose="020B0604020202020204" pitchFamily="34" charset="0"/>
              </a:rPr>
              <a:t> </a:t>
            </a:r>
            <a:endParaRPr lang="en-US" sz="2400" dirty="0" smtClean="0">
              <a:solidFill>
                <a:schemeClr val="bg1"/>
              </a:solidFill>
              <a:latin typeface="Arial" panose="020B0604020202020204" pitchFamily="34" charset="0"/>
              <a:cs typeface="Arial" panose="020B0604020202020204" pitchFamily="34" charset="0"/>
            </a:endParaRPr>
          </a:p>
          <a:p>
            <a:endParaRPr lang="en-US" sz="2400" b="1" i="1" dirty="0">
              <a:solidFill>
                <a:schemeClr val="bg1"/>
              </a:solidFill>
              <a:latin typeface="Arial" panose="020B0604020202020204" pitchFamily="34" charset="0"/>
              <a:cs typeface="Arial" panose="020B0604020202020204" pitchFamily="34" charset="0"/>
            </a:endParaRPr>
          </a:p>
          <a:p>
            <a:r>
              <a:rPr lang="en-US" sz="2400" b="1" i="1" dirty="0" smtClean="0">
                <a:solidFill>
                  <a:schemeClr val="bg1"/>
                </a:solidFill>
                <a:latin typeface="Arial" panose="020B0604020202020204" pitchFamily="34" charset="0"/>
                <a:cs typeface="Arial" panose="020B0604020202020204" pitchFamily="34" charset="0"/>
              </a:rPr>
              <a:t>Why </a:t>
            </a:r>
            <a:r>
              <a:rPr lang="en-US" sz="2400" b="1" i="1" dirty="0">
                <a:solidFill>
                  <a:schemeClr val="bg1"/>
                </a:solidFill>
                <a:latin typeface="Arial" panose="020B0604020202020204" pitchFamily="34" charset="0"/>
                <a:cs typeface="Arial" panose="020B0604020202020204" pitchFamily="34" charset="0"/>
              </a:rPr>
              <a:t>not repent and be baptized today?</a:t>
            </a:r>
            <a:r>
              <a:rPr lang="en-US" sz="2400" dirty="0">
                <a:solidFill>
                  <a:schemeClr val="bg1"/>
                </a:solidFill>
                <a:latin typeface="Arial" panose="020B0604020202020204" pitchFamily="34" charset="0"/>
                <a:cs typeface="Arial" panose="020B0604020202020204" pitchFamily="34" charset="0"/>
              </a:rPr>
              <a:t> </a:t>
            </a:r>
          </a:p>
          <a:p>
            <a:r>
              <a:rPr lang="en-US" sz="2400" b="1" dirty="0">
                <a:solidFill>
                  <a:schemeClr val="bg1"/>
                </a:solidFill>
                <a:latin typeface="Arial" panose="020B0604020202020204" pitchFamily="34" charset="0"/>
                <a:cs typeface="Arial" panose="020B0604020202020204" pitchFamily="34" charset="0"/>
              </a:rPr>
              <a:t> </a:t>
            </a:r>
            <a:endParaRPr lang="en-US" sz="2400" dirty="0">
              <a:solidFill>
                <a:schemeClr val="bg1"/>
              </a:solidFill>
              <a:latin typeface="Arial" panose="020B0604020202020204" pitchFamily="34" charset="0"/>
              <a:cs typeface="Arial" panose="020B0604020202020204" pitchFamily="34" charset="0"/>
            </a:endParaRPr>
          </a:p>
          <a:p>
            <a:r>
              <a:rPr lang="en-US" sz="2400" dirty="0">
                <a:solidFill>
                  <a:schemeClr val="bg1"/>
                </a:solidFill>
                <a:latin typeface="Arial" panose="020B0604020202020204" pitchFamily="34" charset="0"/>
                <a:cs typeface="Arial" panose="020B0604020202020204" pitchFamily="34" charset="0"/>
              </a:rPr>
              <a:t>If we can help you now, please come forward while we stand and sing! </a:t>
            </a:r>
            <a:endParaRPr lang="en-US" sz="2400" dirty="0" smtClean="0">
              <a:solidFill>
                <a:schemeClr val="bg1"/>
              </a:solidFill>
              <a:latin typeface="Calibri" pitchFamily="34" charset="0"/>
            </a:endParaRPr>
          </a:p>
        </p:txBody>
      </p:sp>
    </p:spTree>
    <p:extLst>
      <p:ext uri="{BB962C8B-B14F-4D97-AF65-F5344CB8AC3E}">
        <p14:creationId xmlns:p14="http://schemas.microsoft.com/office/powerpoint/2010/main" val="254976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81000" y="228600"/>
            <a:ext cx="8458200" cy="6063198"/>
          </a:xfrm>
          <a:prstGeom prst="rect">
            <a:avLst/>
          </a:prstGeom>
          <a:noFill/>
        </p:spPr>
        <p:txBody>
          <a:bodyPr wrap="square" rtlCol="0">
            <a:spAutoFit/>
          </a:bodyPr>
          <a:lstStyle/>
          <a:p>
            <a:r>
              <a:rPr lang="en-US" sz="2400" b="1" dirty="0">
                <a:solidFill>
                  <a:schemeClr val="bg1"/>
                </a:solidFill>
                <a:latin typeface="Calibri" pitchFamily="34" charset="0"/>
              </a:rPr>
              <a:t>(Noun, 5257, </a:t>
            </a:r>
            <a:r>
              <a:rPr lang="en-US" sz="2400" b="1" dirty="0" err="1">
                <a:solidFill>
                  <a:schemeClr val="bg1"/>
                </a:solidFill>
                <a:latin typeface="Calibri" pitchFamily="34" charset="0"/>
              </a:rPr>
              <a:t>huperetes</a:t>
            </a:r>
            <a:r>
              <a:rPr lang="en-US" sz="2400" b="1" dirty="0">
                <a:solidFill>
                  <a:schemeClr val="bg1"/>
                </a:solidFill>
                <a:latin typeface="Calibri" pitchFamily="34" charset="0"/>
              </a:rPr>
              <a:t>)</a:t>
            </a:r>
          </a:p>
          <a:p>
            <a:r>
              <a:rPr lang="en-US" sz="2000" b="1" dirty="0" smtClean="0">
                <a:solidFill>
                  <a:schemeClr val="bg1"/>
                </a:solidFill>
                <a:latin typeface="Calibri" pitchFamily="34" charset="0"/>
              </a:rPr>
              <a:t>From </a:t>
            </a:r>
            <a:r>
              <a:rPr lang="en-US" sz="2000" b="1" dirty="0">
                <a:solidFill>
                  <a:schemeClr val="bg1"/>
                </a:solidFill>
                <a:latin typeface="Calibri" pitchFamily="34" charset="0"/>
              </a:rPr>
              <a:t>Vines: </a:t>
            </a:r>
            <a:r>
              <a:rPr lang="en-US" sz="2000" dirty="0">
                <a:solidFill>
                  <a:schemeClr val="bg1"/>
                </a:solidFill>
                <a:latin typeface="Calibri" pitchFamily="34" charset="0"/>
              </a:rPr>
              <a:t>"any subordinate acting under another's direction;" "a minister,"; "ministers of Christ." </a:t>
            </a:r>
            <a:r>
              <a:rPr lang="en-US" sz="2000" b="1" dirty="0" smtClean="0">
                <a:solidFill>
                  <a:schemeClr val="bg1"/>
                </a:solidFill>
                <a:latin typeface="Calibri" pitchFamily="34" charset="0"/>
              </a:rPr>
              <a:t>Occurs </a:t>
            </a:r>
            <a:r>
              <a:rPr lang="en-US" sz="2000" b="1" dirty="0">
                <a:solidFill>
                  <a:schemeClr val="bg1"/>
                </a:solidFill>
                <a:latin typeface="Calibri" pitchFamily="34" charset="0"/>
              </a:rPr>
              <a:t>20 times in 20 verses </a:t>
            </a:r>
            <a:r>
              <a:rPr lang="en-US" sz="2000" dirty="0">
                <a:solidFill>
                  <a:schemeClr val="bg1"/>
                </a:solidFill>
                <a:latin typeface="Calibri" pitchFamily="34" charset="0"/>
              </a:rPr>
              <a:t>in the Greek concordance of the KJV;</a:t>
            </a:r>
            <a:r>
              <a:rPr lang="en-US" sz="2000" b="1" dirty="0">
                <a:solidFill>
                  <a:schemeClr val="bg1"/>
                </a:solidFill>
                <a:latin typeface="Calibri" pitchFamily="34" charset="0"/>
              </a:rPr>
              <a:t> </a:t>
            </a:r>
            <a:r>
              <a:rPr lang="en-US" sz="2000" dirty="0">
                <a:solidFill>
                  <a:schemeClr val="bg1"/>
                </a:solidFill>
                <a:latin typeface="Calibri" pitchFamily="34" charset="0"/>
              </a:rPr>
              <a:t>officer </a:t>
            </a:r>
            <a:r>
              <a:rPr lang="en-US" sz="2000" dirty="0" smtClean="0">
                <a:solidFill>
                  <a:schemeClr val="bg1"/>
                </a:solidFill>
                <a:latin typeface="Calibri" pitchFamily="34" charset="0"/>
              </a:rPr>
              <a:t>(11), </a:t>
            </a:r>
            <a:r>
              <a:rPr lang="en-US" sz="2000" b="1" u="sng" dirty="0">
                <a:solidFill>
                  <a:schemeClr val="bg1"/>
                </a:solidFill>
                <a:latin typeface="Calibri" pitchFamily="34" charset="0"/>
              </a:rPr>
              <a:t>minister </a:t>
            </a:r>
            <a:r>
              <a:rPr lang="en-US" sz="2000" b="1" u="sng" dirty="0" smtClean="0">
                <a:solidFill>
                  <a:schemeClr val="bg1"/>
                </a:solidFill>
                <a:latin typeface="Calibri" pitchFamily="34" charset="0"/>
              </a:rPr>
              <a:t>(5)</a:t>
            </a:r>
            <a:r>
              <a:rPr lang="en-US" sz="2000" b="1" dirty="0" smtClean="0">
                <a:solidFill>
                  <a:schemeClr val="bg1"/>
                </a:solidFill>
                <a:latin typeface="Calibri" pitchFamily="34" charset="0"/>
              </a:rPr>
              <a:t>, </a:t>
            </a:r>
            <a:r>
              <a:rPr lang="en-US" sz="2000" b="1" u="sng" dirty="0">
                <a:solidFill>
                  <a:schemeClr val="bg1"/>
                </a:solidFill>
                <a:latin typeface="Calibri" pitchFamily="34" charset="0"/>
              </a:rPr>
              <a:t>servant </a:t>
            </a:r>
            <a:r>
              <a:rPr lang="en-US" sz="2000" b="1" u="sng" dirty="0" smtClean="0">
                <a:solidFill>
                  <a:schemeClr val="bg1"/>
                </a:solidFill>
                <a:latin typeface="Calibri" pitchFamily="34" charset="0"/>
              </a:rPr>
              <a:t>(4)</a:t>
            </a:r>
            <a:endParaRPr lang="en-US" sz="2000" b="1" u="sng" dirty="0">
              <a:solidFill>
                <a:schemeClr val="bg1"/>
              </a:solidFill>
              <a:latin typeface="Calibri" pitchFamily="34" charset="0"/>
            </a:endParaRPr>
          </a:p>
          <a:p>
            <a:endParaRPr lang="en-US" sz="2400" b="1" dirty="0" smtClean="0">
              <a:solidFill>
                <a:schemeClr val="bg1"/>
              </a:solidFill>
              <a:latin typeface="Calibri" pitchFamily="34" charset="0"/>
            </a:endParaRPr>
          </a:p>
          <a:p>
            <a:r>
              <a:rPr lang="en-US" sz="2000" b="1" dirty="0" smtClean="0">
                <a:solidFill>
                  <a:schemeClr val="bg1"/>
                </a:solidFill>
                <a:latin typeface="Calibri" pitchFamily="34" charset="0"/>
              </a:rPr>
              <a:t>Luke </a:t>
            </a:r>
            <a:r>
              <a:rPr lang="en-US" sz="2000" b="1" dirty="0">
                <a:solidFill>
                  <a:schemeClr val="bg1"/>
                </a:solidFill>
                <a:latin typeface="Calibri" pitchFamily="34" charset="0"/>
              </a:rPr>
              <a:t>1:2 (NKJV) </a:t>
            </a:r>
            <a:r>
              <a:rPr lang="en-US" sz="2000" dirty="0">
                <a:solidFill>
                  <a:schemeClr val="bg1"/>
                </a:solidFill>
                <a:latin typeface="Calibri" pitchFamily="34" charset="0"/>
              </a:rPr>
              <a:t>just as those who from the beginning were eyewitnesses and </a:t>
            </a:r>
            <a:r>
              <a:rPr lang="en-US" sz="2000" u="sng" dirty="0">
                <a:solidFill>
                  <a:schemeClr val="bg1"/>
                </a:solidFill>
                <a:latin typeface="Calibri" pitchFamily="34" charset="0"/>
              </a:rPr>
              <a:t>ministers</a:t>
            </a:r>
            <a:r>
              <a:rPr lang="en-US" sz="2000" dirty="0">
                <a:solidFill>
                  <a:schemeClr val="bg1"/>
                </a:solidFill>
                <a:latin typeface="Calibri" pitchFamily="34" charset="0"/>
              </a:rPr>
              <a:t> of the word delivered them to us,</a:t>
            </a:r>
          </a:p>
          <a:p>
            <a:endParaRPr lang="en-US" sz="2000" b="1" dirty="0">
              <a:solidFill>
                <a:schemeClr val="bg1"/>
              </a:solidFill>
              <a:latin typeface="Calibri" pitchFamily="34" charset="0"/>
            </a:endParaRPr>
          </a:p>
          <a:p>
            <a:r>
              <a:rPr lang="en-US" sz="2000" b="1" dirty="0">
                <a:solidFill>
                  <a:schemeClr val="bg1"/>
                </a:solidFill>
                <a:latin typeface="Calibri" pitchFamily="34" charset="0"/>
              </a:rPr>
              <a:t>John 18:36 (NKJV) </a:t>
            </a:r>
            <a:r>
              <a:rPr lang="en-US" sz="2000" dirty="0">
                <a:solidFill>
                  <a:schemeClr val="bg1"/>
                </a:solidFill>
                <a:latin typeface="Calibri" pitchFamily="34" charset="0"/>
              </a:rPr>
              <a:t>Jesus answered, "My kingdom is not of this world. If My kingdom were of this world, My </a:t>
            </a:r>
            <a:r>
              <a:rPr lang="en-US" sz="2000" u="sng" dirty="0">
                <a:solidFill>
                  <a:schemeClr val="bg1"/>
                </a:solidFill>
                <a:latin typeface="Calibri" pitchFamily="34" charset="0"/>
              </a:rPr>
              <a:t>servants</a:t>
            </a:r>
            <a:r>
              <a:rPr lang="en-US" sz="2000" dirty="0">
                <a:solidFill>
                  <a:schemeClr val="bg1"/>
                </a:solidFill>
                <a:latin typeface="Calibri" pitchFamily="34" charset="0"/>
              </a:rPr>
              <a:t> would fight, so that I should not be delivered to the Jews; but now My kingdom is not from here."</a:t>
            </a:r>
          </a:p>
          <a:p>
            <a:endParaRPr lang="en-US" sz="2000" b="1" dirty="0">
              <a:solidFill>
                <a:schemeClr val="bg1"/>
              </a:solidFill>
              <a:latin typeface="Calibri" pitchFamily="34" charset="0"/>
            </a:endParaRPr>
          </a:p>
          <a:p>
            <a:r>
              <a:rPr lang="en-US" sz="2000" b="1" dirty="0">
                <a:solidFill>
                  <a:schemeClr val="bg1"/>
                </a:solidFill>
                <a:latin typeface="Calibri" pitchFamily="34" charset="0"/>
              </a:rPr>
              <a:t>Acts 26:15-16 (NKJV) </a:t>
            </a:r>
            <a:r>
              <a:rPr lang="en-US" sz="2000" dirty="0">
                <a:solidFill>
                  <a:schemeClr val="bg1"/>
                </a:solidFill>
                <a:latin typeface="Calibri" pitchFamily="34" charset="0"/>
              </a:rPr>
              <a:t>So I said, Who are you Lord? And He said, I am Jesus, whom you are persecuting. But rise and stand on your feet; for I have appeared to you for this purpose, to make you a </a:t>
            </a:r>
            <a:r>
              <a:rPr lang="en-US" sz="2000" u="sng" dirty="0">
                <a:solidFill>
                  <a:schemeClr val="bg1"/>
                </a:solidFill>
                <a:latin typeface="Calibri" pitchFamily="34" charset="0"/>
              </a:rPr>
              <a:t>minister</a:t>
            </a:r>
            <a:r>
              <a:rPr lang="en-US" sz="2000" dirty="0">
                <a:solidFill>
                  <a:schemeClr val="bg1"/>
                </a:solidFill>
                <a:latin typeface="Calibri" pitchFamily="34" charset="0"/>
              </a:rPr>
              <a:t> and a witness both of the things which you have seen and of the things which I will yet reveal to you.</a:t>
            </a:r>
          </a:p>
          <a:p>
            <a:endParaRPr lang="en-US" sz="2000" b="1" dirty="0">
              <a:solidFill>
                <a:schemeClr val="bg1"/>
              </a:solidFill>
              <a:latin typeface="Calibri" pitchFamily="34" charset="0"/>
            </a:endParaRPr>
          </a:p>
          <a:p>
            <a:r>
              <a:rPr lang="en-US" sz="2000" b="1" dirty="0">
                <a:solidFill>
                  <a:schemeClr val="bg1"/>
                </a:solidFill>
                <a:latin typeface="Calibri" pitchFamily="34" charset="0"/>
              </a:rPr>
              <a:t>1 Corinthians 4:1 (NKJV) </a:t>
            </a:r>
            <a:r>
              <a:rPr lang="en-US" sz="2000" dirty="0">
                <a:solidFill>
                  <a:schemeClr val="bg1"/>
                </a:solidFill>
                <a:latin typeface="Calibri" pitchFamily="34" charset="0"/>
              </a:rPr>
              <a:t>Let a man so consider us, as </a:t>
            </a:r>
            <a:r>
              <a:rPr lang="en-US" sz="2000" u="sng" dirty="0">
                <a:solidFill>
                  <a:schemeClr val="bg1"/>
                </a:solidFill>
                <a:latin typeface="Calibri" pitchFamily="34" charset="0"/>
              </a:rPr>
              <a:t>servants</a:t>
            </a:r>
            <a:r>
              <a:rPr lang="en-US" sz="2000" dirty="0">
                <a:solidFill>
                  <a:schemeClr val="bg1"/>
                </a:solidFill>
                <a:latin typeface="Calibri" pitchFamily="34" charset="0"/>
              </a:rPr>
              <a:t> of Christ and stewards of the mysteries of God</a:t>
            </a:r>
            <a:r>
              <a:rPr lang="en-US" sz="2000" dirty="0" smtClean="0">
                <a:solidFill>
                  <a:schemeClr val="bg1"/>
                </a:solidFill>
                <a:latin typeface="Calibri" pitchFamily="34" charset="0"/>
              </a:rPr>
              <a:t>.</a:t>
            </a:r>
            <a:endParaRPr lang="en-US" sz="2000" b="1" dirty="0" smtClean="0">
              <a:solidFill>
                <a:schemeClr val="bg1"/>
              </a:solidFill>
              <a:latin typeface="Calibri" pitchFamily="34" charset="0"/>
            </a:endParaRPr>
          </a:p>
        </p:txBody>
      </p:sp>
    </p:spTree>
    <p:extLst>
      <p:ext uri="{BB962C8B-B14F-4D97-AF65-F5344CB8AC3E}">
        <p14:creationId xmlns:p14="http://schemas.microsoft.com/office/powerpoint/2010/main" val="325570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81000" y="228600"/>
            <a:ext cx="8458200" cy="6309420"/>
          </a:xfrm>
          <a:prstGeom prst="rect">
            <a:avLst/>
          </a:prstGeom>
          <a:noFill/>
        </p:spPr>
        <p:txBody>
          <a:bodyPr wrap="square" rtlCol="0">
            <a:spAutoFit/>
          </a:bodyPr>
          <a:lstStyle/>
          <a:p>
            <a:r>
              <a:rPr lang="en-US" sz="2400" b="1" dirty="0">
                <a:solidFill>
                  <a:schemeClr val="bg1"/>
                </a:solidFill>
                <a:latin typeface="Calibri" pitchFamily="34" charset="0"/>
              </a:rPr>
              <a:t>(Noun, 1249, </a:t>
            </a:r>
            <a:r>
              <a:rPr lang="en-US" sz="2400" b="1" dirty="0" err="1">
                <a:solidFill>
                  <a:schemeClr val="bg1"/>
                </a:solidFill>
                <a:latin typeface="Calibri" pitchFamily="34" charset="0"/>
              </a:rPr>
              <a:t>diakonos</a:t>
            </a:r>
            <a:r>
              <a:rPr lang="en-US" sz="2400" b="1" dirty="0">
                <a:solidFill>
                  <a:schemeClr val="bg1"/>
                </a:solidFill>
                <a:latin typeface="Calibri" pitchFamily="34" charset="0"/>
              </a:rPr>
              <a:t>) </a:t>
            </a:r>
          </a:p>
          <a:p>
            <a:r>
              <a:rPr lang="en-US" sz="2000" b="1" dirty="0">
                <a:solidFill>
                  <a:schemeClr val="bg1"/>
                </a:solidFill>
                <a:latin typeface="Calibri" pitchFamily="34" charset="0"/>
              </a:rPr>
              <a:t>From Vines</a:t>
            </a:r>
            <a:r>
              <a:rPr lang="en-US" sz="2000" dirty="0">
                <a:solidFill>
                  <a:schemeClr val="bg1"/>
                </a:solidFill>
                <a:latin typeface="Calibri" pitchFamily="34" charset="0"/>
              </a:rPr>
              <a:t>: "a servant, attendant, minister, deacon," is translated "minister".</a:t>
            </a:r>
          </a:p>
          <a:p>
            <a:r>
              <a:rPr lang="en-US" sz="2000" b="1" dirty="0">
                <a:solidFill>
                  <a:schemeClr val="bg1"/>
                </a:solidFill>
                <a:latin typeface="Calibri" pitchFamily="34" charset="0"/>
              </a:rPr>
              <a:t>Occurs 31 times in 28 verses </a:t>
            </a:r>
            <a:r>
              <a:rPr lang="en-US" sz="2000" dirty="0">
                <a:solidFill>
                  <a:schemeClr val="bg1"/>
                </a:solidFill>
                <a:latin typeface="Calibri" pitchFamily="34" charset="0"/>
              </a:rPr>
              <a:t>in the Greek concordance of the KJV; </a:t>
            </a:r>
            <a:r>
              <a:rPr lang="en-US" sz="2000" b="1" u="sng" dirty="0">
                <a:solidFill>
                  <a:schemeClr val="bg1"/>
                </a:solidFill>
                <a:latin typeface="Calibri" pitchFamily="34" charset="0"/>
              </a:rPr>
              <a:t>minister (20)</a:t>
            </a:r>
            <a:r>
              <a:rPr lang="en-US" sz="2000" dirty="0">
                <a:solidFill>
                  <a:schemeClr val="bg1"/>
                </a:solidFill>
                <a:latin typeface="Calibri" pitchFamily="34" charset="0"/>
              </a:rPr>
              <a:t>, </a:t>
            </a:r>
            <a:r>
              <a:rPr lang="en-US" sz="2000" b="1" u="sng" dirty="0">
                <a:solidFill>
                  <a:schemeClr val="bg1"/>
                </a:solidFill>
                <a:latin typeface="Calibri" pitchFamily="34" charset="0"/>
              </a:rPr>
              <a:t>servant (8)</a:t>
            </a:r>
            <a:r>
              <a:rPr lang="en-US" sz="2000" dirty="0">
                <a:solidFill>
                  <a:schemeClr val="bg1"/>
                </a:solidFill>
                <a:latin typeface="Calibri" pitchFamily="34" charset="0"/>
              </a:rPr>
              <a:t>, </a:t>
            </a:r>
            <a:r>
              <a:rPr lang="en-US" sz="2000" b="1" u="sng" dirty="0">
                <a:solidFill>
                  <a:schemeClr val="bg1"/>
                </a:solidFill>
                <a:latin typeface="Calibri" pitchFamily="34" charset="0"/>
              </a:rPr>
              <a:t>deacon (3)</a:t>
            </a:r>
          </a:p>
          <a:p>
            <a:endParaRPr lang="en-US" sz="2000" dirty="0">
              <a:solidFill>
                <a:schemeClr val="bg1"/>
              </a:solidFill>
              <a:latin typeface="Calibri" pitchFamily="34" charset="0"/>
            </a:endParaRPr>
          </a:p>
          <a:p>
            <a:r>
              <a:rPr lang="en-US" sz="2000" dirty="0">
                <a:solidFill>
                  <a:schemeClr val="bg1"/>
                </a:solidFill>
                <a:latin typeface="Calibri" pitchFamily="34" charset="0"/>
              </a:rPr>
              <a:t>(</a:t>
            </a:r>
            <a:r>
              <a:rPr lang="en-US" sz="2000" b="1" dirty="0">
                <a:solidFill>
                  <a:schemeClr val="bg1"/>
                </a:solidFill>
                <a:latin typeface="Calibri" pitchFamily="34" charset="0"/>
              </a:rPr>
              <a:t>Noun, 1248, </a:t>
            </a:r>
            <a:r>
              <a:rPr lang="en-US" sz="2000" b="1" dirty="0" err="1">
                <a:solidFill>
                  <a:schemeClr val="bg1"/>
                </a:solidFill>
                <a:latin typeface="Calibri" pitchFamily="34" charset="0"/>
              </a:rPr>
              <a:t>diakonia</a:t>
            </a:r>
            <a:r>
              <a:rPr lang="en-US" sz="2000" b="1" dirty="0">
                <a:solidFill>
                  <a:schemeClr val="bg1"/>
                </a:solidFill>
                <a:latin typeface="Calibri" pitchFamily="34" charset="0"/>
              </a:rPr>
              <a:t>): from the root word </a:t>
            </a:r>
            <a:r>
              <a:rPr lang="en-US" sz="2000" b="1" dirty="0" err="1">
                <a:solidFill>
                  <a:schemeClr val="bg1"/>
                </a:solidFill>
                <a:latin typeface="Calibri" pitchFamily="34" charset="0"/>
              </a:rPr>
              <a:t>diakonos</a:t>
            </a:r>
            <a:r>
              <a:rPr lang="en-US" sz="2000" b="1" dirty="0">
                <a:solidFill>
                  <a:schemeClr val="bg1"/>
                </a:solidFill>
                <a:latin typeface="Calibri" pitchFamily="34" charset="0"/>
              </a:rPr>
              <a:t> (1249)</a:t>
            </a:r>
          </a:p>
          <a:p>
            <a:r>
              <a:rPr lang="en-US" sz="2000" b="1" dirty="0">
                <a:solidFill>
                  <a:schemeClr val="bg1"/>
                </a:solidFill>
                <a:latin typeface="Calibri" pitchFamily="34" charset="0"/>
              </a:rPr>
              <a:t>From Vines</a:t>
            </a:r>
            <a:r>
              <a:rPr lang="en-US" sz="2000" dirty="0">
                <a:solidFill>
                  <a:schemeClr val="bg1"/>
                </a:solidFill>
                <a:latin typeface="Calibri" pitchFamily="34" charset="0"/>
              </a:rPr>
              <a:t>: </a:t>
            </a:r>
            <a:r>
              <a:rPr lang="en-US" sz="2000" dirty="0" smtClean="0">
                <a:solidFill>
                  <a:schemeClr val="bg1"/>
                </a:solidFill>
                <a:latin typeface="Calibri" pitchFamily="34" charset="0"/>
              </a:rPr>
              <a:t>"</a:t>
            </a:r>
            <a:r>
              <a:rPr lang="en-US" sz="2000" dirty="0">
                <a:solidFill>
                  <a:schemeClr val="bg1"/>
                </a:solidFill>
                <a:latin typeface="Calibri" pitchFamily="34" charset="0"/>
              </a:rPr>
              <a:t>service, ministry</a:t>
            </a:r>
            <a:r>
              <a:rPr lang="en-US" sz="2000" dirty="0" smtClean="0">
                <a:solidFill>
                  <a:schemeClr val="bg1"/>
                </a:solidFill>
                <a:latin typeface="Calibri" pitchFamily="34" charset="0"/>
              </a:rPr>
              <a:t>,“; religious </a:t>
            </a:r>
            <a:r>
              <a:rPr lang="en-US" sz="2000" dirty="0">
                <a:solidFill>
                  <a:schemeClr val="bg1"/>
                </a:solidFill>
                <a:latin typeface="Calibri" pitchFamily="34" charset="0"/>
              </a:rPr>
              <a:t>and spiritual "ministration,"; </a:t>
            </a:r>
            <a:r>
              <a:rPr lang="en-US" sz="2000" dirty="0" smtClean="0">
                <a:solidFill>
                  <a:schemeClr val="bg1"/>
                </a:solidFill>
                <a:latin typeface="Calibri" pitchFamily="34" charset="0"/>
              </a:rPr>
              <a:t>apostolic </a:t>
            </a:r>
            <a:r>
              <a:rPr lang="en-US" sz="2000" dirty="0">
                <a:solidFill>
                  <a:schemeClr val="bg1"/>
                </a:solidFill>
                <a:latin typeface="Calibri" pitchFamily="34" charset="0"/>
              </a:rPr>
              <a:t>"ministry,"; </a:t>
            </a:r>
            <a:r>
              <a:rPr lang="en-US" sz="2000" dirty="0" smtClean="0">
                <a:solidFill>
                  <a:schemeClr val="bg1"/>
                </a:solidFill>
                <a:latin typeface="Calibri" pitchFamily="34" charset="0"/>
              </a:rPr>
              <a:t>service </a:t>
            </a:r>
            <a:r>
              <a:rPr lang="en-US" sz="2000" dirty="0">
                <a:solidFill>
                  <a:schemeClr val="bg1"/>
                </a:solidFill>
                <a:latin typeface="Calibri" pitchFamily="34" charset="0"/>
              </a:rPr>
              <a:t>of believers; </a:t>
            </a:r>
            <a:r>
              <a:rPr lang="en-US" sz="2000" dirty="0" smtClean="0">
                <a:solidFill>
                  <a:schemeClr val="bg1"/>
                </a:solidFill>
                <a:latin typeface="Calibri" pitchFamily="34" charset="0"/>
              </a:rPr>
              <a:t>collectively </a:t>
            </a:r>
            <a:r>
              <a:rPr lang="en-US" sz="2000" dirty="0">
                <a:solidFill>
                  <a:schemeClr val="bg1"/>
                </a:solidFill>
                <a:latin typeface="Calibri" pitchFamily="34" charset="0"/>
              </a:rPr>
              <a:t>of a local church, "relief"; </a:t>
            </a:r>
            <a:r>
              <a:rPr lang="en-US" sz="2000" dirty="0" smtClean="0">
                <a:solidFill>
                  <a:schemeClr val="bg1"/>
                </a:solidFill>
                <a:latin typeface="Calibri" pitchFamily="34" charset="0"/>
              </a:rPr>
              <a:t>"</a:t>
            </a:r>
            <a:r>
              <a:rPr lang="en-US" sz="2000" dirty="0">
                <a:solidFill>
                  <a:schemeClr val="bg1"/>
                </a:solidFill>
                <a:latin typeface="Calibri" pitchFamily="34" charset="0"/>
              </a:rPr>
              <a:t>ministry" of the Holy Spirit in the Gospel; </a:t>
            </a:r>
            <a:r>
              <a:rPr lang="en-US" sz="2000" dirty="0" smtClean="0">
                <a:solidFill>
                  <a:schemeClr val="bg1"/>
                </a:solidFill>
                <a:latin typeface="Calibri" pitchFamily="34" charset="0"/>
              </a:rPr>
              <a:t>general </a:t>
            </a:r>
            <a:r>
              <a:rPr lang="en-US" sz="2000" dirty="0">
                <a:solidFill>
                  <a:schemeClr val="bg1"/>
                </a:solidFill>
                <a:latin typeface="Calibri" pitchFamily="34" charset="0"/>
              </a:rPr>
              <a:t>"ministry" of a servant of the </a:t>
            </a:r>
            <a:r>
              <a:rPr lang="en-US" sz="2000" dirty="0" smtClean="0">
                <a:solidFill>
                  <a:schemeClr val="bg1"/>
                </a:solidFill>
                <a:latin typeface="Calibri" pitchFamily="34" charset="0"/>
              </a:rPr>
              <a:t>Lord in </a:t>
            </a:r>
            <a:r>
              <a:rPr lang="en-US" sz="2000" dirty="0">
                <a:solidFill>
                  <a:schemeClr val="bg1"/>
                </a:solidFill>
                <a:latin typeface="Calibri" pitchFamily="34" charset="0"/>
              </a:rPr>
              <a:t>preaching and </a:t>
            </a:r>
            <a:r>
              <a:rPr lang="en-US" sz="2000" dirty="0" smtClean="0">
                <a:solidFill>
                  <a:schemeClr val="bg1"/>
                </a:solidFill>
                <a:latin typeface="Calibri" pitchFamily="34" charset="0"/>
              </a:rPr>
              <a:t>teaching.  </a:t>
            </a:r>
            <a:r>
              <a:rPr lang="en-US" sz="2000" b="1" dirty="0" smtClean="0">
                <a:solidFill>
                  <a:schemeClr val="bg1"/>
                </a:solidFill>
                <a:latin typeface="Calibri" pitchFamily="34" charset="0"/>
              </a:rPr>
              <a:t>Occurs </a:t>
            </a:r>
            <a:r>
              <a:rPr lang="en-US" sz="2000" b="1" dirty="0">
                <a:solidFill>
                  <a:schemeClr val="bg1"/>
                </a:solidFill>
                <a:latin typeface="Calibri" pitchFamily="34" charset="0"/>
              </a:rPr>
              <a:t>36 times in 32 verses </a:t>
            </a:r>
            <a:r>
              <a:rPr lang="en-US" sz="2000" dirty="0">
                <a:solidFill>
                  <a:schemeClr val="bg1"/>
                </a:solidFill>
                <a:latin typeface="Calibri" pitchFamily="34" charset="0"/>
              </a:rPr>
              <a:t>in the Greek concordance of the KJV; </a:t>
            </a:r>
            <a:r>
              <a:rPr lang="en-US" sz="2000" b="1" u="sng" dirty="0">
                <a:solidFill>
                  <a:schemeClr val="bg1"/>
                </a:solidFill>
                <a:latin typeface="Calibri" pitchFamily="34" charset="0"/>
              </a:rPr>
              <a:t>ministry (16)</a:t>
            </a:r>
            <a:r>
              <a:rPr lang="en-US" sz="2000" dirty="0">
                <a:solidFill>
                  <a:schemeClr val="bg1"/>
                </a:solidFill>
                <a:latin typeface="Calibri" pitchFamily="34" charset="0"/>
              </a:rPr>
              <a:t>, </a:t>
            </a:r>
            <a:r>
              <a:rPr lang="en-US" sz="2000" b="1" u="sng" dirty="0">
                <a:solidFill>
                  <a:schemeClr val="bg1"/>
                </a:solidFill>
                <a:latin typeface="Calibri" pitchFamily="34" charset="0"/>
              </a:rPr>
              <a:t>ministration (6)</a:t>
            </a:r>
            <a:r>
              <a:rPr lang="en-US" sz="2000" dirty="0">
                <a:solidFill>
                  <a:schemeClr val="bg1"/>
                </a:solidFill>
                <a:latin typeface="Calibri" pitchFamily="34" charset="0"/>
              </a:rPr>
              <a:t>, </a:t>
            </a:r>
            <a:r>
              <a:rPr lang="en-US" sz="2000" b="1" u="sng" dirty="0">
                <a:solidFill>
                  <a:schemeClr val="bg1"/>
                </a:solidFill>
                <a:latin typeface="Calibri" pitchFamily="34" charset="0"/>
              </a:rPr>
              <a:t>ministering (</a:t>
            </a:r>
            <a:r>
              <a:rPr lang="en-US" sz="2000" b="1" u="sng" dirty="0" smtClean="0">
                <a:solidFill>
                  <a:schemeClr val="bg1"/>
                </a:solidFill>
                <a:latin typeface="Calibri" pitchFamily="34" charset="0"/>
              </a:rPr>
              <a:t>3)</a:t>
            </a:r>
            <a:r>
              <a:rPr lang="en-US" sz="2000" dirty="0" smtClean="0">
                <a:solidFill>
                  <a:schemeClr val="bg1"/>
                </a:solidFill>
                <a:latin typeface="Calibri" pitchFamily="34" charset="0"/>
              </a:rPr>
              <a:t>.</a:t>
            </a:r>
            <a:endParaRPr lang="en-US" sz="2000" dirty="0">
              <a:solidFill>
                <a:schemeClr val="bg1"/>
              </a:solidFill>
              <a:latin typeface="Calibri" pitchFamily="34" charset="0"/>
            </a:endParaRPr>
          </a:p>
          <a:p>
            <a:endParaRPr lang="en-US" sz="2000" dirty="0">
              <a:solidFill>
                <a:schemeClr val="bg1"/>
              </a:solidFill>
              <a:latin typeface="Calibri" pitchFamily="34" charset="0"/>
            </a:endParaRPr>
          </a:p>
          <a:p>
            <a:r>
              <a:rPr lang="en-US" sz="2000" b="1" dirty="0">
                <a:solidFill>
                  <a:schemeClr val="bg1"/>
                </a:solidFill>
                <a:latin typeface="Calibri" pitchFamily="34" charset="0"/>
              </a:rPr>
              <a:t>(Verb, 1247, </a:t>
            </a:r>
            <a:r>
              <a:rPr lang="en-US" sz="2000" b="1" dirty="0" err="1">
                <a:solidFill>
                  <a:schemeClr val="bg1"/>
                </a:solidFill>
                <a:latin typeface="Calibri" pitchFamily="34" charset="0"/>
              </a:rPr>
              <a:t>diakoneo</a:t>
            </a:r>
            <a:r>
              <a:rPr lang="en-US" sz="2000" b="1" dirty="0">
                <a:solidFill>
                  <a:schemeClr val="bg1"/>
                </a:solidFill>
                <a:latin typeface="Calibri" pitchFamily="34" charset="0"/>
              </a:rPr>
              <a:t>): from the root word </a:t>
            </a:r>
            <a:r>
              <a:rPr lang="en-US" sz="2000" b="1" dirty="0" err="1">
                <a:solidFill>
                  <a:schemeClr val="bg1"/>
                </a:solidFill>
                <a:latin typeface="Calibri" pitchFamily="34" charset="0"/>
              </a:rPr>
              <a:t>diakonos</a:t>
            </a:r>
            <a:r>
              <a:rPr lang="en-US" sz="2000" b="1" dirty="0">
                <a:solidFill>
                  <a:schemeClr val="bg1"/>
                </a:solidFill>
                <a:latin typeface="Calibri" pitchFamily="34" charset="0"/>
              </a:rPr>
              <a:t> (1249)</a:t>
            </a:r>
          </a:p>
          <a:p>
            <a:r>
              <a:rPr lang="en-US" sz="2000" b="1" dirty="0">
                <a:solidFill>
                  <a:schemeClr val="bg1"/>
                </a:solidFill>
                <a:latin typeface="Calibri" pitchFamily="34" charset="0"/>
              </a:rPr>
              <a:t>From Vines</a:t>
            </a:r>
            <a:r>
              <a:rPr lang="en-US" sz="2000" dirty="0">
                <a:solidFill>
                  <a:schemeClr val="bg1"/>
                </a:solidFill>
                <a:latin typeface="Calibri" pitchFamily="34" charset="0"/>
              </a:rPr>
              <a:t>: "to be a servant, attendant, to serve, wait upon, minister"; </a:t>
            </a:r>
            <a:r>
              <a:rPr lang="en-US" sz="2000" dirty="0" smtClean="0">
                <a:solidFill>
                  <a:schemeClr val="bg1"/>
                </a:solidFill>
                <a:latin typeface="Calibri" pitchFamily="34" charset="0"/>
              </a:rPr>
              <a:t>attending</a:t>
            </a:r>
            <a:r>
              <a:rPr lang="en-US" sz="2000" dirty="0">
                <a:solidFill>
                  <a:schemeClr val="bg1"/>
                </a:solidFill>
                <a:latin typeface="Calibri" pitchFamily="34" charset="0"/>
              </a:rPr>
              <a:t>, in a more general way, to anything that may serve another's interests: </a:t>
            </a:r>
            <a:r>
              <a:rPr lang="en-US" sz="2000" dirty="0" smtClean="0">
                <a:solidFill>
                  <a:schemeClr val="bg1"/>
                </a:solidFill>
                <a:latin typeface="Calibri" pitchFamily="34" charset="0"/>
              </a:rPr>
              <a:t>conveyance </a:t>
            </a:r>
            <a:r>
              <a:rPr lang="en-US" sz="2000" dirty="0">
                <a:solidFill>
                  <a:schemeClr val="bg1"/>
                </a:solidFill>
                <a:latin typeface="Calibri" pitchFamily="34" charset="0"/>
              </a:rPr>
              <a:t>of </a:t>
            </a:r>
            <a:r>
              <a:rPr lang="en-US" sz="2000" dirty="0" smtClean="0">
                <a:solidFill>
                  <a:schemeClr val="bg1"/>
                </a:solidFill>
                <a:latin typeface="Calibri" pitchFamily="34" charset="0"/>
              </a:rPr>
              <a:t>material </a:t>
            </a:r>
            <a:r>
              <a:rPr lang="en-US" sz="2000" dirty="0">
                <a:solidFill>
                  <a:schemeClr val="bg1"/>
                </a:solidFill>
                <a:latin typeface="Calibri" pitchFamily="34" charset="0"/>
              </a:rPr>
              <a:t>gifts of assisting the needy; </a:t>
            </a:r>
            <a:r>
              <a:rPr lang="en-US" sz="2000" dirty="0" smtClean="0">
                <a:solidFill>
                  <a:schemeClr val="bg1"/>
                </a:solidFill>
                <a:latin typeface="Calibri" pitchFamily="34" charset="0"/>
              </a:rPr>
              <a:t>ministry </a:t>
            </a:r>
            <a:r>
              <a:rPr lang="en-US" sz="2000" dirty="0">
                <a:solidFill>
                  <a:schemeClr val="bg1"/>
                </a:solidFill>
                <a:latin typeface="Calibri" pitchFamily="34" charset="0"/>
              </a:rPr>
              <a:t>of believers one to another in various </a:t>
            </a:r>
            <a:r>
              <a:rPr lang="en-US" sz="2000" dirty="0" smtClean="0">
                <a:solidFill>
                  <a:schemeClr val="bg1"/>
                </a:solidFill>
                <a:latin typeface="Calibri" pitchFamily="34" charset="0"/>
              </a:rPr>
              <a:t>ways. </a:t>
            </a:r>
            <a:r>
              <a:rPr lang="en-US" sz="2000" b="1" dirty="0" smtClean="0">
                <a:solidFill>
                  <a:schemeClr val="bg1"/>
                </a:solidFill>
                <a:latin typeface="Calibri" pitchFamily="34" charset="0"/>
              </a:rPr>
              <a:t>Occurs </a:t>
            </a:r>
            <a:r>
              <a:rPr lang="en-US" sz="2000" b="1" dirty="0">
                <a:solidFill>
                  <a:schemeClr val="bg1"/>
                </a:solidFill>
                <a:latin typeface="Calibri" pitchFamily="34" charset="0"/>
              </a:rPr>
              <a:t>38 times in 32 verses </a:t>
            </a:r>
            <a:r>
              <a:rPr lang="en-US" sz="2000" dirty="0">
                <a:solidFill>
                  <a:schemeClr val="bg1"/>
                </a:solidFill>
                <a:latin typeface="Calibri" pitchFamily="34" charset="0"/>
              </a:rPr>
              <a:t>in the Greek concordance of the KJV; </a:t>
            </a:r>
            <a:r>
              <a:rPr lang="en-US" sz="2000" b="1" u="sng" dirty="0">
                <a:solidFill>
                  <a:schemeClr val="bg1"/>
                </a:solidFill>
                <a:latin typeface="Calibri" pitchFamily="34" charset="0"/>
              </a:rPr>
              <a:t>minister unto (15)</a:t>
            </a:r>
            <a:r>
              <a:rPr lang="en-US" sz="2000" dirty="0">
                <a:solidFill>
                  <a:schemeClr val="bg1"/>
                </a:solidFill>
                <a:latin typeface="Calibri" pitchFamily="34" charset="0"/>
              </a:rPr>
              <a:t>, </a:t>
            </a:r>
            <a:r>
              <a:rPr lang="en-US" sz="2000" b="1" u="sng" dirty="0">
                <a:solidFill>
                  <a:schemeClr val="bg1"/>
                </a:solidFill>
                <a:latin typeface="Calibri" pitchFamily="34" charset="0"/>
              </a:rPr>
              <a:t>serve (10)</a:t>
            </a:r>
            <a:r>
              <a:rPr lang="en-US" sz="2000" dirty="0">
                <a:solidFill>
                  <a:schemeClr val="bg1"/>
                </a:solidFill>
                <a:latin typeface="Calibri" pitchFamily="34" charset="0"/>
              </a:rPr>
              <a:t>, </a:t>
            </a:r>
            <a:r>
              <a:rPr lang="en-US" sz="2000" b="1" u="sng" dirty="0">
                <a:solidFill>
                  <a:schemeClr val="bg1"/>
                </a:solidFill>
                <a:latin typeface="Calibri" pitchFamily="34" charset="0"/>
              </a:rPr>
              <a:t>minister (</a:t>
            </a:r>
            <a:r>
              <a:rPr lang="en-US" sz="2000" b="1" u="sng" dirty="0" smtClean="0">
                <a:solidFill>
                  <a:schemeClr val="bg1"/>
                </a:solidFill>
                <a:latin typeface="Calibri" pitchFamily="34" charset="0"/>
              </a:rPr>
              <a:t>7)</a:t>
            </a:r>
            <a:r>
              <a:rPr lang="en-US" sz="2000" dirty="0" smtClean="0">
                <a:solidFill>
                  <a:schemeClr val="bg1"/>
                </a:solidFill>
                <a:latin typeface="Calibri" pitchFamily="34" charset="0"/>
              </a:rPr>
              <a:t>.</a:t>
            </a:r>
          </a:p>
          <a:p>
            <a:endParaRPr lang="en-US" sz="2000" dirty="0">
              <a:solidFill>
                <a:schemeClr val="bg1"/>
              </a:solidFill>
              <a:latin typeface="Calibri" pitchFamily="34" charset="0"/>
            </a:endParaRPr>
          </a:p>
          <a:p>
            <a:r>
              <a:rPr lang="en-US" sz="2000" b="1" u="sng" dirty="0" smtClean="0">
                <a:solidFill>
                  <a:schemeClr val="bg1"/>
                </a:solidFill>
                <a:latin typeface="Calibri" pitchFamily="34" charset="0"/>
              </a:rPr>
              <a:t>*1 </a:t>
            </a:r>
            <a:r>
              <a:rPr lang="en-US" sz="2000" b="1" u="sng" dirty="0">
                <a:solidFill>
                  <a:schemeClr val="bg1"/>
                </a:solidFill>
                <a:latin typeface="Calibri" pitchFamily="34" charset="0"/>
              </a:rPr>
              <a:t>Greek word </a:t>
            </a:r>
            <a:r>
              <a:rPr lang="en-US" sz="2000" b="1" u="sng" dirty="0" smtClean="0">
                <a:solidFill>
                  <a:schemeClr val="bg1"/>
                </a:solidFill>
                <a:latin typeface="Calibri" pitchFamily="34" charset="0"/>
              </a:rPr>
              <a:t>gives 105 references to </a:t>
            </a:r>
            <a:r>
              <a:rPr lang="en-US" sz="2000" b="1" u="sng" dirty="0">
                <a:solidFill>
                  <a:schemeClr val="bg1"/>
                </a:solidFill>
                <a:latin typeface="Calibri" pitchFamily="34" charset="0"/>
              </a:rPr>
              <a:t>service </a:t>
            </a:r>
            <a:r>
              <a:rPr lang="en-US" sz="2000" b="1" u="sng" dirty="0" smtClean="0">
                <a:solidFill>
                  <a:schemeClr val="bg1"/>
                </a:solidFill>
                <a:latin typeface="Calibri" pitchFamily="34" charset="0"/>
              </a:rPr>
              <a:t>&amp; </a:t>
            </a:r>
            <a:r>
              <a:rPr lang="en-US" sz="2000" b="1" u="sng" dirty="0">
                <a:solidFill>
                  <a:schemeClr val="bg1"/>
                </a:solidFill>
                <a:latin typeface="Calibri" pitchFamily="34" charset="0"/>
              </a:rPr>
              <a:t>ministering in the </a:t>
            </a:r>
            <a:r>
              <a:rPr lang="en-US" sz="2000" b="1" u="sng" dirty="0" smtClean="0">
                <a:solidFill>
                  <a:schemeClr val="bg1"/>
                </a:solidFill>
                <a:latin typeface="Calibri" pitchFamily="34" charset="0"/>
              </a:rPr>
              <a:t>NT!</a:t>
            </a:r>
            <a:endParaRPr lang="en-US" sz="2000" b="1" u="sng" dirty="0">
              <a:solidFill>
                <a:schemeClr val="bg1"/>
              </a:solidFill>
              <a:latin typeface="Calibri" pitchFamily="34" charset="0"/>
            </a:endParaRPr>
          </a:p>
        </p:txBody>
      </p:sp>
    </p:spTree>
    <p:extLst>
      <p:ext uri="{BB962C8B-B14F-4D97-AF65-F5344CB8AC3E}">
        <p14:creationId xmlns:p14="http://schemas.microsoft.com/office/powerpoint/2010/main" val="193794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5047536"/>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000" b="1" dirty="0">
                <a:solidFill>
                  <a:schemeClr val="bg1"/>
                </a:solidFill>
                <a:latin typeface="Arial" panose="020B0604020202020204" pitchFamily="34" charset="0"/>
                <a:cs typeface="Arial" panose="020B0604020202020204" pitchFamily="34" charset="0"/>
              </a:rPr>
              <a:t>Matthew 25:44 (NKJV)</a:t>
            </a:r>
            <a:r>
              <a:rPr lang="en-US" sz="2000" dirty="0">
                <a:solidFill>
                  <a:schemeClr val="bg1"/>
                </a:solidFill>
                <a:latin typeface="Arial" panose="020B0604020202020204" pitchFamily="34" charset="0"/>
                <a:cs typeface="Arial" panose="020B0604020202020204" pitchFamily="34" charset="0"/>
              </a:rPr>
              <a:t> "Then they also will answer Him, saying, 'Lord, when did we see You hungry or thirsty or a stranger or naked or sick or in prison, and did not </a:t>
            </a:r>
            <a:r>
              <a:rPr lang="en-US" sz="2000" u="sng" dirty="0">
                <a:solidFill>
                  <a:schemeClr val="bg1"/>
                </a:solidFill>
                <a:latin typeface="Arial" panose="020B0604020202020204" pitchFamily="34" charset="0"/>
                <a:cs typeface="Arial" panose="020B0604020202020204" pitchFamily="34" charset="0"/>
              </a:rPr>
              <a:t>minister</a:t>
            </a:r>
            <a:r>
              <a:rPr lang="en-US" sz="2000" dirty="0">
                <a:solidFill>
                  <a:schemeClr val="bg1"/>
                </a:solidFill>
                <a:latin typeface="Arial" panose="020B0604020202020204" pitchFamily="34" charset="0"/>
                <a:cs typeface="Arial" panose="020B0604020202020204" pitchFamily="34" charset="0"/>
              </a:rPr>
              <a:t> to </a:t>
            </a:r>
            <a:r>
              <a:rPr lang="en-US" sz="2000" dirty="0" smtClean="0">
                <a:solidFill>
                  <a:schemeClr val="bg1"/>
                </a:solidFill>
                <a:latin typeface="Arial" panose="020B0604020202020204" pitchFamily="34" charset="0"/>
                <a:cs typeface="Arial" panose="020B0604020202020204" pitchFamily="34" charset="0"/>
              </a:rPr>
              <a:t>You?’</a:t>
            </a:r>
          </a:p>
          <a:p>
            <a:endParaRPr lang="en-US" sz="2000" dirty="0">
              <a:solidFill>
                <a:schemeClr val="bg1"/>
              </a:solidFill>
              <a:latin typeface="Arial" panose="020B0604020202020204" pitchFamily="34" charset="0"/>
              <a:cs typeface="Arial" panose="020B0604020202020204" pitchFamily="34" charset="0"/>
            </a:endParaRPr>
          </a:p>
          <a:p>
            <a:r>
              <a:rPr lang="en-US" sz="2000" b="1" dirty="0">
                <a:solidFill>
                  <a:schemeClr val="bg1"/>
                </a:solidFill>
                <a:latin typeface="Arial" panose="020B0604020202020204" pitchFamily="34" charset="0"/>
                <a:cs typeface="Arial" panose="020B0604020202020204" pitchFamily="34" charset="0"/>
              </a:rPr>
              <a:t>Matthew 27:55 (NKJV)</a:t>
            </a:r>
            <a:r>
              <a:rPr lang="en-US" sz="2000" dirty="0">
                <a:solidFill>
                  <a:schemeClr val="bg1"/>
                </a:solidFill>
                <a:latin typeface="Arial" panose="020B0604020202020204" pitchFamily="34" charset="0"/>
                <a:cs typeface="Arial" panose="020B0604020202020204" pitchFamily="34" charset="0"/>
              </a:rPr>
              <a:t> And many women who followed Jesus from Galilee, </a:t>
            </a:r>
            <a:r>
              <a:rPr lang="en-US" sz="2000" u="sng" dirty="0">
                <a:solidFill>
                  <a:schemeClr val="bg1"/>
                </a:solidFill>
                <a:latin typeface="Arial" panose="020B0604020202020204" pitchFamily="34" charset="0"/>
                <a:cs typeface="Arial" panose="020B0604020202020204" pitchFamily="34" charset="0"/>
              </a:rPr>
              <a:t>ministering</a:t>
            </a:r>
            <a:r>
              <a:rPr lang="en-US" sz="2000" dirty="0">
                <a:solidFill>
                  <a:schemeClr val="bg1"/>
                </a:solidFill>
                <a:latin typeface="Arial" panose="020B0604020202020204" pitchFamily="34" charset="0"/>
                <a:cs typeface="Arial" panose="020B0604020202020204" pitchFamily="34" charset="0"/>
              </a:rPr>
              <a:t> to Him, were there looking on from afar,</a:t>
            </a:r>
          </a:p>
          <a:p>
            <a:endParaRPr lang="en-US" sz="2000" b="1" dirty="0" smtClean="0">
              <a:solidFill>
                <a:schemeClr val="bg1"/>
              </a:solidFill>
              <a:latin typeface="Arial" panose="020B0604020202020204" pitchFamily="34" charset="0"/>
              <a:cs typeface="Arial" panose="020B0604020202020204" pitchFamily="34" charset="0"/>
            </a:endParaRPr>
          </a:p>
          <a:p>
            <a:r>
              <a:rPr lang="en-US" sz="2000" b="1" dirty="0" smtClean="0">
                <a:solidFill>
                  <a:schemeClr val="bg1"/>
                </a:solidFill>
                <a:latin typeface="Arial" panose="020B0604020202020204" pitchFamily="34" charset="0"/>
                <a:cs typeface="Arial" panose="020B0604020202020204" pitchFamily="34" charset="0"/>
              </a:rPr>
              <a:t>Matthew </a:t>
            </a:r>
            <a:r>
              <a:rPr lang="en-US" sz="2000" b="1" dirty="0">
                <a:solidFill>
                  <a:schemeClr val="bg1"/>
                </a:solidFill>
                <a:latin typeface="Arial" panose="020B0604020202020204" pitchFamily="34" charset="0"/>
                <a:cs typeface="Arial" panose="020B0604020202020204" pitchFamily="34" charset="0"/>
              </a:rPr>
              <a:t>20:25-28 (NKJV)</a:t>
            </a:r>
            <a:r>
              <a:rPr lang="en-US" sz="2000" dirty="0">
                <a:solidFill>
                  <a:schemeClr val="bg1"/>
                </a:solidFill>
                <a:latin typeface="Arial" panose="020B0604020202020204" pitchFamily="34" charset="0"/>
                <a:cs typeface="Arial" panose="020B0604020202020204" pitchFamily="34" charset="0"/>
              </a:rPr>
              <a:t> But Jesus called them to </a:t>
            </a:r>
            <a:r>
              <a:rPr lang="en-US" sz="2000" i="1" dirty="0">
                <a:solidFill>
                  <a:schemeClr val="bg1"/>
                </a:solidFill>
                <a:latin typeface="Arial" panose="020B0604020202020204" pitchFamily="34" charset="0"/>
                <a:cs typeface="Arial" panose="020B0604020202020204" pitchFamily="34" charset="0"/>
              </a:rPr>
              <a:t>Himself</a:t>
            </a:r>
            <a:r>
              <a:rPr lang="en-US" sz="2000" dirty="0">
                <a:solidFill>
                  <a:schemeClr val="bg1"/>
                </a:solidFill>
                <a:latin typeface="Arial" panose="020B0604020202020204" pitchFamily="34" charset="0"/>
                <a:cs typeface="Arial" panose="020B0604020202020204" pitchFamily="34" charset="0"/>
              </a:rPr>
              <a:t> and said, "You know that the rulers of the Gentiles lord it over them, and those who are great exercise authority over them. Yet it shall not be so among you; but whoever desires to become great among you, let him be your </a:t>
            </a:r>
            <a:r>
              <a:rPr lang="en-US" sz="2000" u="sng" dirty="0">
                <a:solidFill>
                  <a:schemeClr val="bg1"/>
                </a:solidFill>
                <a:latin typeface="Arial" panose="020B0604020202020204" pitchFamily="34" charset="0"/>
                <a:cs typeface="Arial" panose="020B0604020202020204" pitchFamily="34" charset="0"/>
              </a:rPr>
              <a:t>servan</a:t>
            </a:r>
            <a:r>
              <a:rPr lang="en-US" sz="2000" dirty="0">
                <a:solidFill>
                  <a:schemeClr val="bg1"/>
                </a:solidFill>
                <a:latin typeface="Arial" panose="020B0604020202020204" pitchFamily="34" charset="0"/>
                <a:cs typeface="Arial" panose="020B0604020202020204" pitchFamily="34" charset="0"/>
              </a:rPr>
              <a:t>t. And whoever desires to be first among you, let him be your slave--just as the Son of Man did not come to be </a:t>
            </a:r>
            <a:r>
              <a:rPr lang="en-US" sz="2000" u="sng" dirty="0">
                <a:solidFill>
                  <a:schemeClr val="bg1"/>
                </a:solidFill>
                <a:latin typeface="Arial" panose="020B0604020202020204" pitchFamily="34" charset="0"/>
                <a:cs typeface="Arial" panose="020B0604020202020204" pitchFamily="34" charset="0"/>
              </a:rPr>
              <a:t>served</a:t>
            </a:r>
            <a:r>
              <a:rPr lang="en-US" sz="2000" dirty="0">
                <a:solidFill>
                  <a:schemeClr val="bg1"/>
                </a:solidFill>
                <a:latin typeface="Arial" panose="020B0604020202020204" pitchFamily="34" charset="0"/>
                <a:cs typeface="Arial" panose="020B0604020202020204" pitchFamily="34" charset="0"/>
              </a:rPr>
              <a:t>, but to </a:t>
            </a:r>
            <a:r>
              <a:rPr lang="en-US" sz="2000" u="sng" dirty="0">
                <a:solidFill>
                  <a:schemeClr val="bg1"/>
                </a:solidFill>
                <a:latin typeface="Arial" panose="020B0604020202020204" pitchFamily="34" charset="0"/>
                <a:cs typeface="Arial" panose="020B0604020202020204" pitchFamily="34" charset="0"/>
              </a:rPr>
              <a:t>serve</a:t>
            </a:r>
            <a:r>
              <a:rPr lang="en-US" sz="2000" dirty="0">
                <a:solidFill>
                  <a:schemeClr val="bg1"/>
                </a:solidFill>
                <a:latin typeface="Arial" panose="020B0604020202020204" pitchFamily="34" charset="0"/>
                <a:cs typeface="Arial" panose="020B0604020202020204" pitchFamily="34" charset="0"/>
              </a:rPr>
              <a:t>, and to give His life a ransom for many</a:t>
            </a:r>
            <a:r>
              <a:rPr lang="en-US" sz="2000" dirty="0" smtClean="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8682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3816429"/>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000" b="1" dirty="0">
                <a:solidFill>
                  <a:schemeClr val="bg1"/>
                </a:solidFill>
                <a:latin typeface="Arial" panose="020B0604020202020204" pitchFamily="34" charset="0"/>
                <a:cs typeface="Arial" panose="020B0604020202020204" pitchFamily="34" charset="0"/>
              </a:rPr>
              <a:t>Mark 9:35 (NKJV)</a:t>
            </a:r>
            <a:r>
              <a:rPr lang="en-US" sz="2000" dirty="0">
                <a:solidFill>
                  <a:schemeClr val="bg1"/>
                </a:solidFill>
                <a:latin typeface="Arial" panose="020B0604020202020204" pitchFamily="34" charset="0"/>
                <a:cs typeface="Arial" panose="020B0604020202020204" pitchFamily="34" charset="0"/>
              </a:rPr>
              <a:t> And He sat down, called the twelve, and said to them, "If anyone desires to be first, he shall be last of all and </a:t>
            </a:r>
            <a:r>
              <a:rPr lang="en-US" sz="2000" u="sng" dirty="0">
                <a:solidFill>
                  <a:schemeClr val="bg1"/>
                </a:solidFill>
                <a:latin typeface="Arial" panose="020B0604020202020204" pitchFamily="34" charset="0"/>
                <a:cs typeface="Arial" panose="020B0604020202020204" pitchFamily="34" charset="0"/>
              </a:rPr>
              <a:t>servant of all</a:t>
            </a:r>
            <a:r>
              <a:rPr lang="en-US" sz="2000" dirty="0">
                <a:solidFill>
                  <a:schemeClr val="bg1"/>
                </a:solidFill>
                <a:latin typeface="Arial" panose="020B0604020202020204" pitchFamily="34" charset="0"/>
                <a:cs typeface="Arial" panose="020B0604020202020204" pitchFamily="34" charset="0"/>
              </a:rPr>
              <a:t>."</a:t>
            </a:r>
          </a:p>
          <a:p>
            <a:endParaRPr lang="en-US" sz="2000" b="1" dirty="0" smtClean="0">
              <a:solidFill>
                <a:schemeClr val="bg1"/>
              </a:solidFill>
              <a:latin typeface="Arial" panose="020B0604020202020204" pitchFamily="34" charset="0"/>
              <a:cs typeface="Arial" panose="020B0604020202020204" pitchFamily="34" charset="0"/>
            </a:endParaRPr>
          </a:p>
          <a:p>
            <a:r>
              <a:rPr lang="en-US" sz="2000" b="1" dirty="0" smtClean="0">
                <a:solidFill>
                  <a:schemeClr val="bg1"/>
                </a:solidFill>
                <a:latin typeface="Arial" panose="020B0604020202020204" pitchFamily="34" charset="0"/>
                <a:cs typeface="Arial" panose="020B0604020202020204" pitchFamily="34" charset="0"/>
              </a:rPr>
              <a:t>Luke </a:t>
            </a:r>
            <a:r>
              <a:rPr lang="en-US" sz="2000" b="1" dirty="0">
                <a:solidFill>
                  <a:schemeClr val="bg1"/>
                </a:solidFill>
                <a:latin typeface="Arial" panose="020B0604020202020204" pitchFamily="34" charset="0"/>
                <a:cs typeface="Arial" panose="020B0604020202020204" pitchFamily="34" charset="0"/>
              </a:rPr>
              <a:t>8:3 (NKJV)</a:t>
            </a:r>
            <a:r>
              <a:rPr lang="en-US" sz="2000" dirty="0">
                <a:solidFill>
                  <a:schemeClr val="bg1"/>
                </a:solidFill>
                <a:latin typeface="Arial" panose="020B0604020202020204" pitchFamily="34" charset="0"/>
                <a:cs typeface="Arial" panose="020B0604020202020204" pitchFamily="34" charset="0"/>
              </a:rPr>
              <a:t> and Joanna the wife of </a:t>
            </a:r>
            <a:r>
              <a:rPr lang="en-US" sz="2000" dirty="0" err="1">
                <a:solidFill>
                  <a:schemeClr val="bg1"/>
                </a:solidFill>
                <a:latin typeface="Arial" panose="020B0604020202020204" pitchFamily="34" charset="0"/>
                <a:cs typeface="Arial" panose="020B0604020202020204" pitchFamily="34" charset="0"/>
              </a:rPr>
              <a:t>Chuza</a:t>
            </a:r>
            <a:r>
              <a:rPr lang="en-US" sz="2000" dirty="0">
                <a:solidFill>
                  <a:schemeClr val="bg1"/>
                </a:solidFill>
                <a:latin typeface="Arial" panose="020B0604020202020204" pitchFamily="34" charset="0"/>
                <a:cs typeface="Arial" panose="020B0604020202020204" pitchFamily="34" charset="0"/>
              </a:rPr>
              <a:t>, Herod's steward, and Susanna, and many others who </a:t>
            </a:r>
            <a:r>
              <a:rPr lang="en-US" sz="2000" u="sng" dirty="0">
                <a:solidFill>
                  <a:schemeClr val="bg1"/>
                </a:solidFill>
                <a:latin typeface="Arial" panose="020B0604020202020204" pitchFamily="34" charset="0"/>
                <a:cs typeface="Arial" panose="020B0604020202020204" pitchFamily="34" charset="0"/>
              </a:rPr>
              <a:t>provided for</a:t>
            </a:r>
            <a:r>
              <a:rPr lang="en-US" sz="2000" dirty="0">
                <a:solidFill>
                  <a:schemeClr val="bg1"/>
                </a:solidFill>
                <a:latin typeface="Arial" panose="020B0604020202020204" pitchFamily="34" charset="0"/>
                <a:cs typeface="Arial" panose="020B0604020202020204" pitchFamily="34" charset="0"/>
              </a:rPr>
              <a:t> Him from their substance.</a:t>
            </a:r>
          </a:p>
          <a:p>
            <a:endParaRPr lang="en-US" sz="2000" b="1" dirty="0" smtClean="0">
              <a:solidFill>
                <a:schemeClr val="bg1"/>
              </a:solidFill>
              <a:latin typeface="Arial" panose="020B0604020202020204" pitchFamily="34" charset="0"/>
              <a:cs typeface="Arial" panose="020B0604020202020204" pitchFamily="34" charset="0"/>
            </a:endParaRPr>
          </a:p>
          <a:p>
            <a:r>
              <a:rPr lang="en-US" sz="2000" b="1" dirty="0" smtClean="0">
                <a:solidFill>
                  <a:schemeClr val="bg1"/>
                </a:solidFill>
                <a:latin typeface="Arial" panose="020B0604020202020204" pitchFamily="34" charset="0"/>
                <a:cs typeface="Arial" panose="020B0604020202020204" pitchFamily="34" charset="0"/>
              </a:rPr>
              <a:t>John </a:t>
            </a:r>
            <a:r>
              <a:rPr lang="en-US" sz="2000" b="1" dirty="0">
                <a:solidFill>
                  <a:schemeClr val="bg1"/>
                </a:solidFill>
                <a:latin typeface="Arial" panose="020B0604020202020204" pitchFamily="34" charset="0"/>
                <a:cs typeface="Arial" panose="020B0604020202020204" pitchFamily="34" charset="0"/>
              </a:rPr>
              <a:t>12:26 (NKJV)</a:t>
            </a:r>
            <a:r>
              <a:rPr lang="en-US" sz="2000" dirty="0">
                <a:solidFill>
                  <a:schemeClr val="bg1"/>
                </a:solidFill>
                <a:latin typeface="Arial" panose="020B0604020202020204" pitchFamily="34" charset="0"/>
                <a:cs typeface="Arial" panose="020B0604020202020204" pitchFamily="34" charset="0"/>
              </a:rPr>
              <a:t> "If anyone </a:t>
            </a:r>
            <a:r>
              <a:rPr lang="en-US" sz="2000" u="sng" dirty="0">
                <a:solidFill>
                  <a:schemeClr val="bg1"/>
                </a:solidFill>
                <a:latin typeface="Arial" panose="020B0604020202020204" pitchFamily="34" charset="0"/>
                <a:cs typeface="Arial" panose="020B0604020202020204" pitchFamily="34" charset="0"/>
              </a:rPr>
              <a:t>serves</a:t>
            </a:r>
            <a:r>
              <a:rPr lang="en-US" sz="2000" dirty="0">
                <a:solidFill>
                  <a:schemeClr val="bg1"/>
                </a:solidFill>
                <a:latin typeface="Arial" panose="020B0604020202020204" pitchFamily="34" charset="0"/>
                <a:cs typeface="Arial" panose="020B0604020202020204" pitchFamily="34" charset="0"/>
              </a:rPr>
              <a:t> Me, let him follow Me; and where I am, there My </a:t>
            </a:r>
            <a:r>
              <a:rPr lang="en-US" sz="2000" u="sng" dirty="0">
                <a:solidFill>
                  <a:schemeClr val="bg1"/>
                </a:solidFill>
                <a:latin typeface="Arial" panose="020B0604020202020204" pitchFamily="34" charset="0"/>
                <a:cs typeface="Arial" panose="020B0604020202020204" pitchFamily="34" charset="0"/>
              </a:rPr>
              <a:t>servant</a:t>
            </a:r>
            <a:r>
              <a:rPr lang="en-US" sz="2000" dirty="0">
                <a:solidFill>
                  <a:schemeClr val="bg1"/>
                </a:solidFill>
                <a:latin typeface="Arial" panose="020B0604020202020204" pitchFamily="34" charset="0"/>
                <a:cs typeface="Arial" panose="020B0604020202020204" pitchFamily="34" charset="0"/>
              </a:rPr>
              <a:t> will be also. If anyone </a:t>
            </a:r>
            <a:r>
              <a:rPr lang="en-US" sz="2000" u="sng" dirty="0">
                <a:solidFill>
                  <a:schemeClr val="bg1"/>
                </a:solidFill>
                <a:latin typeface="Arial" panose="020B0604020202020204" pitchFamily="34" charset="0"/>
                <a:cs typeface="Arial" panose="020B0604020202020204" pitchFamily="34" charset="0"/>
              </a:rPr>
              <a:t>serves</a:t>
            </a:r>
            <a:r>
              <a:rPr lang="en-US" sz="2000" dirty="0">
                <a:solidFill>
                  <a:schemeClr val="bg1"/>
                </a:solidFill>
                <a:latin typeface="Arial" panose="020B0604020202020204" pitchFamily="34" charset="0"/>
                <a:cs typeface="Arial" panose="020B0604020202020204" pitchFamily="34" charset="0"/>
              </a:rPr>
              <a:t> Me, him [My] Father will honor</a:t>
            </a:r>
            <a:r>
              <a:rPr lang="en-US" sz="2000" dirty="0" smtClean="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569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5355312"/>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000" b="1" dirty="0">
                <a:solidFill>
                  <a:schemeClr val="bg1"/>
                </a:solidFill>
                <a:latin typeface="Arial" panose="020B0604020202020204" pitchFamily="34" charset="0"/>
                <a:cs typeface="Arial" panose="020B0604020202020204" pitchFamily="34" charset="0"/>
              </a:rPr>
              <a:t>Acts 1:24-25 (NKJV)</a:t>
            </a:r>
            <a:r>
              <a:rPr lang="en-US" sz="2000" dirty="0">
                <a:solidFill>
                  <a:schemeClr val="bg1"/>
                </a:solidFill>
                <a:latin typeface="Arial" panose="020B0604020202020204" pitchFamily="34" charset="0"/>
                <a:cs typeface="Arial" panose="020B0604020202020204" pitchFamily="34" charset="0"/>
              </a:rPr>
              <a:t> And they prayed and said, "You, Lord, who know the hearts of all, show which one of these two you have chosen to take part in this </a:t>
            </a:r>
            <a:r>
              <a:rPr lang="en-US" sz="2000" u="sng" dirty="0">
                <a:solidFill>
                  <a:schemeClr val="bg1"/>
                </a:solidFill>
                <a:latin typeface="Arial" panose="020B0604020202020204" pitchFamily="34" charset="0"/>
                <a:cs typeface="Arial" panose="020B0604020202020204" pitchFamily="34" charset="0"/>
              </a:rPr>
              <a:t>ministry</a:t>
            </a:r>
            <a:r>
              <a:rPr lang="en-US" sz="2000" dirty="0">
                <a:solidFill>
                  <a:schemeClr val="bg1"/>
                </a:solidFill>
                <a:latin typeface="Arial" panose="020B0604020202020204" pitchFamily="34" charset="0"/>
                <a:cs typeface="Arial" panose="020B0604020202020204" pitchFamily="34" charset="0"/>
              </a:rPr>
              <a:t> and apostleship from which Judas by transgression fell that he might go to his own place</a:t>
            </a:r>
            <a:r>
              <a:rPr lang="en-US" sz="2000" dirty="0" smtClean="0">
                <a:solidFill>
                  <a:schemeClr val="bg1"/>
                </a:solidFill>
                <a:latin typeface="Arial" panose="020B0604020202020204" pitchFamily="34" charset="0"/>
                <a:cs typeface="Arial" panose="020B0604020202020204" pitchFamily="34" charset="0"/>
              </a:rPr>
              <a:t>.“</a:t>
            </a:r>
          </a:p>
          <a:p>
            <a:endParaRPr lang="en-US" sz="2000" dirty="0">
              <a:solidFill>
                <a:schemeClr val="bg1"/>
              </a:solidFill>
              <a:latin typeface="Arial" panose="020B0604020202020204" pitchFamily="34" charset="0"/>
              <a:cs typeface="Arial" panose="020B0604020202020204" pitchFamily="34" charset="0"/>
            </a:endParaRPr>
          </a:p>
          <a:p>
            <a:r>
              <a:rPr lang="en-US" sz="2000" b="1" dirty="0">
                <a:solidFill>
                  <a:schemeClr val="bg1"/>
                </a:solidFill>
                <a:latin typeface="Arial" panose="020B0604020202020204" pitchFamily="34" charset="0"/>
                <a:cs typeface="Arial" panose="020B0604020202020204" pitchFamily="34" charset="0"/>
              </a:rPr>
              <a:t>Acts 11:29 (NKJV)</a:t>
            </a:r>
            <a:r>
              <a:rPr lang="en-US" sz="2000" dirty="0">
                <a:solidFill>
                  <a:schemeClr val="bg1"/>
                </a:solidFill>
                <a:latin typeface="Arial" panose="020B0604020202020204" pitchFamily="34" charset="0"/>
                <a:cs typeface="Arial" panose="020B0604020202020204" pitchFamily="34" charset="0"/>
              </a:rPr>
              <a:t> Then the disciples, each according to his ability, determined </a:t>
            </a:r>
            <a:r>
              <a:rPr lang="en-US" sz="2000" u="sng" dirty="0">
                <a:solidFill>
                  <a:schemeClr val="bg1"/>
                </a:solidFill>
                <a:latin typeface="Arial" panose="020B0604020202020204" pitchFamily="34" charset="0"/>
                <a:cs typeface="Arial" panose="020B0604020202020204" pitchFamily="34" charset="0"/>
              </a:rPr>
              <a:t>to send relief</a:t>
            </a:r>
            <a:r>
              <a:rPr lang="en-US" sz="2000" dirty="0">
                <a:solidFill>
                  <a:schemeClr val="bg1"/>
                </a:solidFill>
                <a:latin typeface="Arial" panose="020B0604020202020204" pitchFamily="34" charset="0"/>
                <a:cs typeface="Arial" panose="020B0604020202020204" pitchFamily="34" charset="0"/>
              </a:rPr>
              <a:t> to the brethren dwelling in Judea</a:t>
            </a:r>
            <a:r>
              <a:rPr lang="en-US" sz="2000" dirty="0" smtClean="0">
                <a:solidFill>
                  <a:schemeClr val="bg1"/>
                </a:solidFill>
                <a:latin typeface="Arial" panose="020B0604020202020204" pitchFamily="34" charset="0"/>
                <a:cs typeface="Arial" panose="020B0604020202020204" pitchFamily="34" charset="0"/>
              </a:rPr>
              <a:t>.</a:t>
            </a:r>
          </a:p>
          <a:p>
            <a:endParaRPr lang="en-US" sz="2000" dirty="0">
              <a:solidFill>
                <a:schemeClr val="bg1"/>
              </a:solidFill>
              <a:latin typeface="Arial" panose="020B0604020202020204" pitchFamily="34" charset="0"/>
              <a:cs typeface="Arial" panose="020B0604020202020204" pitchFamily="34" charset="0"/>
            </a:endParaRPr>
          </a:p>
          <a:p>
            <a:r>
              <a:rPr lang="en-US" sz="2000" b="1" dirty="0">
                <a:solidFill>
                  <a:schemeClr val="bg1"/>
                </a:solidFill>
                <a:latin typeface="Arial" panose="020B0604020202020204" pitchFamily="34" charset="0"/>
                <a:cs typeface="Arial" panose="020B0604020202020204" pitchFamily="34" charset="0"/>
              </a:rPr>
              <a:t>Acts 12:25 (NKJV)</a:t>
            </a:r>
            <a:r>
              <a:rPr lang="en-US" sz="2000" dirty="0">
                <a:solidFill>
                  <a:schemeClr val="bg1"/>
                </a:solidFill>
                <a:latin typeface="Arial" panose="020B0604020202020204" pitchFamily="34" charset="0"/>
                <a:cs typeface="Arial" panose="020B0604020202020204" pitchFamily="34" charset="0"/>
              </a:rPr>
              <a:t> And Barnabas and Saul returned from Jerusalem when they had fulfilled [their] </a:t>
            </a:r>
            <a:r>
              <a:rPr lang="en-US" sz="2000" u="sng" dirty="0">
                <a:solidFill>
                  <a:schemeClr val="bg1"/>
                </a:solidFill>
                <a:latin typeface="Arial" panose="020B0604020202020204" pitchFamily="34" charset="0"/>
                <a:cs typeface="Arial" panose="020B0604020202020204" pitchFamily="34" charset="0"/>
              </a:rPr>
              <a:t>ministry</a:t>
            </a:r>
            <a:r>
              <a:rPr lang="en-US" sz="2000" dirty="0">
                <a:solidFill>
                  <a:schemeClr val="bg1"/>
                </a:solidFill>
                <a:latin typeface="Arial" panose="020B0604020202020204" pitchFamily="34" charset="0"/>
                <a:cs typeface="Arial" panose="020B0604020202020204" pitchFamily="34" charset="0"/>
              </a:rPr>
              <a:t>, and they also took with them John whose surname was Mark</a:t>
            </a:r>
            <a:r>
              <a:rPr lang="en-US" sz="2000" dirty="0" smtClean="0">
                <a:solidFill>
                  <a:schemeClr val="bg1"/>
                </a:solidFill>
                <a:latin typeface="Arial" panose="020B0604020202020204" pitchFamily="34" charset="0"/>
                <a:cs typeface="Arial" panose="020B0604020202020204" pitchFamily="34" charset="0"/>
              </a:rPr>
              <a:t>.</a:t>
            </a:r>
          </a:p>
          <a:p>
            <a:endParaRPr lang="en-US" sz="2000" dirty="0">
              <a:solidFill>
                <a:schemeClr val="bg1"/>
              </a:solidFill>
              <a:latin typeface="Arial" panose="020B0604020202020204" pitchFamily="34" charset="0"/>
              <a:cs typeface="Arial" panose="020B0604020202020204" pitchFamily="34" charset="0"/>
            </a:endParaRPr>
          </a:p>
          <a:p>
            <a:r>
              <a:rPr lang="en-US" sz="2000" b="1" dirty="0">
                <a:solidFill>
                  <a:schemeClr val="bg1"/>
                </a:solidFill>
                <a:latin typeface="Arial" panose="020B0604020202020204" pitchFamily="34" charset="0"/>
                <a:cs typeface="Arial" panose="020B0604020202020204" pitchFamily="34" charset="0"/>
              </a:rPr>
              <a:t>Acts 19:22 (NKJV)</a:t>
            </a:r>
            <a:r>
              <a:rPr lang="en-US" sz="2000" dirty="0">
                <a:solidFill>
                  <a:schemeClr val="bg1"/>
                </a:solidFill>
                <a:latin typeface="Arial" panose="020B0604020202020204" pitchFamily="34" charset="0"/>
                <a:cs typeface="Arial" panose="020B0604020202020204" pitchFamily="34" charset="0"/>
              </a:rPr>
              <a:t> So he sent into Macedonia two of those who </a:t>
            </a:r>
            <a:r>
              <a:rPr lang="en-US" sz="2000" u="sng" dirty="0">
                <a:solidFill>
                  <a:schemeClr val="bg1"/>
                </a:solidFill>
                <a:latin typeface="Arial" panose="020B0604020202020204" pitchFamily="34" charset="0"/>
                <a:cs typeface="Arial" panose="020B0604020202020204" pitchFamily="34" charset="0"/>
              </a:rPr>
              <a:t>ministered</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helpers</a:t>
            </a:r>
            <a:r>
              <a:rPr lang="en-US" sz="2000" dirty="0">
                <a:solidFill>
                  <a:schemeClr val="bg1"/>
                </a:solidFill>
                <a:latin typeface="Arial" panose="020B0604020202020204" pitchFamily="34" charset="0"/>
                <a:cs typeface="Arial" panose="020B0604020202020204" pitchFamily="34" charset="0"/>
              </a:rPr>
              <a:t>) to him, Timothy and Erastus, but he himself stayed in Asia for a time</a:t>
            </a:r>
            <a:r>
              <a:rPr lang="en-US" sz="2000" dirty="0" smtClean="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590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4739759"/>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000" b="1" dirty="0">
                <a:solidFill>
                  <a:schemeClr val="bg1"/>
                </a:solidFill>
                <a:latin typeface="Arial" panose="020B0604020202020204" pitchFamily="34" charset="0"/>
                <a:cs typeface="Arial" panose="020B0604020202020204" pitchFamily="34" charset="0"/>
              </a:rPr>
              <a:t>Romans 12:7 (NKJV)</a:t>
            </a:r>
            <a:r>
              <a:rPr lang="en-US" sz="2000" dirty="0">
                <a:solidFill>
                  <a:schemeClr val="bg1"/>
                </a:solidFill>
                <a:latin typeface="Arial" panose="020B0604020202020204" pitchFamily="34" charset="0"/>
                <a:cs typeface="Arial" panose="020B0604020202020204" pitchFamily="34" charset="0"/>
              </a:rPr>
              <a:t> or </a:t>
            </a:r>
            <a:r>
              <a:rPr lang="en-US" sz="2000" u="sng" dirty="0">
                <a:solidFill>
                  <a:schemeClr val="bg1"/>
                </a:solidFill>
                <a:latin typeface="Arial" panose="020B0604020202020204" pitchFamily="34" charset="0"/>
                <a:cs typeface="Arial" panose="020B0604020202020204" pitchFamily="34" charset="0"/>
              </a:rPr>
              <a:t>ministry</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service</a:t>
            </a:r>
            <a:r>
              <a:rPr lang="en-US" sz="2000" dirty="0">
                <a:solidFill>
                  <a:schemeClr val="bg1"/>
                </a:solidFill>
                <a:latin typeface="Arial" panose="020B0604020202020204" pitchFamily="34" charset="0"/>
                <a:cs typeface="Arial" panose="020B0604020202020204" pitchFamily="34" charset="0"/>
              </a:rPr>
              <a:t>), [let us use it] in [our] </a:t>
            </a:r>
            <a:r>
              <a:rPr lang="en-US" sz="2000" u="sng" dirty="0">
                <a:solidFill>
                  <a:schemeClr val="bg1"/>
                </a:solidFill>
                <a:latin typeface="Arial" panose="020B0604020202020204" pitchFamily="34" charset="0"/>
                <a:cs typeface="Arial" panose="020B0604020202020204" pitchFamily="34" charset="0"/>
              </a:rPr>
              <a:t>ministering</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service</a:t>
            </a:r>
            <a:r>
              <a:rPr lang="en-US" sz="2000" dirty="0">
                <a:solidFill>
                  <a:schemeClr val="bg1"/>
                </a:solidFill>
                <a:latin typeface="Arial" panose="020B0604020202020204" pitchFamily="34" charset="0"/>
                <a:cs typeface="Arial" panose="020B0604020202020204" pitchFamily="34" charset="0"/>
              </a:rPr>
              <a:t>); he who teaches, in teaching</a:t>
            </a:r>
            <a:r>
              <a:rPr lang="en-US" sz="2000" dirty="0" smtClean="0">
                <a:solidFill>
                  <a:schemeClr val="bg1"/>
                </a:solidFill>
                <a:latin typeface="Arial" panose="020B0604020202020204" pitchFamily="34" charset="0"/>
                <a:cs typeface="Arial" panose="020B0604020202020204" pitchFamily="34" charset="0"/>
              </a:rPr>
              <a:t>;</a:t>
            </a:r>
          </a:p>
          <a:p>
            <a:r>
              <a:rPr lang="en-US" sz="2000" b="1" dirty="0" smtClean="0">
                <a:solidFill>
                  <a:schemeClr val="bg1"/>
                </a:solidFill>
                <a:latin typeface="Arial" panose="020B0604020202020204" pitchFamily="34" charset="0"/>
                <a:cs typeface="Arial" panose="020B0604020202020204" pitchFamily="34" charset="0"/>
              </a:rPr>
              <a:t>Romans </a:t>
            </a:r>
            <a:r>
              <a:rPr lang="en-US" sz="2000" b="1" dirty="0">
                <a:solidFill>
                  <a:schemeClr val="bg1"/>
                </a:solidFill>
                <a:latin typeface="Arial" panose="020B0604020202020204" pitchFamily="34" charset="0"/>
                <a:cs typeface="Arial" panose="020B0604020202020204" pitchFamily="34" charset="0"/>
              </a:rPr>
              <a:t>15:25 (NKJV)</a:t>
            </a:r>
            <a:r>
              <a:rPr lang="en-US" sz="2000" dirty="0">
                <a:solidFill>
                  <a:schemeClr val="bg1"/>
                </a:solidFill>
                <a:latin typeface="Arial" panose="020B0604020202020204" pitchFamily="34" charset="0"/>
                <a:cs typeface="Arial" panose="020B0604020202020204" pitchFamily="34" charset="0"/>
              </a:rPr>
              <a:t> But now I am going to Jerusalem to </a:t>
            </a:r>
            <a:r>
              <a:rPr lang="en-US" sz="2000" u="sng" dirty="0">
                <a:solidFill>
                  <a:schemeClr val="bg1"/>
                </a:solidFill>
                <a:latin typeface="Arial" panose="020B0604020202020204" pitchFamily="34" charset="0"/>
                <a:cs typeface="Arial" panose="020B0604020202020204" pitchFamily="34" charset="0"/>
              </a:rPr>
              <a:t>minister</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bringing</a:t>
            </a:r>
            <a:r>
              <a:rPr lang="en-US" sz="2000" dirty="0">
                <a:solidFill>
                  <a:schemeClr val="bg1"/>
                </a:solidFill>
                <a:latin typeface="Arial" panose="020B0604020202020204" pitchFamily="34" charset="0"/>
                <a:cs typeface="Arial" panose="020B0604020202020204" pitchFamily="34" charset="0"/>
              </a:rPr>
              <a:t>) to the saints</a:t>
            </a:r>
            <a:r>
              <a:rPr lang="en-US" sz="2000" dirty="0" smtClean="0">
                <a:solidFill>
                  <a:schemeClr val="bg1"/>
                </a:solidFill>
                <a:latin typeface="Arial" panose="020B0604020202020204" pitchFamily="34" charset="0"/>
                <a:cs typeface="Arial" panose="020B0604020202020204" pitchFamily="34" charset="0"/>
              </a:rPr>
              <a:t>.</a:t>
            </a:r>
          </a:p>
          <a:p>
            <a:r>
              <a:rPr lang="en-US" sz="2000" b="1" dirty="0" smtClean="0">
                <a:solidFill>
                  <a:schemeClr val="bg1"/>
                </a:solidFill>
                <a:latin typeface="Arial" panose="020B0604020202020204" pitchFamily="34" charset="0"/>
                <a:cs typeface="Arial" panose="020B0604020202020204" pitchFamily="34" charset="0"/>
              </a:rPr>
              <a:t>Romans </a:t>
            </a:r>
            <a:r>
              <a:rPr lang="en-US" sz="2000" b="1" dirty="0">
                <a:solidFill>
                  <a:schemeClr val="bg1"/>
                </a:solidFill>
                <a:latin typeface="Arial" panose="020B0604020202020204" pitchFamily="34" charset="0"/>
                <a:cs typeface="Arial" panose="020B0604020202020204" pitchFamily="34" charset="0"/>
              </a:rPr>
              <a:t>16:1 (NKJV)</a:t>
            </a:r>
            <a:r>
              <a:rPr lang="en-US" sz="2000" dirty="0">
                <a:solidFill>
                  <a:schemeClr val="bg1"/>
                </a:solidFill>
                <a:latin typeface="Arial" panose="020B0604020202020204" pitchFamily="34" charset="0"/>
                <a:cs typeface="Arial" panose="020B0604020202020204" pitchFamily="34" charset="0"/>
              </a:rPr>
              <a:t> I commend to you Phoebe our sister, who is a </a:t>
            </a:r>
            <a:r>
              <a:rPr lang="en-US" sz="2000" u="sng" dirty="0">
                <a:solidFill>
                  <a:schemeClr val="bg1"/>
                </a:solidFill>
                <a:latin typeface="Arial" panose="020B0604020202020204" pitchFamily="34" charset="0"/>
                <a:cs typeface="Arial" panose="020B0604020202020204" pitchFamily="34" charset="0"/>
              </a:rPr>
              <a:t>servant</a:t>
            </a:r>
            <a:r>
              <a:rPr lang="en-US" sz="2000" dirty="0">
                <a:solidFill>
                  <a:schemeClr val="bg1"/>
                </a:solidFill>
                <a:latin typeface="Arial" panose="020B0604020202020204" pitchFamily="34" charset="0"/>
                <a:cs typeface="Arial" panose="020B0604020202020204" pitchFamily="34" charset="0"/>
              </a:rPr>
              <a:t> of the church in </a:t>
            </a:r>
            <a:r>
              <a:rPr lang="en-US" sz="2000" dirty="0" err="1">
                <a:solidFill>
                  <a:schemeClr val="bg1"/>
                </a:solidFill>
                <a:latin typeface="Arial" panose="020B0604020202020204" pitchFamily="34" charset="0"/>
                <a:cs typeface="Arial" panose="020B0604020202020204" pitchFamily="34" charset="0"/>
              </a:rPr>
              <a:t>Cenchrea</a:t>
            </a:r>
            <a:r>
              <a:rPr lang="en-US" sz="2000" dirty="0" smtClean="0">
                <a:solidFill>
                  <a:schemeClr val="bg1"/>
                </a:solidFill>
                <a:latin typeface="Arial" panose="020B0604020202020204" pitchFamily="34" charset="0"/>
                <a:cs typeface="Arial" panose="020B0604020202020204" pitchFamily="34" charset="0"/>
              </a:rPr>
              <a:t>,</a:t>
            </a:r>
          </a:p>
          <a:p>
            <a:endParaRPr lang="en-US" sz="2000" dirty="0">
              <a:solidFill>
                <a:schemeClr val="bg1"/>
              </a:solidFill>
              <a:latin typeface="Arial" panose="020B0604020202020204" pitchFamily="34" charset="0"/>
              <a:cs typeface="Arial" panose="020B0604020202020204" pitchFamily="34" charset="0"/>
            </a:endParaRPr>
          </a:p>
          <a:p>
            <a:r>
              <a:rPr lang="en-US" sz="2000" b="1" dirty="0">
                <a:solidFill>
                  <a:schemeClr val="bg1"/>
                </a:solidFill>
                <a:latin typeface="Arial" panose="020B0604020202020204" pitchFamily="34" charset="0"/>
                <a:cs typeface="Arial" panose="020B0604020202020204" pitchFamily="34" charset="0"/>
              </a:rPr>
              <a:t>1 Corinthians 3:5-6 (NKJV)</a:t>
            </a:r>
            <a:r>
              <a:rPr lang="en-US" sz="2000" dirty="0">
                <a:solidFill>
                  <a:schemeClr val="bg1"/>
                </a:solidFill>
                <a:latin typeface="Arial" panose="020B0604020202020204" pitchFamily="34" charset="0"/>
                <a:cs typeface="Arial" panose="020B0604020202020204" pitchFamily="34" charset="0"/>
              </a:rPr>
              <a:t> Who then is Paul, and who [is] </a:t>
            </a:r>
            <a:r>
              <a:rPr lang="en-US" sz="2000" dirty="0" err="1">
                <a:solidFill>
                  <a:schemeClr val="bg1"/>
                </a:solidFill>
                <a:latin typeface="Arial" panose="020B0604020202020204" pitchFamily="34" charset="0"/>
                <a:cs typeface="Arial" panose="020B0604020202020204" pitchFamily="34" charset="0"/>
              </a:rPr>
              <a:t>Apollos</a:t>
            </a:r>
            <a:r>
              <a:rPr lang="en-US" sz="2000" dirty="0">
                <a:solidFill>
                  <a:schemeClr val="bg1"/>
                </a:solidFill>
                <a:latin typeface="Arial" panose="020B0604020202020204" pitchFamily="34" charset="0"/>
                <a:cs typeface="Arial" panose="020B0604020202020204" pitchFamily="34" charset="0"/>
              </a:rPr>
              <a:t>, but </a:t>
            </a:r>
            <a:r>
              <a:rPr lang="en-US" sz="2000" u="sng" dirty="0">
                <a:solidFill>
                  <a:schemeClr val="bg1"/>
                </a:solidFill>
                <a:latin typeface="Arial" panose="020B0604020202020204" pitchFamily="34" charset="0"/>
                <a:cs typeface="Arial" panose="020B0604020202020204" pitchFamily="34" charset="0"/>
              </a:rPr>
              <a:t>ministers</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servants</a:t>
            </a:r>
            <a:r>
              <a:rPr lang="en-US" sz="2000" dirty="0">
                <a:solidFill>
                  <a:schemeClr val="bg1"/>
                </a:solidFill>
                <a:latin typeface="Arial" panose="020B0604020202020204" pitchFamily="34" charset="0"/>
                <a:cs typeface="Arial" panose="020B0604020202020204" pitchFamily="34" charset="0"/>
              </a:rPr>
              <a:t>) through whom you believed, as the Lord gave to each one</a:t>
            </a:r>
            <a:r>
              <a:rPr lang="en-US" sz="2000" dirty="0" smtClean="0">
                <a:solidFill>
                  <a:schemeClr val="bg1"/>
                </a:solidFill>
                <a:latin typeface="Arial" panose="020B0604020202020204" pitchFamily="34" charset="0"/>
                <a:cs typeface="Arial" panose="020B0604020202020204" pitchFamily="34" charset="0"/>
              </a:rPr>
              <a:t>?</a:t>
            </a:r>
          </a:p>
          <a:p>
            <a:r>
              <a:rPr lang="en-US" sz="2000" b="1" dirty="0" smtClean="0">
                <a:solidFill>
                  <a:schemeClr val="bg1"/>
                </a:solidFill>
                <a:latin typeface="Arial" panose="020B0604020202020204" pitchFamily="34" charset="0"/>
                <a:cs typeface="Arial" panose="020B0604020202020204" pitchFamily="34" charset="0"/>
              </a:rPr>
              <a:t>1 </a:t>
            </a:r>
            <a:r>
              <a:rPr lang="en-US" sz="2000" b="1" dirty="0">
                <a:solidFill>
                  <a:schemeClr val="bg1"/>
                </a:solidFill>
                <a:latin typeface="Arial" panose="020B0604020202020204" pitchFamily="34" charset="0"/>
                <a:cs typeface="Arial" panose="020B0604020202020204" pitchFamily="34" charset="0"/>
              </a:rPr>
              <a:t>Corinthians 16:15 (NKJV)</a:t>
            </a:r>
            <a:r>
              <a:rPr lang="en-US" sz="2000" dirty="0">
                <a:solidFill>
                  <a:schemeClr val="bg1"/>
                </a:solidFill>
                <a:latin typeface="Arial" panose="020B0604020202020204" pitchFamily="34" charset="0"/>
                <a:cs typeface="Arial" panose="020B0604020202020204" pitchFamily="34" charset="0"/>
              </a:rPr>
              <a:t> I urge you, brethren--you know the household of </a:t>
            </a:r>
            <a:r>
              <a:rPr lang="en-US" sz="2000" dirty="0" err="1">
                <a:solidFill>
                  <a:schemeClr val="bg1"/>
                </a:solidFill>
                <a:latin typeface="Arial" panose="020B0604020202020204" pitchFamily="34" charset="0"/>
                <a:cs typeface="Arial" panose="020B0604020202020204" pitchFamily="34" charset="0"/>
              </a:rPr>
              <a:t>Stephanas</a:t>
            </a:r>
            <a:r>
              <a:rPr lang="en-US" sz="2000" dirty="0">
                <a:solidFill>
                  <a:schemeClr val="bg1"/>
                </a:solidFill>
                <a:latin typeface="Arial" panose="020B0604020202020204" pitchFamily="34" charset="0"/>
                <a:cs typeface="Arial" panose="020B0604020202020204" pitchFamily="34" charset="0"/>
              </a:rPr>
              <a:t>, that it is the </a:t>
            </a:r>
            <a:r>
              <a:rPr lang="en-US" sz="2000" dirty="0" err="1">
                <a:solidFill>
                  <a:schemeClr val="bg1"/>
                </a:solidFill>
                <a:latin typeface="Arial" panose="020B0604020202020204" pitchFamily="34" charset="0"/>
                <a:cs typeface="Arial" panose="020B0604020202020204" pitchFamily="34" charset="0"/>
              </a:rPr>
              <a:t>firstfruits</a:t>
            </a:r>
            <a:r>
              <a:rPr lang="en-US" sz="2000" dirty="0">
                <a:solidFill>
                  <a:schemeClr val="bg1"/>
                </a:solidFill>
                <a:latin typeface="Arial" panose="020B0604020202020204" pitchFamily="34" charset="0"/>
                <a:cs typeface="Arial" panose="020B0604020202020204" pitchFamily="34" charset="0"/>
              </a:rPr>
              <a:t> of Achaia, and [that] they have devoted themselves to the </a:t>
            </a:r>
            <a:r>
              <a:rPr lang="en-US" sz="2000" u="sng" dirty="0">
                <a:solidFill>
                  <a:schemeClr val="bg1"/>
                </a:solidFill>
                <a:latin typeface="Arial" panose="020B0604020202020204" pitchFamily="34" charset="0"/>
                <a:cs typeface="Arial" panose="020B0604020202020204" pitchFamily="34" charset="0"/>
              </a:rPr>
              <a:t>ministry</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service</a:t>
            </a:r>
            <a:r>
              <a:rPr lang="en-US" sz="2000" dirty="0">
                <a:solidFill>
                  <a:schemeClr val="bg1"/>
                </a:solidFill>
                <a:latin typeface="Arial" panose="020B0604020202020204" pitchFamily="34" charset="0"/>
                <a:cs typeface="Arial" panose="020B0604020202020204" pitchFamily="34" charset="0"/>
              </a:rPr>
              <a:t>) of the saints-</a:t>
            </a:r>
            <a:r>
              <a:rPr lang="en-US" sz="2000" dirty="0" smtClean="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873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5663089"/>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000" b="1" dirty="0">
                <a:solidFill>
                  <a:schemeClr val="bg1"/>
                </a:solidFill>
                <a:latin typeface="Arial" panose="020B0604020202020204" pitchFamily="34" charset="0"/>
                <a:cs typeface="Arial" panose="020B0604020202020204" pitchFamily="34" charset="0"/>
              </a:rPr>
              <a:t>2 Corinthians 3:3 (NKJV)</a:t>
            </a:r>
            <a:r>
              <a:rPr lang="en-US" sz="2000" dirty="0">
                <a:solidFill>
                  <a:schemeClr val="bg1"/>
                </a:solidFill>
                <a:latin typeface="Arial" panose="020B0604020202020204" pitchFamily="34" charset="0"/>
                <a:cs typeface="Arial" panose="020B0604020202020204" pitchFamily="34" charset="0"/>
              </a:rPr>
              <a:t> clearly you are an epistle of Christ, </a:t>
            </a:r>
            <a:r>
              <a:rPr lang="en-US" sz="2000" u="sng" dirty="0">
                <a:solidFill>
                  <a:schemeClr val="bg1"/>
                </a:solidFill>
                <a:latin typeface="Arial" panose="020B0604020202020204" pitchFamily="34" charset="0"/>
                <a:cs typeface="Arial" panose="020B0604020202020204" pitchFamily="34" charset="0"/>
              </a:rPr>
              <a:t>ministered</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delivered</a:t>
            </a:r>
            <a:r>
              <a:rPr lang="en-US" sz="2000" dirty="0">
                <a:solidFill>
                  <a:schemeClr val="bg1"/>
                </a:solidFill>
                <a:latin typeface="Arial" panose="020B0604020202020204" pitchFamily="34" charset="0"/>
                <a:cs typeface="Arial" panose="020B0604020202020204" pitchFamily="34" charset="0"/>
              </a:rPr>
              <a:t>) by us, written not with ink but by the Spirit of the living God, not on tablets of stone but on tablets of flesh, [that is], of the heart.</a:t>
            </a:r>
          </a:p>
          <a:p>
            <a:r>
              <a:rPr lang="en-US" sz="2000" b="1" dirty="0">
                <a:solidFill>
                  <a:schemeClr val="bg1"/>
                </a:solidFill>
                <a:latin typeface="Arial" panose="020B0604020202020204" pitchFamily="34" charset="0"/>
                <a:cs typeface="Arial" panose="020B0604020202020204" pitchFamily="34" charset="0"/>
              </a:rPr>
              <a:t>2 Corinthians 5:18 (NKJV)</a:t>
            </a:r>
            <a:r>
              <a:rPr lang="en-US" sz="2000" dirty="0">
                <a:solidFill>
                  <a:schemeClr val="bg1"/>
                </a:solidFill>
                <a:latin typeface="Arial" panose="020B0604020202020204" pitchFamily="34" charset="0"/>
                <a:cs typeface="Arial" panose="020B0604020202020204" pitchFamily="34" charset="0"/>
              </a:rPr>
              <a:t> Now all things [are] of God, who has reconciled us to Himself through Jesus Christ, and has given us the </a:t>
            </a:r>
            <a:r>
              <a:rPr lang="en-US" sz="2000" u="sng" dirty="0">
                <a:solidFill>
                  <a:schemeClr val="bg1"/>
                </a:solidFill>
                <a:latin typeface="Arial" panose="020B0604020202020204" pitchFamily="34" charset="0"/>
                <a:cs typeface="Arial" panose="020B0604020202020204" pitchFamily="34" charset="0"/>
              </a:rPr>
              <a:t>ministry</a:t>
            </a:r>
            <a:r>
              <a:rPr lang="en-US" sz="2000" dirty="0">
                <a:solidFill>
                  <a:schemeClr val="bg1"/>
                </a:solidFill>
                <a:latin typeface="Arial" panose="020B0604020202020204" pitchFamily="34" charset="0"/>
                <a:cs typeface="Arial" panose="020B0604020202020204" pitchFamily="34" charset="0"/>
              </a:rPr>
              <a:t> of reconciliation,</a:t>
            </a:r>
          </a:p>
          <a:p>
            <a:r>
              <a:rPr lang="en-US" sz="2000" b="1" dirty="0">
                <a:solidFill>
                  <a:schemeClr val="bg1"/>
                </a:solidFill>
                <a:latin typeface="Arial" panose="020B0604020202020204" pitchFamily="34" charset="0"/>
                <a:cs typeface="Arial" panose="020B0604020202020204" pitchFamily="34" charset="0"/>
              </a:rPr>
              <a:t>2 Corinthians 8:4-5 (NKJV)</a:t>
            </a:r>
            <a:r>
              <a:rPr lang="en-US" sz="2000" dirty="0">
                <a:solidFill>
                  <a:schemeClr val="bg1"/>
                </a:solidFill>
                <a:latin typeface="Arial" panose="020B0604020202020204" pitchFamily="34" charset="0"/>
                <a:cs typeface="Arial" panose="020B0604020202020204" pitchFamily="34" charset="0"/>
              </a:rPr>
              <a:t> imploring us with much urgency that we would receive the gift and the fellowship of the </a:t>
            </a:r>
            <a:r>
              <a:rPr lang="en-US" sz="2000" u="sng" dirty="0">
                <a:solidFill>
                  <a:schemeClr val="bg1"/>
                </a:solidFill>
                <a:latin typeface="Arial" panose="020B0604020202020204" pitchFamily="34" charset="0"/>
                <a:cs typeface="Arial" panose="020B0604020202020204" pitchFamily="34" charset="0"/>
              </a:rPr>
              <a:t>ministering</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relief</a:t>
            </a:r>
            <a:r>
              <a:rPr lang="en-US" sz="2000" dirty="0">
                <a:solidFill>
                  <a:schemeClr val="bg1"/>
                </a:solidFill>
                <a:latin typeface="Arial" panose="020B0604020202020204" pitchFamily="34" charset="0"/>
                <a:cs typeface="Arial" panose="020B0604020202020204" pitchFamily="34" charset="0"/>
              </a:rPr>
              <a:t>) to the saints. And not only as we had hoped, but they first gave themselves to the Lord, and then to us by the will of God. </a:t>
            </a:r>
          </a:p>
          <a:p>
            <a:r>
              <a:rPr lang="en-US" sz="2000" b="1" dirty="0" smtClean="0">
                <a:solidFill>
                  <a:schemeClr val="bg1"/>
                </a:solidFill>
                <a:latin typeface="Arial" panose="020B0604020202020204" pitchFamily="34" charset="0"/>
                <a:cs typeface="Arial" panose="020B0604020202020204" pitchFamily="34" charset="0"/>
              </a:rPr>
              <a:t>2 </a:t>
            </a:r>
            <a:r>
              <a:rPr lang="en-US" sz="2000" b="1" dirty="0">
                <a:solidFill>
                  <a:schemeClr val="bg1"/>
                </a:solidFill>
                <a:latin typeface="Arial" panose="020B0604020202020204" pitchFamily="34" charset="0"/>
                <a:cs typeface="Arial" panose="020B0604020202020204" pitchFamily="34" charset="0"/>
              </a:rPr>
              <a:t>Corinthians 9:12 (NKJV)</a:t>
            </a:r>
            <a:r>
              <a:rPr lang="en-US" sz="2000" dirty="0">
                <a:solidFill>
                  <a:schemeClr val="bg1"/>
                </a:solidFill>
                <a:latin typeface="Arial" panose="020B0604020202020204" pitchFamily="34" charset="0"/>
                <a:cs typeface="Arial" panose="020B0604020202020204" pitchFamily="34" charset="0"/>
              </a:rPr>
              <a:t> For the </a:t>
            </a:r>
            <a:r>
              <a:rPr lang="en-US" sz="2000" u="sng" dirty="0">
                <a:solidFill>
                  <a:schemeClr val="bg1"/>
                </a:solidFill>
                <a:latin typeface="Arial" panose="020B0604020202020204" pitchFamily="34" charset="0"/>
                <a:cs typeface="Arial" panose="020B0604020202020204" pitchFamily="34" charset="0"/>
              </a:rPr>
              <a:t>administration</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ministry</a:t>
            </a:r>
            <a:r>
              <a:rPr lang="en-US" sz="2000" dirty="0">
                <a:solidFill>
                  <a:schemeClr val="bg1"/>
                </a:solidFill>
                <a:latin typeface="Arial" panose="020B0604020202020204" pitchFamily="34" charset="0"/>
                <a:cs typeface="Arial" panose="020B0604020202020204" pitchFamily="34" charset="0"/>
              </a:rPr>
              <a:t>) of this service not only supplies the needs of the saints, but also is abounding through many thanksgivings to God,</a:t>
            </a:r>
          </a:p>
          <a:p>
            <a:r>
              <a:rPr lang="en-US" sz="2000" b="1" dirty="0">
                <a:solidFill>
                  <a:schemeClr val="bg1"/>
                </a:solidFill>
                <a:latin typeface="Arial" panose="020B0604020202020204" pitchFamily="34" charset="0"/>
                <a:cs typeface="Arial" panose="020B0604020202020204" pitchFamily="34" charset="0"/>
              </a:rPr>
              <a:t>2 Corinthians 11:8 (NKJV)</a:t>
            </a:r>
            <a:r>
              <a:rPr lang="en-US" sz="2000" dirty="0">
                <a:solidFill>
                  <a:schemeClr val="bg1"/>
                </a:solidFill>
                <a:latin typeface="Arial" panose="020B0604020202020204" pitchFamily="34" charset="0"/>
                <a:cs typeface="Arial" panose="020B0604020202020204" pitchFamily="34" charset="0"/>
              </a:rPr>
              <a:t> I robbed other churches, taking wages [from them] to </a:t>
            </a:r>
            <a:r>
              <a:rPr lang="en-US" sz="2000" u="sng" dirty="0">
                <a:solidFill>
                  <a:schemeClr val="bg1"/>
                </a:solidFill>
                <a:latin typeface="Arial" panose="020B0604020202020204" pitchFamily="34" charset="0"/>
                <a:cs typeface="Arial" panose="020B0604020202020204" pitchFamily="34" charset="0"/>
              </a:rPr>
              <a:t>minister</a:t>
            </a:r>
            <a:r>
              <a:rPr lang="en-US" sz="2000" dirty="0">
                <a:solidFill>
                  <a:schemeClr val="bg1"/>
                </a:solidFill>
                <a:latin typeface="Arial" panose="020B0604020202020204" pitchFamily="34" charset="0"/>
                <a:cs typeface="Arial" panose="020B0604020202020204" pitchFamily="34" charset="0"/>
              </a:rPr>
              <a:t> (ESV-</a:t>
            </a:r>
            <a:r>
              <a:rPr lang="en-US" sz="2000" u="sng" dirty="0">
                <a:solidFill>
                  <a:schemeClr val="bg1"/>
                </a:solidFill>
                <a:latin typeface="Arial" panose="020B0604020202020204" pitchFamily="34" charset="0"/>
                <a:cs typeface="Arial" panose="020B0604020202020204" pitchFamily="34" charset="0"/>
              </a:rPr>
              <a:t>serve</a:t>
            </a:r>
            <a:r>
              <a:rPr lang="en-US" sz="2000" dirty="0">
                <a:solidFill>
                  <a:schemeClr val="bg1"/>
                </a:solidFill>
                <a:latin typeface="Arial" panose="020B0604020202020204" pitchFamily="34" charset="0"/>
                <a:cs typeface="Arial" panose="020B0604020202020204" pitchFamily="34" charset="0"/>
              </a:rPr>
              <a:t>) to you</a:t>
            </a:r>
            <a:r>
              <a:rPr lang="en-US" sz="2000" dirty="0" smtClean="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246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57352" y="685800"/>
            <a:ext cx="8300156" cy="5047536"/>
          </a:xfrm>
          <a:prstGeom prst="rect">
            <a:avLst/>
          </a:prstGeom>
          <a:noFill/>
        </p:spPr>
        <p:txBody>
          <a:bodyPr wrap="square" rtlCol="0">
            <a:spAutoFit/>
          </a:bodyPr>
          <a:lstStyle/>
          <a:p>
            <a:r>
              <a:rPr lang="en-US" sz="2400" b="1" u="sng" dirty="0" smtClean="0">
                <a:solidFill>
                  <a:schemeClr val="bg1"/>
                </a:solidFill>
                <a:latin typeface="Calibri" pitchFamily="34" charset="0"/>
              </a:rPr>
              <a:t>Example verses referring to servants, ministering, etc.</a:t>
            </a:r>
          </a:p>
          <a:p>
            <a:endParaRPr lang="en-US" b="1" dirty="0" smtClean="0">
              <a:solidFill>
                <a:schemeClr val="bg1"/>
              </a:solidFill>
              <a:latin typeface="Calibri" pitchFamily="34" charset="0"/>
            </a:endParaRPr>
          </a:p>
          <a:p>
            <a:r>
              <a:rPr lang="en-US" sz="2000" b="1" dirty="0">
                <a:solidFill>
                  <a:schemeClr val="bg1"/>
                </a:solidFill>
                <a:latin typeface="Arial" panose="020B0604020202020204" pitchFamily="34" charset="0"/>
                <a:cs typeface="Arial" panose="020B0604020202020204" pitchFamily="34" charset="0"/>
              </a:rPr>
              <a:t>Ephesians 4:12 (NKJV)</a:t>
            </a:r>
            <a:r>
              <a:rPr lang="en-US" sz="2000" dirty="0">
                <a:solidFill>
                  <a:schemeClr val="bg1"/>
                </a:solidFill>
                <a:latin typeface="Arial" panose="020B0604020202020204" pitchFamily="34" charset="0"/>
                <a:cs typeface="Arial" panose="020B0604020202020204" pitchFamily="34" charset="0"/>
              </a:rPr>
              <a:t> for the equipping of the saints for the </a:t>
            </a:r>
            <a:r>
              <a:rPr lang="en-US" sz="2000" u="sng" dirty="0">
                <a:solidFill>
                  <a:schemeClr val="bg1"/>
                </a:solidFill>
                <a:latin typeface="Arial" panose="020B0604020202020204" pitchFamily="34" charset="0"/>
                <a:cs typeface="Arial" panose="020B0604020202020204" pitchFamily="34" charset="0"/>
              </a:rPr>
              <a:t>work of ministry</a:t>
            </a:r>
            <a:r>
              <a:rPr lang="en-US" sz="2000" dirty="0">
                <a:solidFill>
                  <a:schemeClr val="bg1"/>
                </a:solidFill>
                <a:latin typeface="Arial" panose="020B0604020202020204" pitchFamily="34" charset="0"/>
                <a:cs typeface="Arial" panose="020B0604020202020204" pitchFamily="34" charset="0"/>
              </a:rPr>
              <a:t>, for the edifying of the body of Christ,</a:t>
            </a:r>
          </a:p>
          <a:p>
            <a:endParaRPr lang="en-US" sz="2000" b="1" dirty="0" smtClean="0">
              <a:solidFill>
                <a:schemeClr val="bg1"/>
              </a:solidFill>
              <a:latin typeface="Arial" panose="020B0604020202020204" pitchFamily="34" charset="0"/>
              <a:cs typeface="Arial" panose="020B0604020202020204" pitchFamily="34" charset="0"/>
            </a:endParaRPr>
          </a:p>
          <a:p>
            <a:r>
              <a:rPr lang="en-US" sz="2000" b="1" dirty="0" smtClean="0">
                <a:solidFill>
                  <a:schemeClr val="bg1"/>
                </a:solidFill>
                <a:latin typeface="Arial" panose="020B0604020202020204" pitchFamily="34" charset="0"/>
                <a:cs typeface="Arial" panose="020B0604020202020204" pitchFamily="34" charset="0"/>
              </a:rPr>
              <a:t>Ephesians </a:t>
            </a:r>
            <a:r>
              <a:rPr lang="en-US" sz="2000" b="1" dirty="0">
                <a:solidFill>
                  <a:schemeClr val="bg1"/>
                </a:solidFill>
                <a:latin typeface="Arial" panose="020B0604020202020204" pitchFamily="34" charset="0"/>
                <a:cs typeface="Arial" panose="020B0604020202020204" pitchFamily="34" charset="0"/>
              </a:rPr>
              <a:t>6:21 (NKJV)</a:t>
            </a:r>
            <a:r>
              <a:rPr lang="en-US" sz="2000" dirty="0">
                <a:solidFill>
                  <a:schemeClr val="bg1"/>
                </a:solidFill>
                <a:latin typeface="Arial" panose="020B0604020202020204" pitchFamily="34" charset="0"/>
                <a:cs typeface="Arial" panose="020B0604020202020204" pitchFamily="34" charset="0"/>
              </a:rPr>
              <a:t> But that you also may know my affairs [and] how I am doing, </a:t>
            </a:r>
            <a:r>
              <a:rPr lang="en-US" sz="2000" dirty="0" err="1">
                <a:solidFill>
                  <a:schemeClr val="bg1"/>
                </a:solidFill>
                <a:latin typeface="Arial" panose="020B0604020202020204" pitchFamily="34" charset="0"/>
                <a:cs typeface="Arial" panose="020B0604020202020204" pitchFamily="34" charset="0"/>
              </a:rPr>
              <a:t>Tychicus</a:t>
            </a:r>
            <a:r>
              <a:rPr lang="en-US" sz="2000" dirty="0">
                <a:solidFill>
                  <a:schemeClr val="bg1"/>
                </a:solidFill>
                <a:latin typeface="Arial" panose="020B0604020202020204" pitchFamily="34" charset="0"/>
                <a:cs typeface="Arial" panose="020B0604020202020204" pitchFamily="34" charset="0"/>
              </a:rPr>
              <a:t>, a beloved brother and faithful </a:t>
            </a:r>
            <a:r>
              <a:rPr lang="en-US" sz="2000" u="sng" dirty="0">
                <a:solidFill>
                  <a:schemeClr val="bg1"/>
                </a:solidFill>
                <a:latin typeface="Arial" panose="020B0604020202020204" pitchFamily="34" charset="0"/>
                <a:cs typeface="Arial" panose="020B0604020202020204" pitchFamily="34" charset="0"/>
              </a:rPr>
              <a:t>minister</a:t>
            </a:r>
            <a:r>
              <a:rPr lang="en-US" sz="2000" dirty="0">
                <a:solidFill>
                  <a:schemeClr val="bg1"/>
                </a:solidFill>
                <a:latin typeface="Arial" panose="020B0604020202020204" pitchFamily="34" charset="0"/>
                <a:cs typeface="Arial" panose="020B0604020202020204" pitchFamily="34" charset="0"/>
              </a:rPr>
              <a:t> in the Lord, will make all things known to you;</a:t>
            </a:r>
          </a:p>
          <a:p>
            <a:endParaRPr lang="en-US" sz="2000" b="1" dirty="0" smtClean="0">
              <a:solidFill>
                <a:schemeClr val="bg1"/>
              </a:solidFill>
              <a:latin typeface="Arial" panose="020B0604020202020204" pitchFamily="34" charset="0"/>
              <a:cs typeface="Arial" panose="020B0604020202020204" pitchFamily="34" charset="0"/>
            </a:endParaRPr>
          </a:p>
          <a:p>
            <a:r>
              <a:rPr lang="en-US" sz="2000" b="1" dirty="0" smtClean="0">
                <a:solidFill>
                  <a:schemeClr val="bg1"/>
                </a:solidFill>
                <a:latin typeface="Arial" panose="020B0604020202020204" pitchFamily="34" charset="0"/>
                <a:cs typeface="Arial" panose="020B0604020202020204" pitchFamily="34" charset="0"/>
              </a:rPr>
              <a:t>Colossians </a:t>
            </a:r>
            <a:r>
              <a:rPr lang="en-US" sz="2000" b="1" dirty="0">
                <a:solidFill>
                  <a:schemeClr val="bg1"/>
                </a:solidFill>
                <a:latin typeface="Arial" panose="020B0604020202020204" pitchFamily="34" charset="0"/>
                <a:cs typeface="Arial" panose="020B0604020202020204" pitchFamily="34" charset="0"/>
              </a:rPr>
              <a:t>1:7 (NKJV)</a:t>
            </a:r>
            <a:r>
              <a:rPr lang="en-US" sz="2000" dirty="0">
                <a:solidFill>
                  <a:schemeClr val="bg1"/>
                </a:solidFill>
                <a:latin typeface="Arial" panose="020B0604020202020204" pitchFamily="34" charset="0"/>
                <a:cs typeface="Arial" panose="020B0604020202020204" pitchFamily="34" charset="0"/>
              </a:rPr>
              <a:t> as you also learned from </a:t>
            </a:r>
            <a:r>
              <a:rPr lang="en-US" sz="2000" dirty="0" err="1">
                <a:solidFill>
                  <a:schemeClr val="bg1"/>
                </a:solidFill>
                <a:latin typeface="Arial" panose="020B0604020202020204" pitchFamily="34" charset="0"/>
                <a:cs typeface="Arial" panose="020B0604020202020204" pitchFamily="34" charset="0"/>
              </a:rPr>
              <a:t>Epaphras</a:t>
            </a:r>
            <a:r>
              <a:rPr lang="en-US" sz="2000" dirty="0">
                <a:solidFill>
                  <a:schemeClr val="bg1"/>
                </a:solidFill>
                <a:latin typeface="Arial" panose="020B0604020202020204" pitchFamily="34" charset="0"/>
                <a:cs typeface="Arial" panose="020B0604020202020204" pitchFamily="34" charset="0"/>
              </a:rPr>
              <a:t>, our dear fellow servant (bondservant), who is a faithful </a:t>
            </a:r>
            <a:r>
              <a:rPr lang="en-US" sz="2000" u="sng" dirty="0">
                <a:solidFill>
                  <a:schemeClr val="bg1"/>
                </a:solidFill>
                <a:latin typeface="Arial" panose="020B0604020202020204" pitchFamily="34" charset="0"/>
                <a:cs typeface="Arial" panose="020B0604020202020204" pitchFamily="34" charset="0"/>
              </a:rPr>
              <a:t>minister</a:t>
            </a:r>
            <a:r>
              <a:rPr lang="en-US" sz="2000" dirty="0">
                <a:solidFill>
                  <a:schemeClr val="bg1"/>
                </a:solidFill>
                <a:latin typeface="Arial" panose="020B0604020202020204" pitchFamily="34" charset="0"/>
                <a:cs typeface="Arial" panose="020B0604020202020204" pitchFamily="34" charset="0"/>
              </a:rPr>
              <a:t> of Christ on your behalf,</a:t>
            </a:r>
          </a:p>
          <a:p>
            <a:endParaRPr lang="en-US" sz="2000" b="1" dirty="0" smtClean="0">
              <a:solidFill>
                <a:schemeClr val="bg1"/>
              </a:solidFill>
              <a:latin typeface="Arial" panose="020B0604020202020204" pitchFamily="34" charset="0"/>
              <a:cs typeface="Arial" panose="020B0604020202020204" pitchFamily="34" charset="0"/>
            </a:endParaRPr>
          </a:p>
          <a:p>
            <a:r>
              <a:rPr lang="en-US" sz="2000" b="1" dirty="0" smtClean="0">
                <a:solidFill>
                  <a:schemeClr val="bg1"/>
                </a:solidFill>
                <a:latin typeface="Arial" panose="020B0604020202020204" pitchFamily="34" charset="0"/>
                <a:cs typeface="Arial" panose="020B0604020202020204" pitchFamily="34" charset="0"/>
              </a:rPr>
              <a:t>Colossians </a:t>
            </a:r>
            <a:r>
              <a:rPr lang="en-US" sz="2000" b="1" dirty="0">
                <a:solidFill>
                  <a:schemeClr val="bg1"/>
                </a:solidFill>
                <a:latin typeface="Arial" panose="020B0604020202020204" pitchFamily="34" charset="0"/>
                <a:cs typeface="Arial" panose="020B0604020202020204" pitchFamily="34" charset="0"/>
              </a:rPr>
              <a:t>4:7 (NKJV)</a:t>
            </a:r>
            <a:r>
              <a:rPr lang="en-US" sz="2000" dirty="0">
                <a:solidFill>
                  <a:schemeClr val="bg1"/>
                </a:solidFill>
                <a:latin typeface="Arial" panose="020B0604020202020204" pitchFamily="34" charset="0"/>
                <a:cs typeface="Arial" panose="020B0604020202020204" pitchFamily="34" charset="0"/>
              </a:rPr>
              <a:t> </a:t>
            </a:r>
            <a:r>
              <a:rPr lang="en-US" sz="2000" dirty="0" err="1">
                <a:solidFill>
                  <a:schemeClr val="bg1"/>
                </a:solidFill>
                <a:latin typeface="Arial" panose="020B0604020202020204" pitchFamily="34" charset="0"/>
                <a:cs typeface="Arial" panose="020B0604020202020204" pitchFamily="34" charset="0"/>
              </a:rPr>
              <a:t>Tychicus</a:t>
            </a:r>
            <a:r>
              <a:rPr lang="en-US" sz="2000" dirty="0">
                <a:solidFill>
                  <a:schemeClr val="bg1"/>
                </a:solidFill>
                <a:latin typeface="Arial" panose="020B0604020202020204" pitchFamily="34" charset="0"/>
                <a:cs typeface="Arial" panose="020B0604020202020204" pitchFamily="34" charset="0"/>
              </a:rPr>
              <a:t>, a beloved brother, faithful </a:t>
            </a:r>
            <a:r>
              <a:rPr lang="en-US" sz="2000" u="sng" dirty="0">
                <a:solidFill>
                  <a:schemeClr val="bg1"/>
                </a:solidFill>
                <a:latin typeface="Arial" panose="020B0604020202020204" pitchFamily="34" charset="0"/>
                <a:cs typeface="Arial" panose="020B0604020202020204" pitchFamily="34" charset="0"/>
              </a:rPr>
              <a:t>minister</a:t>
            </a:r>
            <a:r>
              <a:rPr lang="en-US" sz="2000" dirty="0">
                <a:solidFill>
                  <a:schemeClr val="bg1"/>
                </a:solidFill>
                <a:latin typeface="Arial" panose="020B0604020202020204" pitchFamily="34" charset="0"/>
                <a:cs typeface="Arial" panose="020B0604020202020204" pitchFamily="34" charset="0"/>
              </a:rPr>
              <a:t>, and fellow servant (bondservant) in the Lord, will tell you all the news about me</a:t>
            </a:r>
            <a:r>
              <a:rPr lang="en-US" sz="2000" dirty="0" smtClean="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554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1074</TotalTime>
  <Words>1611</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47</cp:revision>
  <dcterms:created xsi:type="dcterms:W3CDTF">2013-08-16T12:52:53Z</dcterms:created>
  <dcterms:modified xsi:type="dcterms:W3CDTF">2013-09-21T12:13:23Z</dcterms:modified>
</cp:coreProperties>
</file>