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6"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p:scale>
          <a:sx n="80" d="100"/>
          <a:sy n="80" d="100"/>
        </p:scale>
        <p:origin x="-115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2A3FEE-0703-460C-B4D4-CCF3B59C9E75}" type="datetimeFigureOut">
              <a:rPr lang="en-US" smtClean="0"/>
              <a:t>8/31/2013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5AAC136-A218-4809-BBFA-5B2FA8FDE31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2A3FEE-0703-460C-B4D4-CCF3B59C9E75}"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5AAC136-A218-4809-BBFA-5B2FA8FDE3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2A3FEE-0703-460C-B4D4-CCF3B59C9E75}" type="datetimeFigureOut">
              <a:rPr lang="en-US" smtClean="0"/>
              <a:t>8/31/2013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2A3FEE-0703-460C-B4D4-CCF3B59C9E75}" type="datetimeFigureOut">
              <a:rPr lang="en-US" smtClean="0"/>
              <a:t>8/31/2013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A3FEE-0703-460C-B4D4-CCF3B59C9E75}" type="datetimeFigureOut">
              <a:rPr lang="en-US" smtClean="0"/>
              <a:t>8/31/2013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2A3FEE-0703-460C-B4D4-CCF3B59C9E75}"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AC136-A218-4809-BBFA-5B2FA8FDE3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2A3FEE-0703-460C-B4D4-CCF3B59C9E75}" type="datetimeFigureOut">
              <a:rPr lang="en-US" smtClean="0"/>
              <a:t>8/31/2013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5AAC136-A218-4809-BBFA-5B2FA8FDE3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09600" y="1981200"/>
            <a:ext cx="7848600" cy="2308324"/>
          </a:xfrm>
          <a:prstGeom prst="rect">
            <a:avLst/>
          </a:prstGeom>
          <a:noFill/>
        </p:spPr>
        <p:txBody>
          <a:bodyPr wrap="square" rtlCol="0">
            <a:spAutoFit/>
          </a:bodyPr>
          <a:lstStyle/>
          <a:p>
            <a:pPr algn="ctr"/>
            <a:r>
              <a:rPr lang="en-US" sz="4800" b="1" dirty="0">
                <a:solidFill>
                  <a:schemeClr val="bg1"/>
                </a:solidFill>
                <a:latin typeface="Calibri" pitchFamily="34" charset="0"/>
              </a:rPr>
              <a:t>The Model Church – The Need for Leaders (part 2): </a:t>
            </a:r>
            <a:r>
              <a:rPr lang="en-US" sz="4800" b="1" dirty="0" smtClean="0">
                <a:solidFill>
                  <a:schemeClr val="bg1"/>
                </a:solidFill>
                <a:latin typeface="Calibri" pitchFamily="34" charset="0"/>
              </a:rPr>
              <a:t>Evangelists</a:t>
            </a:r>
            <a:endParaRPr lang="en-US" sz="4800" b="1" dirty="0">
              <a:solidFill>
                <a:schemeClr val="bg1"/>
              </a:solidFill>
              <a:latin typeface="Calibri" pitchFamily="34" charset="0"/>
            </a:endParaRPr>
          </a:p>
        </p:txBody>
      </p:sp>
    </p:spTree>
    <p:extLst>
      <p:ext uri="{BB962C8B-B14F-4D97-AF65-F5344CB8AC3E}">
        <p14:creationId xmlns:p14="http://schemas.microsoft.com/office/powerpoint/2010/main" val="2596562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152400"/>
            <a:ext cx="8458200" cy="5262979"/>
          </a:xfrm>
          <a:prstGeom prst="rect">
            <a:avLst/>
          </a:prstGeom>
          <a:noFill/>
        </p:spPr>
        <p:txBody>
          <a:bodyPr wrap="square" rtlCol="0">
            <a:spAutoFit/>
          </a:bodyPr>
          <a:lstStyle/>
          <a:p>
            <a:r>
              <a:rPr lang="en-US" sz="2400" dirty="0" smtClean="0">
                <a:solidFill>
                  <a:schemeClr val="bg1"/>
                </a:solidFill>
                <a:latin typeface="Calibri" pitchFamily="34" charset="0"/>
              </a:rPr>
              <a:t>(</a:t>
            </a:r>
            <a:r>
              <a:rPr lang="en-US" sz="2400" b="1" dirty="0" smtClean="0">
                <a:solidFill>
                  <a:schemeClr val="bg1"/>
                </a:solidFill>
                <a:latin typeface="Calibri" pitchFamily="34" charset="0"/>
              </a:rPr>
              <a:t>2097, </a:t>
            </a:r>
            <a:r>
              <a:rPr lang="en-US" sz="2400" b="1" dirty="0" err="1" smtClean="0">
                <a:solidFill>
                  <a:schemeClr val="bg1"/>
                </a:solidFill>
                <a:latin typeface="Calibri" pitchFamily="34" charset="0"/>
              </a:rPr>
              <a:t>euangelizo</a:t>
            </a:r>
            <a:r>
              <a:rPr lang="en-US" sz="2400" dirty="0" smtClean="0">
                <a:solidFill>
                  <a:schemeClr val="bg1"/>
                </a:solidFill>
                <a:latin typeface="Calibri" pitchFamily="34" charset="0"/>
              </a:rPr>
              <a:t>) </a:t>
            </a:r>
          </a:p>
          <a:p>
            <a:r>
              <a:rPr lang="en-US" sz="2400" dirty="0" smtClean="0">
                <a:solidFill>
                  <a:schemeClr val="bg1"/>
                </a:solidFill>
                <a:latin typeface="Calibri" pitchFamily="34" charset="0"/>
              </a:rPr>
              <a:t>Transliteration of </a:t>
            </a:r>
            <a:r>
              <a:rPr lang="en-US" sz="2400" dirty="0" err="1" smtClean="0">
                <a:solidFill>
                  <a:schemeClr val="bg1"/>
                </a:solidFill>
                <a:latin typeface="Calibri" pitchFamily="34" charset="0"/>
              </a:rPr>
              <a:t>euangelisasthai</a:t>
            </a:r>
            <a:r>
              <a:rPr lang="en-US" sz="2400" dirty="0" smtClean="0">
                <a:solidFill>
                  <a:schemeClr val="bg1"/>
                </a:solidFill>
                <a:latin typeface="Calibri" pitchFamily="34" charset="0"/>
              </a:rPr>
              <a:t> like </a:t>
            </a:r>
            <a:r>
              <a:rPr lang="en-US" sz="2400" dirty="0" err="1" smtClean="0">
                <a:solidFill>
                  <a:schemeClr val="bg1"/>
                </a:solidFill>
                <a:latin typeface="Calibri" pitchFamily="34" charset="0"/>
              </a:rPr>
              <a:t>baptizo</a:t>
            </a:r>
            <a:endParaRPr lang="en-US" sz="2400" dirty="0" smtClean="0">
              <a:solidFill>
                <a:schemeClr val="bg1"/>
              </a:solidFill>
              <a:latin typeface="Calibri" pitchFamily="34" charset="0"/>
            </a:endParaRPr>
          </a:p>
          <a:p>
            <a:endParaRPr lang="en-US" sz="2400" dirty="0" smtClean="0">
              <a:solidFill>
                <a:schemeClr val="bg1"/>
              </a:solidFill>
              <a:latin typeface="Calibri" pitchFamily="34" charset="0"/>
            </a:endParaRPr>
          </a:p>
          <a:p>
            <a:r>
              <a:rPr lang="en-US" sz="2400" b="1" dirty="0" smtClean="0">
                <a:solidFill>
                  <a:schemeClr val="bg1"/>
                </a:solidFill>
                <a:latin typeface="Calibri" pitchFamily="34" charset="0"/>
              </a:rPr>
              <a:t>Vines</a:t>
            </a:r>
            <a:r>
              <a:rPr lang="en-US" sz="2400" dirty="0" smtClean="0">
                <a:solidFill>
                  <a:schemeClr val="bg1"/>
                </a:solidFill>
                <a:latin typeface="Calibri" pitchFamily="34" charset="0"/>
              </a:rPr>
              <a:t>: B-1 - "to bring or announce glad tidings" (Eng., "evangelize"), is used (a) "declared" and "to proclaim", "to preach"); (b) "glad tidings," of persons to whom the proclamation is made; (c) "declare glad tidings"; "the word of the Lord,"; "the gospel"; "the faith"; "peace"; "the unsearchable riches of Christ". See PREACH, SHEW, TIDINGS.</a:t>
            </a:r>
          </a:p>
          <a:p>
            <a:endParaRPr lang="en-US" sz="2400" u="sng" dirty="0" smtClean="0">
              <a:solidFill>
                <a:schemeClr val="bg1"/>
              </a:solidFill>
              <a:latin typeface="Calibri" pitchFamily="34" charset="0"/>
            </a:endParaRPr>
          </a:p>
          <a:p>
            <a:r>
              <a:rPr lang="en-US" sz="2400" u="sng" dirty="0" smtClean="0">
                <a:solidFill>
                  <a:schemeClr val="bg1"/>
                </a:solidFill>
                <a:latin typeface="Calibri" pitchFamily="34" charset="0"/>
              </a:rPr>
              <a:t>Examples passages in the New Testament</a:t>
            </a:r>
          </a:p>
          <a:p>
            <a:r>
              <a:rPr lang="nl-NL" sz="2400" b="1" dirty="0" smtClean="0">
                <a:solidFill>
                  <a:schemeClr val="bg1"/>
                </a:solidFill>
                <a:latin typeface="Calibri" pitchFamily="34" charset="0"/>
              </a:rPr>
              <a:t>Matthew 11:5; Acts 5:42, 8:4, 12, 11:20, 15:35; Romans 1:15-16;  1 Corinthians 15:1;  Galatians 1:8, 11, 16; Ephesians 2:17, 3:8;      1 Peter 1:25, 4:6;  Revelation 10:7, 14:6 </a:t>
            </a:r>
            <a:endParaRPr lang="en-US" sz="2400" b="1" dirty="0" smtClean="0">
              <a:solidFill>
                <a:schemeClr val="bg1"/>
              </a:solidFill>
              <a:latin typeface="Calibri" pitchFamily="34" charset="0"/>
            </a:endParaRPr>
          </a:p>
        </p:txBody>
      </p:sp>
    </p:spTree>
    <p:extLst>
      <p:ext uri="{BB962C8B-B14F-4D97-AF65-F5344CB8AC3E}">
        <p14:creationId xmlns:p14="http://schemas.microsoft.com/office/powerpoint/2010/main" val="3993104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57200" y="762000"/>
            <a:ext cx="8153400" cy="4893647"/>
          </a:xfrm>
          <a:prstGeom prst="rect">
            <a:avLst/>
          </a:prstGeom>
          <a:noFill/>
        </p:spPr>
        <p:txBody>
          <a:bodyPr wrap="square" rtlCol="0">
            <a:spAutoFit/>
          </a:bodyPr>
          <a:lstStyle/>
          <a:p>
            <a:r>
              <a:rPr lang="en-US" sz="2400" b="1" dirty="0" smtClean="0">
                <a:solidFill>
                  <a:schemeClr val="bg1"/>
                </a:solidFill>
                <a:latin typeface="Calibri" pitchFamily="34" charset="0"/>
              </a:rPr>
              <a:t>CLOSING</a:t>
            </a:r>
          </a:p>
          <a:p>
            <a:endParaRPr lang="en-US" sz="2400" dirty="0" smtClean="0">
              <a:solidFill>
                <a:schemeClr val="bg1"/>
              </a:solidFill>
              <a:latin typeface="Calibri" pitchFamily="34" charset="0"/>
            </a:endParaRPr>
          </a:p>
          <a:p>
            <a:r>
              <a:rPr lang="en-US" sz="2400" dirty="0">
                <a:solidFill>
                  <a:schemeClr val="bg1"/>
                </a:solidFill>
                <a:latin typeface="Calibri" pitchFamily="34" charset="0"/>
              </a:rPr>
              <a:t>Why not listen to the words of the Apostle Peter in </a:t>
            </a:r>
            <a:r>
              <a:rPr lang="en-US" sz="2400" b="1" dirty="0">
                <a:solidFill>
                  <a:schemeClr val="bg1"/>
                </a:solidFill>
                <a:latin typeface="Calibri" pitchFamily="34" charset="0"/>
              </a:rPr>
              <a:t>Acts 2:40 </a:t>
            </a:r>
            <a:r>
              <a:rPr lang="en-US" sz="2400" dirty="0">
                <a:solidFill>
                  <a:schemeClr val="bg1"/>
                </a:solidFill>
                <a:latin typeface="Calibri" pitchFamily="34" charset="0"/>
              </a:rPr>
              <a:t>when he said, “Be saved from this perverse (crooked) generation”. And notice how the peopled responded in </a:t>
            </a:r>
            <a:r>
              <a:rPr lang="en-US" sz="2400" b="1" dirty="0">
                <a:solidFill>
                  <a:schemeClr val="bg1"/>
                </a:solidFill>
                <a:latin typeface="Calibri" pitchFamily="34" charset="0"/>
              </a:rPr>
              <a:t>Acts 2:41 </a:t>
            </a:r>
            <a:r>
              <a:rPr lang="en-US" sz="2400" dirty="0">
                <a:solidFill>
                  <a:schemeClr val="bg1"/>
                </a:solidFill>
                <a:latin typeface="Calibri" pitchFamily="34" charset="0"/>
              </a:rPr>
              <a:t>and what Jesus did in </a:t>
            </a:r>
            <a:r>
              <a:rPr lang="en-US" sz="2400" b="1" dirty="0">
                <a:solidFill>
                  <a:schemeClr val="bg1"/>
                </a:solidFill>
                <a:latin typeface="Calibri" pitchFamily="34" charset="0"/>
              </a:rPr>
              <a:t>Acts 2:47</a:t>
            </a:r>
            <a:r>
              <a:rPr lang="en-US" sz="2400" dirty="0">
                <a:solidFill>
                  <a:schemeClr val="bg1"/>
                </a:solidFill>
                <a:latin typeface="Calibri" pitchFamily="34" charset="0"/>
              </a:rPr>
              <a:t>. These people acted on their belief, repented of their sins, were baptized to wash away their sins, and added to the Lord’s saved Body. That is how God wants people to respond to the good news. And this good news has blessings beyond this world. If we live faithfully after obeying the gospel, one day we will live forever in joy and rest! </a:t>
            </a:r>
            <a:r>
              <a:rPr lang="en-US" sz="2400" b="1" dirty="0">
                <a:solidFill>
                  <a:schemeClr val="bg1"/>
                </a:solidFill>
                <a:latin typeface="Calibri" pitchFamily="34" charset="0"/>
              </a:rPr>
              <a:t>That is truly the good news of the gospel! </a:t>
            </a:r>
            <a:r>
              <a:rPr lang="en-US" sz="2400" dirty="0">
                <a:solidFill>
                  <a:schemeClr val="bg1"/>
                </a:solidFill>
                <a:latin typeface="Calibri" pitchFamily="34" charset="0"/>
              </a:rPr>
              <a:t>Please come forward if we can help you now, while we stand and while we sing! </a:t>
            </a:r>
            <a:endParaRPr lang="en-US" sz="2400" dirty="0" smtClean="0">
              <a:solidFill>
                <a:schemeClr val="bg1"/>
              </a:solidFill>
              <a:latin typeface="Calibri" pitchFamily="34" charset="0"/>
            </a:endParaRPr>
          </a:p>
        </p:txBody>
      </p:sp>
    </p:spTree>
    <p:extLst>
      <p:ext uri="{BB962C8B-B14F-4D97-AF65-F5344CB8AC3E}">
        <p14:creationId xmlns:p14="http://schemas.microsoft.com/office/powerpoint/2010/main" val="1696009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855" y="304800"/>
            <a:ext cx="9067800" cy="584775"/>
          </a:xfrm>
          <a:prstGeom prst="rect">
            <a:avLst/>
          </a:prstGeom>
          <a:noFill/>
        </p:spPr>
        <p:txBody>
          <a:bodyPr wrap="square" rtlCol="0">
            <a:spAutoFit/>
          </a:bodyPr>
          <a:lstStyle/>
          <a:p>
            <a:pPr algn="ctr"/>
            <a:r>
              <a:rPr lang="en-US" sz="3200" b="1" dirty="0" smtClean="0">
                <a:solidFill>
                  <a:schemeClr val="bg1"/>
                </a:solidFill>
                <a:latin typeface="Calibri" pitchFamily="34" charset="0"/>
              </a:rPr>
              <a:t>The Model Church – Leaders and Lead</a:t>
            </a:r>
            <a:r>
              <a:rPr lang="en-US" sz="3200" b="1" dirty="0" smtClean="0">
                <a:solidFill>
                  <a:schemeClr val="bg1"/>
                </a:solidFill>
              </a:rPr>
              <a:t>ership</a:t>
            </a:r>
            <a:endParaRPr lang="en-US" sz="3200" b="1" dirty="0">
              <a:solidFill>
                <a:schemeClr val="bg1"/>
              </a:solidFill>
            </a:endParaRPr>
          </a:p>
        </p:txBody>
      </p:sp>
      <p:sp>
        <p:nvSpPr>
          <p:cNvPr id="3" name="TextBox 2"/>
          <p:cNvSpPr txBox="1"/>
          <p:nvPr/>
        </p:nvSpPr>
        <p:spPr>
          <a:xfrm>
            <a:off x="554181" y="1752600"/>
            <a:ext cx="8147756" cy="2246769"/>
          </a:xfrm>
          <a:prstGeom prst="rect">
            <a:avLst/>
          </a:prstGeom>
          <a:noFill/>
        </p:spPr>
        <p:txBody>
          <a:bodyPr wrap="square" rtlCol="0">
            <a:spAutoFit/>
          </a:bodyPr>
          <a:lstStyle/>
          <a:p>
            <a:r>
              <a:rPr lang="en-US" sz="3200" b="1" dirty="0" smtClean="0">
                <a:solidFill>
                  <a:schemeClr val="bg1"/>
                </a:solidFill>
                <a:latin typeface="Calibri" pitchFamily="34" charset="0"/>
              </a:rPr>
              <a:t>THE NEED FOR LEADERS:</a:t>
            </a:r>
          </a:p>
          <a:p>
            <a:endParaRPr lang="en-US" dirty="0" smtClean="0">
              <a:solidFill>
                <a:schemeClr val="bg1"/>
              </a:solidFill>
              <a:latin typeface="Calibri" pitchFamily="34" charset="0"/>
            </a:endParaRPr>
          </a:p>
          <a:p>
            <a:r>
              <a:rPr lang="en-US" sz="2400" dirty="0" smtClean="0">
                <a:solidFill>
                  <a:schemeClr val="bg1"/>
                </a:solidFill>
                <a:latin typeface="Calibri" pitchFamily="34" charset="0"/>
              </a:rPr>
              <a:t>EVANGELIST(S) – Occurs 3 times in the New Testament</a:t>
            </a:r>
          </a:p>
          <a:p>
            <a:r>
              <a:rPr lang="en-US" sz="2400" dirty="0" smtClean="0">
                <a:solidFill>
                  <a:schemeClr val="bg1"/>
                </a:solidFill>
                <a:latin typeface="Calibri" pitchFamily="34" charset="0"/>
              </a:rPr>
              <a:t>PREACHER – Occurs 4 times in the New Testament </a:t>
            </a:r>
          </a:p>
          <a:p>
            <a:r>
              <a:rPr lang="en-US" sz="2400" dirty="0" smtClean="0">
                <a:solidFill>
                  <a:schemeClr val="bg1"/>
                </a:solidFill>
                <a:latin typeface="Calibri" pitchFamily="34" charset="0"/>
              </a:rPr>
              <a:t>MINISTER(S) – Occurs 18 times in the New Testament</a:t>
            </a:r>
          </a:p>
          <a:p>
            <a:endParaRPr lang="en-US" dirty="0">
              <a:solidFill>
                <a:schemeClr val="bg1"/>
              </a:solidFill>
              <a:latin typeface="Calibri" pitchFamily="34" charset="0"/>
            </a:endParaRPr>
          </a:p>
        </p:txBody>
      </p:sp>
    </p:spTree>
    <p:extLst>
      <p:ext uri="{BB962C8B-B14F-4D97-AF65-F5344CB8AC3E}">
        <p14:creationId xmlns:p14="http://schemas.microsoft.com/office/powerpoint/2010/main" val="543829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855" y="304800"/>
            <a:ext cx="9067800" cy="584775"/>
          </a:xfrm>
          <a:prstGeom prst="rect">
            <a:avLst/>
          </a:prstGeom>
          <a:noFill/>
        </p:spPr>
        <p:txBody>
          <a:bodyPr wrap="square" rtlCol="0">
            <a:spAutoFit/>
          </a:bodyPr>
          <a:lstStyle/>
          <a:p>
            <a:pPr algn="ctr"/>
            <a:r>
              <a:rPr lang="en-US" sz="3200" b="1" dirty="0" smtClean="0">
                <a:solidFill>
                  <a:schemeClr val="bg1"/>
                </a:solidFill>
                <a:latin typeface="Calibri" pitchFamily="34" charset="0"/>
              </a:rPr>
              <a:t>The Model Church – Leaders and Leadership</a:t>
            </a:r>
            <a:endParaRPr lang="en-US" sz="3200" b="1" dirty="0">
              <a:solidFill>
                <a:schemeClr val="bg1"/>
              </a:solidFill>
              <a:latin typeface="Calibri" pitchFamily="34" charset="0"/>
            </a:endParaRPr>
          </a:p>
        </p:txBody>
      </p:sp>
      <p:sp>
        <p:nvSpPr>
          <p:cNvPr id="3" name="TextBox 2"/>
          <p:cNvSpPr txBox="1"/>
          <p:nvPr/>
        </p:nvSpPr>
        <p:spPr>
          <a:xfrm>
            <a:off x="533400" y="990600"/>
            <a:ext cx="8147756" cy="5170646"/>
          </a:xfrm>
          <a:prstGeom prst="rect">
            <a:avLst/>
          </a:prstGeom>
          <a:noFill/>
        </p:spPr>
        <p:txBody>
          <a:bodyPr wrap="square" rtlCol="0">
            <a:spAutoFit/>
          </a:bodyPr>
          <a:lstStyle/>
          <a:p>
            <a:r>
              <a:rPr lang="en-US" sz="2400" dirty="0" smtClean="0">
                <a:solidFill>
                  <a:schemeClr val="bg1"/>
                </a:solidFill>
                <a:latin typeface="Calibri" pitchFamily="34" charset="0"/>
              </a:rPr>
              <a:t>EVANGELIST(S) – Occurs 3 times in the New Testament</a:t>
            </a:r>
          </a:p>
          <a:p>
            <a:endParaRPr lang="en-US" b="1" dirty="0" smtClean="0">
              <a:solidFill>
                <a:schemeClr val="bg1"/>
              </a:solidFill>
              <a:latin typeface="Calibri" pitchFamily="34" charset="0"/>
            </a:endParaRPr>
          </a:p>
          <a:p>
            <a:r>
              <a:rPr lang="en-US" sz="2400" b="1" dirty="0" smtClean="0">
                <a:solidFill>
                  <a:schemeClr val="bg1"/>
                </a:solidFill>
                <a:latin typeface="Calibri" pitchFamily="34" charset="0"/>
              </a:rPr>
              <a:t>Acts </a:t>
            </a:r>
            <a:r>
              <a:rPr lang="en-US" sz="2400" b="1" dirty="0">
                <a:solidFill>
                  <a:schemeClr val="bg1"/>
                </a:solidFill>
                <a:latin typeface="Calibri" pitchFamily="34" charset="0"/>
              </a:rPr>
              <a:t>21:8 (NKJV): </a:t>
            </a:r>
            <a:r>
              <a:rPr lang="en-US" sz="2400" baseline="30000" dirty="0">
                <a:solidFill>
                  <a:schemeClr val="bg1"/>
                </a:solidFill>
                <a:latin typeface="Calibri" pitchFamily="34" charset="0"/>
              </a:rPr>
              <a:t>8 </a:t>
            </a:r>
            <a:r>
              <a:rPr lang="en-US" sz="2400" dirty="0">
                <a:solidFill>
                  <a:schemeClr val="bg1"/>
                </a:solidFill>
                <a:latin typeface="Calibri" pitchFamily="34" charset="0"/>
              </a:rPr>
              <a:t> On the next </a:t>
            </a:r>
            <a:r>
              <a:rPr lang="en-US" sz="2400" i="1" dirty="0">
                <a:solidFill>
                  <a:schemeClr val="bg1"/>
                </a:solidFill>
                <a:latin typeface="Calibri" pitchFamily="34" charset="0"/>
              </a:rPr>
              <a:t>day</a:t>
            </a:r>
            <a:r>
              <a:rPr lang="en-US" sz="2400" dirty="0">
                <a:solidFill>
                  <a:schemeClr val="bg1"/>
                </a:solidFill>
                <a:latin typeface="Calibri" pitchFamily="34" charset="0"/>
              </a:rPr>
              <a:t> we who were Paul's companions departed and came to Caesarea, and entered the house of Philip the </a:t>
            </a:r>
            <a:r>
              <a:rPr lang="en-US" sz="2400" b="1" u="sng" dirty="0">
                <a:solidFill>
                  <a:schemeClr val="bg1"/>
                </a:solidFill>
                <a:latin typeface="Calibri" pitchFamily="34" charset="0"/>
              </a:rPr>
              <a:t>evangelist</a:t>
            </a:r>
            <a:r>
              <a:rPr lang="en-US" sz="2400" b="1" dirty="0">
                <a:solidFill>
                  <a:schemeClr val="bg1"/>
                </a:solidFill>
                <a:latin typeface="Calibri" pitchFamily="34" charset="0"/>
              </a:rPr>
              <a:t> (2099), </a:t>
            </a:r>
            <a:r>
              <a:rPr lang="en-US" sz="2400" dirty="0">
                <a:solidFill>
                  <a:schemeClr val="bg1"/>
                </a:solidFill>
                <a:latin typeface="Calibri" pitchFamily="34" charset="0"/>
              </a:rPr>
              <a:t>who was </a:t>
            </a:r>
            <a:r>
              <a:rPr lang="en-US" sz="2400" i="1" dirty="0">
                <a:solidFill>
                  <a:schemeClr val="bg1"/>
                </a:solidFill>
                <a:latin typeface="Calibri" pitchFamily="34" charset="0"/>
              </a:rPr>
              <a:t>one</a:t>
            </a:r>
            <a:r>
              <a:rPr lang="en-US" sz="2400" dirty="0">
                <a:solidFill>
                  <a:schemeClr val="bg1"/>
                </a:solidFill>
                <a:latin typeface="Calibri" pitchFamily="34" charset="0"/>
              </a:rPr>
              <a:t> of the seven, and stayed with him. </a:t>
            </a:r>
          </a:p>
          <a:p>
            <a:r>
              <a:rPr lang="en-US" sz="2400" b="1" dirty="0">
                <a:solidFill>
                  <a:schemeClr val="bg1"/>
                </a:solidFill>
                <a:latin typeface="Calibri" pitchFamily="34" charset="0"/>
              </a:rPr>
              <a:t> </a:t>
            </a:r>
            <a:endParaRPr lang="en-US" sz="2400" dirty="0">
              <a:solidFill>
                <a:schemeClr val="bg1"/>
              </a:solidFill>
              <a:latin typeface="Calibri" pitchFamily="34" charset="0"/>
            </a:endParaRPr>
          </a:p>
          <a:p>
            <a:r>
              <a:rPr lang="en-US" sz="2400" b="1" dirty="0">
                <a:solidFill>
                  <a:schemeClr val="bg1"/>
                </a:solidFill>
                <a:latin typeface="Calibri" pitchFamily="34" charset="0"/>
              </a:rPr>
              <a:t>2 Timothy 4:5 (NKJV): </a:t>
            </a:r>
            <a:r>
              <a:rPr lang="en-US" sz="2400" baseline="30000" dirty="0">
                <a:solidFill>
                  <a:schemeClr val="bg1"/>
                </a:solidFill>
                <a:latin typeface="Calibri" pitchFamily="34" charset="0"/>
              </a:rPr>
              <a:t>5 </a:t>
            </a:r>
            <a:r>
              <a:rPr lang="en-US" sz="2400" dirty="0">
                <a:solidFill>
                  <a:schemeClr val="bg1"/>
                </a:solidFill>
                <a:latin typeface="Calibri" pitchFamily="34" charset="0"/>
              </a:rPr>
              <a:t> But you be watchful in all things, endure afflictions, do the work of an </a:t>
            </a:r>
            <a:r>
              <a:rPr lang="en-US" sz="2400" b="1" u="sng" dirty="0">
                <a:solidFill>
                  <a:schemeClr val="bg1"/>
                </a:solidFill>
                <a:latin typeface="Calibri" pitchFamily="34" charset="0"/>
              </a:rPr>
              <a:t>evangelist</a:t>
            </a:r>
            <a:r>
              <a:rPr lang="en-US" sz="2400" b="1" dirty="0">
                <a:solidFill>
                  <a:schemeClr val="bg1"/>
                </a:solidFill>
                <a:latin typeface="Calibri" pitchFamily="34" charset="0"/>
              </a:rPr>
              <a:t> (2099)</a:t>
            </a:r>
            <a:r>
              <a:rPr lang="en-US" sz="2400" dirty="0">
                <a:solidFill>
                  <a:schemeClr val="bg1"/>
                </a:solidFill>
                <a:latin typeface="Calibri" pitchFamily="34" charset="0"/>
              </a:rPr>
              <a:t>, fulfill your ministry. </a:t>
            </a:r>
          </a:p>
          <a:p>
            <a:r>
              <a:rPr lang="en-US" sz="2400" dirty="0">
                <a:solidFill>
                  <a:schemeClr val="bg1"/>
                </a:solidFill>
                <a:latin typeface="Calibri" pitchFamily="34" charset="0"/>
              </a:rPr>
              <a:t> </a:t>
            </a:r>
          </a:p>
          <a:p>
            <a:r>
              <a:rPr lang="en-US" sz="2400" b="1" dirty="0">
                <a:solidFill>
                  <a:schemeClr val="bg1"/>
                </a:solidFill>
                <a:latin typeface="Calibri" pitchFamily="34" charset="0"/>
              </a:rPr>
              <a:t>Ephesians 4:11 (NKJV): </a:t>
            </a:r>
            <a:r>
              <a:rPr lang="en-US" sz="2400" baseline="30000" dirty="0">
                <a:solidFill>
                  <a:schemeClr val="bg1"/>
                </a:solidFill>
                <a:latin typeface="Calibri" pitchFamily="34" charset="0"/>
              </a:rPr>
              <a:t>11 </a:t>
            </a:r>
            <a:r>
              <a:rPr lang="en-US" sz="2400" dirty="0">
                <a:solidFill>
                  <a:schemeClr val="bg1"/>
                </a:solidFill>
                <a:latin typeface="Calibri" pitchFamily="34" charset="0"/>
              </a:rPr>
              <a:t> And He Himself gave some </a:t>
            </a:r>
            <a:r>
              <a:rPr lang="en-US" sz="2400" i="1" dirty="0">
                <a:solidFill>
                  <a:schemeClr val="bg1"/>
                </a:solidFill>
                <a:latin typeface="Calibri" pitchFamily="34" charset="0"/>
              </a:rPr>
              <a:t>to be</a:t>
            </a:r>
            <a:r>
              <a:rPr lang="en-US" sz="2400" dirty="0">
                <a:solidFill>
                  <a:schemeClr val="bg1"/>
                </a:solidFill>
                <a:latin typeface="Calibri" pitchFamily="34" charset="0"/>
              </a:rPr>
              <a:t> apostles, some prophets, some </a:t>
            </a:r>
            <a:r>
              <a:rPr lang="en-US" sz="2400" b="1" u="sng" dirty="0">
                <a:solidFill>
                  <a:schemeClr val="bg1"/>
                </a:solidFill>
                <a:latin typeface="Calibri" pitchFamily="34" charset="0"/>
              </a:rPr>
              <a:t>evangelists</a:t>
            </a:r>
            <a:r>
              <a:rPr lang="en-US" sz="2400" b="1" dirty="0">
                <a:solidFill>
                  <a:schemeClr val="bg1"/>
                </a:solidFill>
                <a:latin typeface="Calibri" pitchFamily="34" charset="0"/>
              </a:rPr>
              <a:t> (2099)</a:t>
            </a:r>
            <a:r>
              <a:rPr lang="en-US" sz="2400" dirty="0">
                <a:solidFill>
                  <a:schemeClr val="bg1"/>
                </a:solidFill>
                <a:latin typeface="Calibri" pitchFamily="34" charset="0"/>
              </a:rPr>
              <a:t>, and some pastors and teachers, </a:t>
            </a:r>
          </a:p>
        </p:txBody>
      </p:sp>
    </p:spTree>
    <p:extLst>
      <p:ext uri="{BB962C8B-B14F-4D97-AF65-F5344CB8AC3E}">
        <p14:creationId xmlns:p14="http://schemas.microsoft.com/office/powerpoint/2010/main" val="2495726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855" y="304800"/>
            <a:ext cx="9067800" cy="584775"/>
          </a:xfrm>
          <a:prstGeom prst="rect">
            <a:avLst/>
          </a:prstGeom>
          <a:noFill/>
        </p:spPr>
        <p:txBody>
          <a:bodyPr wrap="square" rtlCol="0">
            <a:spAutoFit/>
          </a:bodyPr>
          <a:lstStyle/>
          <a:p>
            <a:pPr algn="ctr"/>
            <a:r>
              <a:rPr lang="en-US" sz="3200" b="1" dirty="0" smtClean="0">
                <a:solidFill>
                  <a:schemeClr val="bg1"/>
                </a:solidFill>
                <a:latin typeface="Calibri" pitchFamily="34" charset="0"/>
              </a:rPr>
              <a:t>The Model Church – Leaders and Leadership</a:t>
            </a:r>
            <a:endParaRPr lang="en-US" sz="3200" b="1" dirty="0">
              <a:solidFill>
                <a:schemeClr val="bg1"/>
              </a:solidFill>
              <a:latin typeface="Calibri" pitchFamily="34" charset="0"/>
            </a:endParaRPr>
          </a:p>
        </p:txBody>
      </p:sp>
      <p:sp>
        <p:nvSpPr>
          <p:cNvPr id="3" name="TextBox 2"/>
          <p:cNvSpPr txBox="1"/>
          <p:nvPr/>
        </p:nvSpPr>
        <p:spPr>
          <a:xfrm>
            <a:off x="522388" y="2641503"/>
            <a:ext cx="8147756" cy="3108543"/>
          </a:xfrm>
          <a:prstGeom prst="rect">
            <a:avLst/>
          </a:prstGeom>
          <a:noFill/>
        </p:spPr>
        <p:txBody>
          <a:bodyPr wrap="square" rtlCol="0">
            <a:spAutoFit/>
          </a:bodyPr>
          <a:lstStyle/>
          <a:p>
            <a:r>
              <a:rPr lang="en-US" sz="2800" dirty="0" smtClean="0">
                <a:solidFill>
                  <a:schemeClr val="bg1"/>
                </a:solidFill>
                <a:latin typeface="Calibri" pitchFamily="34" charset="0"/>
              </a:rPr>
              <a:t>Some scholars say apostles, prophets, and evangelists were only temporary for the establishment of the early church and that now we only have pastors and teachers. I do not agree with this position. The roles of preacher and evangelist are really synonymous in the Greek and are still needed workers in the kingdom of God for proclaiming and preaching the good news.</a:t>
            </a:r>
          </a:p>
        </p:txBody>
      </p:sp>
      <p:sp>
        <p:nvSpPr>
          <p:cNvPr id="2" name="TextBox 1"/>
          <p:cNvSpPr txBox="1"/>
          <p:nvPr/>
        </p:nvSpPr>
        <p:spPr>
          <a:xfrm>
            <a:off x="446167" y="1219200"/>
            <a:ext cx="8147756" cy="1200329"/>
          </a:xfrm>
          <a:prstGeom prst="rect">
            <a:avLst/>
          </a:prstGeom>
          <a:noFill/>
          <a:ln>
            <a:solidFill>
              <a:schemeClr val="accent1"/>
            </a:solidFill>
          </a:ln>
        </p:spPr>
        <p:txBody>
          <a:bodyPr wrap="square" rtlCol="0">
            <a:spAutoFit/>
          </a:bodyPr>
          <a:lstStyle/>
          <a:p>
            <a:r>
              <a:rPr lang="en-US" sz="2400" b="1" dirty="0">
                <a:solidFill>
                  <a:schemeClr val="bg1"/>
                </a:solidFill>
                <a:latin typeface="Calibri" pitchFamily="34" charset="0"/>
              </a:rPr>
              <a:t>Ephesians 4:11 (NKJV): </a:t>
            </a:r>
            <a:r>
              <a:rPr lang="en-US" sz="2400" baseline="30000" dirty="0">
                <a:solidFill>
                  <a:schemeClr val="bg1"/>
                </a:solidFill>
                <a:latin typeface="Calibri" pitchFamily="34" charset="0"/>
              </a:rPr>
              <a:t>11 </a:t>
            </a:r>
            <a:r>
              <a:rPr lang="en-US" sz="2400" dirty="0">
                <a:solidFill>
                  <a:schemeClr val="bg1"/>
                </a:solidFill>
                <a:latin typeface="Calibri" pitchFamily="34" charset="0"/>
              </a:rPr>
              <a:t> And He Himself gave some </a:t>
            </a:r>
            <a:r>
              <a:rPr lang="en-US" sz="2400" i="1" dirty="0">
                <a:solidFill>
                  <a:schemeClr val="bg1"/>
                </a:solidFill>
                <a:latin typeface="Calibri" pitchFamily="34" charset="0"/>
              </a:rPr>
              <a:t>to be</a:t>
            </a:r>
            <a:r>
              <a:rPr lang="en-US" sz="2400" dirty="0">
                <a:solidFill>
                  <a:schemeClr val="bg1"/>
                </a:solidFill>
                <a:latin typeface="Calibri" pitchFamily="34" charset="0"/>
              </a:rPr>
              <a:t> apostles, some prophets, some evangelists, and some pastors and teachers, </a:t>
            </a:r>
          </a:p>
        </p:txBody>
      </p:sp>
    </p:spTree>
    <p:extLst>
      <p:ext uri="{BB962C8B-B14F-4D97-AF65-F5344CB8AC3E}">
        <p14:creationId xmlns:p14="http://schemas.microsoft.com/office/powerpoint/2010/main" val="31317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855" y="304800"/>
            <a:ext cx="9067800" cy="584775"/>
          </a:xfrm>
          <a:prstGeom prst="rect">
            <a:avLst/>
          </a:prstGeom>
          <a:noFill/>
        </p:spPr>
        <p:txBody>
          <a:bodyPr wrap="square" rtlCol="0">
            <a:spAutoFit/>
          </a:bodyPr>
          <a:lstStyle/>
          <a:p>
            <a:pPr algn="ctr"/>
            <a:r>
              <a:rPr lang="en-US" sz="3200" b="1" dirty="0" smtClean="0">
                <a:solidFill>
                  <a:schemeClr val="bg1"/>
                </a:solidFill>
                <a:latin typeface="Calibri" pitchFamily="34" charset="0"/>
              </a:rPr>
              <a:t>The Model Church – Leaders and Leadership</a:t>
            </a:r>
            <a:endParaRPr lang="en-US" sz="3200" b="1" dirty="0">
              <a:solidFill>
                <a:schemeClr val="bg1"/>
              </a:solidFill>
              <a:latin typeface="Calibri" pitchFamily="34" charset="0"/>
            </a:endParaRPr>
          </a:p>
        </p:txBody>
      </p:sp>
      <p:sp>
        <p:nvSpPr>
          <p:cNvPr id="3" name="TextBox 2"/>
          <p:cNvSpPr txBox="1"/>
          <p:nvPr/>
        </p:nvSpPr>
        <p:spPr>
          <a:xfrm>
            <a:off x="533400" y="1219200"/>
            <a:ext cx="8147756" cy="4401205"/>
          </a:xfrm>
          <a:prstGeom prst="rect">
            <a:avLst/>
          </a:prstGeom>
          <a:noFill/>
        </p:spPr>
        <p:txBody>
          <a:bodyPr wrap="square" rtlCol="0">
            <a:spAutoFit/>
          </a:bodyPr>
          <a:lstStyle/>
          <a:p>
            <a:r>
              <a:rPr lang="en-US" sz="2800" dirty="0" smtClean="0">
                <a:solidFill>
                  <a:schemeClr val="bg1"/>
                </a:solidFill>
                <a:latin typeface="Calibri" pitchFamily="34" charset="0"/>
              </a:rPr>
              <a:t>Titus and Timothy were uniquely qualified as evangelists, preachers, and ministers. They were given the miraculous gifts of the Holy Spirit, were guided directly by an Apostle of Jesus Christ, and were given revelations through Paul and the Holy Spirit that were not given to others (e.g., qualifications of elders, deacons, and their wives, women’s role in teaching, etc.). We do not have men with these unique blessings anymore, however we men can follow their example in teaching, preaching, and encouraging in the gospel. </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2352812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855" y="304800"/>
            <a:ext cx="9067800" cy="584775"/>
          </a:xfrm>
          <a:prstGeom prst="rect">
            <a:avLst/>
          </a:prstGeom>
          <a:noFill/>
        </p:spPr>
        <p:txBody>
          <a:bodyPr wrap="square" rtlCol="0">
            <a:spAutoFit/>
          </a:bodyPr>
          <a:lstStyle/>
          <a:p>
            <a:pPr algn="ctr"/>
            <a:r>
              <a:rPr lang="en-US" sz="3200" b="1" dirty="0" smtClean="0">
                <a:solidFill>
                  <a:schemeClr val="bg1"/>
                </a:solidFill>
                <a:latin typeface="Calibri" pitchFamily="34" charset="0"/>
              </a:rPr>
              <a:t>The Model Church – Leaders and Leadership</a:t>
            </a:r>
            <a:endParaRPr lang="en-US" sz="3200" b="1" dirty="0">
              <a:solidFill>
                <a:schemeClr val="bg1"/>
              </a:solidFill>
              <a:latin typeface="Calibri" pitchFamily="34" charset="0"/>
            </a:endParaRPr>
          </a:p>
        </p:txBody>
      </p:sp>
      <p:sp>
        <p:nvSpPr>
          <p:cNvPr id="3" name="TextBox 2"/>
          <p:cNvSpPr txBox="1"/>
          <p:nvPr/>
        </p:nvSpPr>
        <p:spPr>
          <a:xfrm>
            <a:off x="554182" y="1295400"/>
            <a:ext cx="8147756" cy="3539430"/>
          </a:xfrm>
          <a:prstGeom prst="rect">
            <a:avLst/>
          </a:prstGeom>
          <a:noFill/>
        </p:spPr>
        <p:txBody>
          <a:bodyPr wrap="square" rtlCol="0">
            <a:spAutoFit/>
          </a:bodyPr>
          <a:lstStyle/>
          <a:p>
            <a:r>
              <a:rPr lang="en-US" sz="2800" dirty="0" smtClean="0">
                <a:solidFill>
                  <a:schemeClr val="bg1"/>
                </a:solidFill>
                <a:latin typeface="Calibri" pitchFamily="34" charset="0"/>
              </a:rPr>
              <a:t>Similarly Paul was uniquely qualified in being an apostle, a preacher, a minister, and one who received direct revelation from Jesus Christ. We no longer have apostles or men who receive direct instructions or revelations from the Lord, however we men can follow Paul’s example in how he lived his life, encouraged brethren, reached out to the lost no matter where he was, and in the humility he exhibited to all mankind. </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2905484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855" y="304800"/>
            <a:ext cx="9067800" cy="584775"/>
          </a:xfrm>
          <a:prstGeom prst="rect">
            <a:avLst/>
          </a:prstGeom>
          <a:noFill/>
        </p:spPr>
        <p:txBody>
          <a:bodyPr wrap="square" rtlCol="0">
            <a:spAutoFit/>
          </a:bodyPr>
          <a:lstStyle/>
          <a:p>
            <a:pPr algn="ctr"/>
            <a:r>
              <a:rPr lang="en-US" sz="3200" b="1" dirty="0" smtClean="0">
                <a:solidFill>
                  <a:schemeClr val="bg1"/>
                </a:solidFill>
                <a:latin typeface="Calibri" pitchFamily="34" charset="0"/>
              </a:rPr>
              <a:t>The Model Church – Leaders and Leadership</a:t>
            </a:r>
            <a:endParaRPr lang="en-US" sz="3200" b="1" dirty="0">
              <a:solidFill>
                <a:schemeClr val="bg1"/>
              </a:solidFill>
              <a:latin typeface="Calibri" pitchFamily="34" charset="0"/>
            </a:endParaRPr>
          </a:p>
        </p:txBody>
      </p:sp>
      <p:sp>
        <p:nvSpPr>
          <p:cNvPr id="3" name="TextBox 2"/>
          <p:cNvSpPr txBox="1"/>
          <p:nvPr/>
        </p:nvSpPr>
        <p:spPr>
          <a:xfrm>
            <a:off x="533400" y="1219200"/>
            <a:ext cx="8147756" cy="2677656"/>
          </a:xfrm>
          <a:prstGeom prst="rect">
            <a:avLst/>
          </a:prstGeom>
          <a:noFill/>
        </p:spPr>
        <p:txBody>
          <a:bodyPr wrap="square" rtlCol="0">
            <a:spAutoFit/>
          </a:bodyPr>
          <a:lstStyle/>
          <a:p>
            <a:r>
              <a:rPr lang="en-US" sz="2800" dirty="0" smtClean="0">
                <a:solidFill>
                  <a:schemeClr val="bg1"/>
                </a:solidFill>
                <a:latin typeface="Calibri" pitchFamily="34" charset="0"/>
              </a:rPr>
              <a:t>We have talked about the 3 times the English term “evangelist” occurs in the New Testament. I want us now to look at the meaning of the Greek word transliterated as “evangelist” and two other more common New Testament Greek words that relate to this role. </a:t>
            </a:r>
            <a:endParaRPr lang="en-US" sz="2800" dirty="0">
              <a:solidFill>
                <a:schemeClr val="bg1"/>
              </a:solidFill>
              <a:latin typeface="Calibri" pitchFamily="34" charset="0"/>
            </a:endParaRPr>
          </a:p>
        </p:txBody>
      </p:sp>
    </p:spTree>
    <p:extLst>
      <p:ext uri="{BB962C8B-B14F-4D97-AF65-F5344CB8AC3E}">
        <p14:creationId xmlns:p14="http://schemas.microsoft.com/office/powerpoint/2010/main" val="3294790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152400"/>
            <a:ext cx="8534400" cy="4893647"/>
          </a:xfrm>
          <a:prstGeom prst="rect">
            <a:avLst/>
          </a:prstGeom>
          <a:noFill/>
        </p:spPr>
        <p:txBody>
          <a:bodyPr wrap="square" rtlCol="0">
            <a:spAutoFit/>
          </a:bodyPr>
          <a:lstStyle/>
          <a:p>
            <a:r>
              <a:rPr lang="en-US" sz="2400" dirty="0" smtClean="0">
                <a:solidFill>
                  <a:schemeClr val="bg1"/>
                </a:solidFill>
                <a:latin typeface="Calibri" pitchFamily="34" charset="0"/>
              </a:rPr>
              <a:t>(</a:t>
            </a:r>
            <a:r>
              <a:rPr lang="en-US" sz="2400" b="1" dirty="0" smtClean="0">
                <a:solidFill>
                  <a:schemeClr val="bg1"/>
                </a:solidFill>
                <a:latin typeface="Calibri" pitchFamily="34" charset="0"/>
              </a:rPr>
              <a:t>2099, </a:t>
            </a:r>
            <a:r>
              <a:rPr lang="en-US" sz="2400" b="1" dirty="0" err="1" smtClean="0">
                <a:solidFill>
                  <a:schemeClr val="bg1"/>
                </a:solidFill>
                <a:latin typeface="Calibri" pitchFamily="34" charset="0"/>
              </a:rPr>
              <a:t>euaggelistes</a:t>
            </a:r>
            <a:r>
              <a:rPr lang="en-US" sz="2400" b="1" dirty="0" smtClean="0">
                <a:solidFill>
                  <a:schemeClr val="bg1"/>
                </a:solidFill>
                <a:latin typeface="Calibri" pitchFamily="34" charset="0"/>
              </a:rPr>
              <a:t>/</a:t>
            </a:r>
            <a:r>
              <a:rPr lang="en-US" sz="2400" b="1" dirty="0" err="1" smtClean="0">
                <a:solidFill>
                  <a:schemeClr val="bg1"/>
                </a:solidFill>
                <a:latin typeface="Calibri" pitchFamily="34" charset="0"/>
              </a:rPr>
              <a:t>euangelistes</a:t>
            </a:r>
            <a:r>
              <a:rPr lang="en-US" sz="2400" dirty="0" smtClean="0">
                <a:solidFill>
                  <a:schemeClr val="bg1"/>
                </a:solidFill>
                <a:latin typeface="Calibri" pitchFamily="34" charset="0"/>
              </a:rPr>
              <a:t>)</a:t>
            </a:r>
          </a:p>
          <a:p>
            <a:r>
              <a:rPr lang="en-US" sz="2400" dirty="0" smtClean="0">
                <a:solidFill>
                  <a:schemeClr val="bg1"/>
                </a:solidFill>
                <a:latin typeface="Calibri" pitchFamily="34" charset="0"/>
              </a:rPr>
              <a:t>Transliteration of </a:t>
            </a:r>
            <a:r>
              <a:rPr lang="en-US" sz="2400" dirty="0" err="1" smtClean="0">
                <a:solidFill>
                  <a:schemeClr val="bg1"/>
                </a:solidFill>
                <a:latin typeface="Calibri" pitchFamily="34" charset="0"/>
              </a:rPr>
              <a:t>euangelistou</a:t>
            </a:r>
            <a:r>
              <a:rPr lang="en-US" sz="2400" dirty="0" smtClean="0">
                <a:solidFill>
                  <a:schemeClr val="bg1"/>
                </a:solidFill>
                <a:latin typeface="Calibri" pitchFamily="34" charset="0"/>
              </a:rPr>
              <a:t> like </a:t>
            </a:r>
            <a:r>
              <a:rPr lang="en-US" sz="2400" dirty="0" err="1" smtClean="0">
                <a:solidFill>
                  <a:schemeClr val="bg1"/>
                </a:solidFill>
                <a:latin typeface="Calibri" pitchFamily="34" charset="0"/>
              </a:rPr>
              <a:t>baptizo</a:t>
            </a:r>
            <a:endParaRPr lang="en-US" sz="2400" dirty="0" smtClean="0">
              <a:solidFill>
                <a:schemeClr val="bg1"/>
              </a:solidFill>
              <a:latin typeface="Calibri" pitchFamily="34" charset="0"/>
            </a:endParaRPr>
          </a:p>
          <a:p>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Occurs 3 times in </a:t>
            </a:r>
            <a:r>
              <a:rPr lang="en-US" sz="2400" b="1" dirty="0" smtClean="0">
                <a:solidFill>
                  <a:schemeClr val="bg1"/>
                </a:solidFill>
                <a:latin typeface="Calibri" pitchFamily="34" charset="0"/>
              </a:rPr>
              <a:t>3 verses in the NT as evangelist</a:t>
            </a:r>
          </a:p>
          <a:p>
            <a:endParaRPr lang="en-US" sz="2400" dirty="0" smtClean="0">
              <a:solidFill>
                <a:schemeClr val="bg1"/>
              </a:solidFill>
              <a:latin typeface="Calibri" pitchFamily="34" charset="0"/>
            </a:endParaRPr>
          </a:p>
          <a:p>
            <a:r>
              <a:rPr lang="en-US" sz="2400" u="sng" dirty="0" smtClean="0">
                <a:solidFill>
                  <a:schemeClr val="bg1"/>
                </a:solidFill>
                <a:latin typeface="Calibri" pitchFamily="34" charset="0"/>
              </a:rPr>
              <a:t>Vines</a:t>
            </a:r>
            <a:r>
              <a:rPr lang="en-US" sz="2400" dirty="0" smtClean="0">
                <a:solidFill>
                  <a:schemeClr val="bg1"/>
                </a:solidFill>
                <a:latin typeface="Calibri" pitchFamily="34" charset="0"/>
              </a:rPr>
              <a:t>: lit., "a messenger of good", denotes a "preacher of the Gospel," </a:t>
            </a:r>
            <a:r>
              <a:rPr lang="en-US" sz="2400" u="sng" dirty="0" smtClean="0">
                <a:solidFill>
                  <a:schemeClr val="bg1"/>
                </a:solidFill>
                <a:latin typeface="Calibri" pitchFamily="34" charset="0"/>
              </a:rPr>
              <a:t>Acts 21:8</a:t>
            </a:r>
            <a:r>
              <a:rPr lang="en-US" sz="2400" dirty="0" smtClean="0">
                <a:solidFill>
                  <a:schemeClr val="bg1"/>
                </a:solidFill>
                <a:latin typeface="Calibri" pitchFamily="34" charset="0"/>
              </a:rPr>
              <a:t>; </a:t>
            </a:r>
            <a:r>
              <a:rPr lang="en-US" sz="2400" u="sng" dirty="0" smtClean="0">
                <a:solidFill>
                  <a:schemeClr val="bg1"/>
                </a:solidFill>
                <a:latin typeface="Calibri" pitchFamily="34" charset="0"/>
              </a:rPr>
              <a:t>Eph. 4:11</a:t>
            </a:r>
            <a:r>
              <a:rPr lang="en-US" sz="2400" dirty="0" smtClean="0">
                <a:solidFill>
                  <a:schemeClr val="bg1"/>
                </a:solidFill>
                <a:latin typeface="Calibri" pitchFamily="34" charset="0"/>
              </a:rPr>
              <a:t>; </a:t>
            </a:r>
            <a:r>
              <a:rPr lang="en-US" sz="2400" u="sng" dirty="0" smtClean="0">
                <a:solidFill>
                  <a:schemeClr val="bg1"/>
                </a:solidFill>
                <a:latin typeface="Calibri" pitchFamily="34" charset="0"/>
              </a:rPr>
              <a:t>2 Tim. 4:5</a:t>
            </a:r>
            <a:r>
              <a:rPr lang="en-US" sz="2400" dirty="0" smtClean="0">
                <a:solidFill>
                  <a:schemeClr val="bg1"/>
                </a:solidFill>
                <a:latin typeface="Calibri" pitchFamily="34" charset="0"/>
              </a:rPr>
              <a:t>. Cp. </a:t>
            </a:r>
            <a:r>
              <a:rPr lang="en-US" sz="2400" dirty="0" err="1" smtClean="0">
                <a:solidFill>
                  <a:schemeClr val="bg1"/>
                </a:solidFill>
                <a:latin typeface="Calibri" pitchFamily="34" charset="0"/>
              </a:rPr>
              <a:t>euangelizo</a:t>
            </a:r>
            <a:r>
              <a:rPr lang="en-US" sz="2400" dirty="0" smtClean="0">
                <a:solidFill>
                  <a:schemeClr val="bg1"/>
                </a:solidFill>
                <a:latin typeface="Calibri" pitchFamily="34" charset="0"/>
              </a:rPr>
              <a:t>, "to proclaim glad tidings," and </a:t>
            </a:r>
            <a:r>
              <a:rPr lang="en-US" sz="2400" dirty="0" err="1" smtClean="0">
                <a:solidFill>
                  <a:schemeClr val="bg1"/>
                </a:solidFill>
                <a:latin typeface="Calibri" pitchFamily="34" charset="0"/>
              </a:rPr>
              <a:t>euangelion</a:t>
            </a:r>
            <a:r>
              <a:rPr lang="en-US" sz="2400" dirty="0" smtClean="0">
                <a:solidFill>
                  <a:schemeClr val="bg1"/>
                </a:solidFill>
                <a:latin typeface="Calibri" pitchFamily="34" charset="0"/>
              </a:rPr>
              <a:t>, "good news, gospel." Missionaries are "evangelists," as being essentially preachers of the Gospel.</a:t>
            </a:r>
          </a:p>
          <a:p>
            <a:endParaRPr lang="en-US" sz="2400" dirty="0">
              <a:solidFill>
                <a:schemeClr val="bg1"/>
              </a:solidFill>
              <a:latin typeface="Calibri" pitchFamily="34" charset="0"/>
            </a:endParaRPr>
          </a:p>
          <a:p>
            <a:r>
              <a:rPr lang="en-US" sz="2400" u="sng" dirty="0">
                <a:solidFill>
                  <a:schemeClr val="bg1"/>
                </a:solidFill>
                <a:latin typeface="Calibri" pitchFamily="34" charset="0"/>
              </a:rPr>
              <a:t>Examples passages in the New Testament</a:t>
            </a:r>
          </a:p>
          <a:p>
            <a:r>
              <a:rPr lang="en-US" sz="2400" b="1" dirty="0">
                <a:solidFill>
                  <a:schemeClr val="bg1"/>
                </a:solidFill>
                <a:latin typeface="Calibri" pitchFamily="34" charset="0"/>
              </a:rPr>
              <a:t>Acts </a:t>
            </a:r>
            <a:r>
              <a:rPr lang="en-US" sz="2400" b="1" dirty="0" smtClean="0">
                <a:solidFill>
                  <a:schemeClr val="bg1"/>
                </a:solidFill>
                <a:latin typeface="Calibri" pitchFamily="34" charset="0"/>
              </a:rPr>
              <a:t>21:8, </a:t>
            </a:r>
            <a:r>
              <a:rPr lang="en-US" sz="2400" b="1" dirty="0">
                <a:solidFill>
                  <a:schemeClr val="bg1"/>
                </a:solidFill>
                <a:latin typeface="Calibri" pitchFamily="34" charset="0"/>
              </a:rPr>
              <a:t>2 Timothy </a:t>
            </a:r>
            <a:r>
              <a:rPr lang="en-US" sz="2400" b="1" dirty="0" smtClean="0">
                <a:solidFill>
                  <a:schemeClr val="bg1"/>
                </a:solidFill>
                <a:latin typeface="Calibri" pitchFamily="34" charset="0"/>
              </a:rPr>
              <a:t>4:5, </a:t>
            </a:r>
            <a:r>
              <a:rPr lang="en-US" sz="2400" b="1" dirty="0">
                <a:solidFill>
                  <a:schemeClr val="bg1"/>
                </a:solidFill>
                <a:latin typeface="Calibri" pitchFamily="34" charset="0"/>
              </a:rPr>
              <a:t>Ephesians 4:11 </a:t>
            </a:r>
            <a:endParaRPr lang="en-US" sz="2400" dirty="0">
              <a:solidFill>
                <a:schemeClr val="bg1"/>
              </a:solidFill>
              <a:latin typeface="Calibri" pitchFamily="34" charset="0"/>
            </a:endParaRPr>
          </a:p>
        </p:txBody>
      </p:sp>
    </p:spTree>
    <p:extLst>
      <p:ext uri="{BB962C8B-B14F-4D97-AF65-F5344CB8AC3E}">
        <p14:creationId xmlns:p14="http://schemas.microsoft.com/office/powerpoint/2010/main" val="2599537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04800" y="152400"/>
            <a:ext cx="8534400" cy="5632311"/>
          </a:xfrm>
          <a:prstGeom prst="rect">
            <a:avLst/>
          </a:prstGeom>
          <a:noFill/>
        </p:spPr>
        <p:txBody>
          <a:bodyPr wrap="square" rtlCol="0">
            <a:spAutoFit/>
          </a:bodyPr>
          <a:lstStyle/>
          <a:p>
            <a:r>
              <a:rPr lang="en-US" sz="2400" dirty="0" smtClean="0">
                <a:solidFill>
                  <a:schemeClr val="bg1"/>
                </a:solidFill>
                <a:latin typeface="Calibri" pitchFamily="34" charset="0"/>
              </a:rPr>
              <a:t>(</a:t>
            </a:r>
            <a:r>
              <a:rPr lang="en-US" sz="2400" b="1" dirty="0" smtClean="0">
                <a:solidFill>
                  <a:schemeClr val="bg1"/>
                </a:solidFill>
                <a:latin typeface="Calibri" pitchFamily="34" charset="0"/>
              </a:rPr>
              <a:t>2097, </a:t>
            </a:r>
            <a:r>
              <a:rPr lang="en-US" sz="2400" b="1" dirty="0" err="1" smtClean="0">
                <a:solidFill>
                  <a:schemeClr val="bg1"/>
                </a:solidFill>
                <a:latin typeface="Calibri" pitchFamily="34" charset="0"/>
              </a:rPr>
              <a:t>euangelizo</a:t>
            </a:r>
            <a:r>
              <a:rPr lang="en-US" sz="2400" dirty="0" smtClean="0">
                <a:solidFill>
                  <a:schemeClr val="bg1"/>
                </a:solidFill>
                <a:latin typeface="Calibri" pitchFamily="34" charset="0"/>
              </a:rPr>
              <a:t>) </a:t>
            </a:r>
          </a:p>
          <a:p>
            <a:r>
              <a:rPr lang="en-US" sz="2400" dirty="0" smtClean="0">
                <a:solidFill>
                  <a:schemeClr val="bg1"/>
                </a:solidFill>
                <a:latin typeface="Calibri" pitchFamily="34" charset="0"/>
              </a:rPr>
              <a:t>Transliteration of </a:t>
            </a:r>
            <a:r>
              <a:rPr lang="en-US" sz="2400" dirty="0" err="1" smtClean="0">
                <a:solidFill>
                  <a:schemeClr val="bg1"/>
                </a:solidFill>
                <a:latin typeface="Calibri" pitchFamily="34" charset="0"/>
              </a:rPr>
              <a:t>euangelisasthai</a:t>
            </a:r>
            <a:r>
              <a:rPr lang="en-US" sz="2400" dirty="0" smtClean="0">
                <a:solidFill>
                  <a:schemeClr val="bg1"/>
                </a:solidFill>
                <a:latin typeface="Calibri" pitchFamily="34" charset="0"/>
              </a:rPr>
              <a:t> like </a:t>
            </a:r>
            <a:r>
              <a:rPr lang="en-US" sz="2400" dirty="0" err="1" smtClean="0">
                <a:solidFill>
                  <a:schemeClr val="bg1"/>
                </a:solidFill>
                <a:latin typeface="Calibri" pitchFamily="34" charset="0"/>
              </a:rPr>
              <a:t>baptizo</a:t>
            </a:r>
            <a:endParaRPr lang="en-US" sz="2400" dirty="0" smtClean="0">
              <a:solidFill>
                <a:schemeClr val="bg1"/>
              </a:solidFill>
              <a:latin typeface="Calibri" pitchFamily="34" charset="0"/>
            </a:endParaRPr>
          </a:p>
          <a:p>
            <a:endParaRPr lang="en-US" sz="2400" dirty="0" smtClean="0">
              <a:solidFill>
                <a:schemeClr val="bg1"/>
              </a:solidFill>
              <a:latin typeface="Calibri" pitchFamily="34" charset="0"/>
            </a:endParaRPr>
          </a:p>
          <a:p>
            <a:r>
              <a:rPr lang="en-US" sz="2400" b="1" dirty="0" smtClean="0">
                <a:solidFill>
                  <a:schemeClr val="bg1"/>
                </a:solidFill>
                <a:latin typeface="Calibri" pitchFamily="34" charset="0"/>
              </a:rPr>
              <a:t>Occurs 61 times in 52 verses </a:t>
            </a:r>
            <a:r>
              <a:rPr lang="en-US" sz="2400" dirty="0" smtClean="0">
                <a:solidFill>
                  <a:schemeClr val="bg1"/>
                </a:solidFill>
                <a:latin typeface="Calibri" pitchFamily="34" charset="0"/>
              </a:rPr>
              <a:t>in the KJV; </a:t>
            </a:r>
            <a:r>
              <a:rPr lang="en-US" sz="2400" b="1" u="sng" dirty="0" smtClean="0">
                <a:solidFill>
                  <a:schemeClr val="bg1"/>
                </a:solidFill>
                <a:latin typeface="Calibri" pitchFamily="34" charset="0"/>
              </a:rPr>
              <a:t>preach 23</a:t>
            </a:r>
            <a:r>
              <a:rPr lang="en-US" sz="2400" dirty="0" smtClean="0">
                <a:solidFill>
                  <a:schemeClr val="bg1"/>
                </a:solidFill>
                <a:latin typeface="Calibri" pitchFamily="34" charset="0"/>
              </a:rPr>
              <a:t>, </a:t>
            </a:r>
            <a:r>
              <a:rPr lang="en-US" sz="2400" b="1" u="sng" dirty="0" smtClean="0">
                <a:solidFill>
                  <a:schemeClr val="bg1"/>
                </a:solidFill>
                <a:latin typeface="Calibri" pitchFamily="34" charset="0"/>
              </a:rPr>
              <a:t>preach the Gospel 22</a:t>
            </a:r>
            <a:r>
              <a:rPr lang="en-US" sz="2400" dirty="0" smtClean="0">
                <a:solidFill>
                  <a:schemeClr val="bg1"/>
                </a:solidFill>
                <a:latin typeface="Calibri" pitchFamily="34" charset="0"/>
              </a:rPr>
              <a:t>, bring good tidings 2, show glad tidings 2, bring glad tidings 1, declare 1, declare glad tidings 1 </a:t>
            </a:r>
          </a:p>
          <a:p>
            <a:endParaRPr lang="en-US" sz="2400" dirty="0" smtClean="0">
              <a:solidFill>
                <a:schemeClr val="bg1"/>
              </a:solidFill>
              <a:latin typeface="Calibri" pitchFamily="34" charset="0"/>
            </a:endParaRPr>
          </a:p>
          <a:p>
            <a:r>
              <a:rPr lang="en-US" sz="2400" b="1" dirty="0">
                <a:solidFill>
                  <a:schemeClr val="bg1"/>
                </a:solidFill>
                <a:latin typeface="Calibri" pitchFamily="34" charset="0"/>
              </a:rPr>
              <a:t>Vines</a:t>
            </a:r>
            <a:r>
              <a:rPr lang="en-US" sz="2400" dirty="0">
                <a:solidFill>
                  <a:schemeClr val="bg1"/>
                </a:solidFill>
                <a:latin typeface="Calibri" pitchFamily="34" charset="0"/>
              </a:rPr>
              <a:t>: A-1 - is almost always used of "the good news" concerning the Son of God as proclaimed in the Gospel. With reference to the Gospel the phrase "to bring, or declare, good, or glad, tidings" or    "To preach good tidings" See GOSPEL, B, No. 1.</a:t>
            </a:r>
          </a:p>
          <a:p>
            <a:endParaRPr lang="en-US" sz="2400" u="sng" dirty="0">
              <a:solidFill>
                <a:schemeClr val="bg1"/>
              </a:solidFill>
              <a:latin typeface="Calibri" pitchFamily="34" charset="0"/>
            </a:endParaRPr>
          </a:p>
          <a:p>
            <a:r>
              <a:rPr lang="en-US" sz="2400" u="sng" dirty="0">
                <a:solidFill>
                  <a:schemeClr val="bg1"/>
                </a:solidFill>
                <a:latin typeface="Calibri" pitchFamily="34" charset="0"/>
              </a:rPr>
              <a:t>Examples passages in the New Testament</a:t>
            </a:r>
          </a:p>
          <a:p>
            <a:r>
              <a:rPr lang="nl-NL" sz="2400" b="1" dirty="0">
                <a:solidFill>
                  <a:schemeClr val="bg1"/>
                </a:solidFill>
                <a:latin typeface="Calibri" pitchFamily="34" charset="0"/>
              </a:rPr>
              <a:t>Luke 4:18; Acts 13:32; Romans 10:15; </a:t>
            </a:r>
            <a:r>
              <a:rPr lang="nl-NL" sz="2400" b="1" dirty="0" smtClean="0">
                <a:solidFill>
                  <a:schemeClr val="bg1"/>
                </a:solidFill>
                <a:latin typeface="Calibri" pitchFamily="34" charset="0"/>
              </a:rPr>
              <a:t>Hebrews </a:t>
            </a:r>
            <a:r>
              <a:rPr lang="nl-NL" sz="2400" b="1" dirty="0">
                <a:solidFill>
                  <a:schemeClr val="bg1"/>
                </a:solidFill>
                <a:latin typeface="Calibri" pitchFamily="34" charset="0"/>
              </a:rPr>
              <a:t>4:2</a:t>
            </a:r>
            <a:endParaRPr lang="en-US" sz="2400" b="1" dirty="0">
              <a:solidFill>
                <a:schemeClr val="bg1"/>
              </a:solidFill>
              <a:latin typeface="Calibri" pitchFamily="34" charset="0"/>
            </a:endParaRPr>
          </a:p>
          <a:p>
            <a:endParaRPr lang="en-US" sz="2400" dirty="0">
              <a:solidFill>
                <a:schemeClr val="bg1"/>
              </a:solidFill>
              <a:latin typeface="Calibri" pitchFamily="34" charset="0"/>
            </a:endParaRPr>
          </a:p>
        </p:txBody>
      </p:sp>
    </p:spTree>
    <p:extLst>
      <p:ext uri="{BB962C8B-B14F-4D97-AF65-F5344CB8AC3E}">
        <p14:creationId xmlns:p14="http://schemas.microsoft.com/office/powerpoint/2010/main" val="2059319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984</TotalTime>
  <Words>933</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43</cp:revision>
  <dcterms:created xsi:type="dcterms:W3CDTF">2013-08-16T12:52:53Z</dcterms:created>
  <dcterms:modified xsi:type="dcterms:W3CDTF">2013-08-31T15:53:07Z</dcterms:modified>
</cp:coreProperties>
</file>