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5A40D207-5B1C-4C5C-B842-44E3CD9CF4A3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AB07577-FB86-4FFF-AC81-F2A9A4E0DB7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0D207-5B1C-4C5C-B842-44E3CD9CF4A3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7577-FB86-4FFF-AC81-F2A9A4E0DB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0D207-5B1C-4C5C-B842-44E3CD9CF4A3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7577-FB86-4FFF-AC81-F2A9A4E0DB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0D207-5B1C-4C5C-B842-44E3CD9CF4A3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7577-FB86-4FFF-AC81-F2A9A4E0DB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0D207-5B1C-4C5C-B842-44E3CD9CF4A3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7577-FB86-4FFF-AC81-F2A9A4E0DB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0D207-5B1C-4C5C-B842-44E3CD9CF4A3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7577-FB86-4FFF-AC81-F2A9A4E0DB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0D207-5B1C-4C5C-B842-44E3CD9CF4A3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7577-FB86-4FFF-AC81-F2A9A4E0DB7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0D207-5B1C-4C5C-B842-44E3CD9CF4A3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7577-FB86-4FFF-AC81-F2A9A4E0DB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0D207-5B1C-4C5C-B842-44E3CD9CF4A3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7577-FB86-4FFF-AC81-F2A9A4E0DB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0D207-5B1C-4C5C-B842-44E3CD9CF4A3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7577-FB86-4FFF-AC81-F2A9A4E0DB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0D207-5B1C-4C5C-B842-44E3CD9CF4A3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7577-FB86-4FFF-AC81-F2A9A4E0DB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5A40D207-5B1C-4C5C-B842-44E3CD9CF4A3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8AB07577-FB86-4FFF-AC81-F2A9A4E0DB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Slavery: Did the Bible get Slavery Wrong?</a:t>
            </a:r>
            <a:endParaRPr lang="en-US" sz="6000" b="1" dirty="0">
              <a:ln w="12700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13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 Issue of 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Christians may not see or even think about a potential contradiction</a:t>
            </a:r>
          </a:p>
          <a:p>
            <a:r>
              <a:rPr lang="en-US" dirty="0" smtClean="0"/>
              <a:t>It is a pivotal argument for many who try to discredit the scriptures</a:t>
            </a:r>
          </a:p>
          <a:p>
            <a:r>
              <a:rPr lang="en-US" dirty="0" smtClean="0"/>
              <a:t>Can be a major stumbling block if misunderstood</a:t>
            </a:r>
          </a:p>
          <a:p>
            <a:pPr lvl="1"/>
            <a:r>
              <a:rPr lang="en-US" dirty="0" smtClean="0"/>
              <a:t>Articles and books have been written using slavery to discredit the Scriptures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26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“Slave, Slavery, Bondservant”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Hebrew and Greek words were translated as “slave” or “slavery” </a:t>
            </a:r>
          </a:p>
          <a:p>
            <a:r>
              <a:rPr lang="en-US" dirty="0" smtClean="0"/>
              <a:t>Hebrew</a:t>
            </a:r>
          </a:p>
          <a:p>
            <a:pPr lvl="1"/>
            <a:r>
              <a:rPr lang="en-US" dirty="0"/>
              <a:t>`</a:t>
            </a:r>
            <a:r>
              <a:rPr lang="en-US" dirty="0" err="1"/>
              <a:t>ebed</a:t>
            </a:r>
            <a:endParaRPr lang="en-US" dirty="0"/>
          </a:p>
          <a:p>
            <a:pPr lvl="2"/>
            <a:r>
              <a:rPr lang="en-US" dirty="0"/>
              <a:t>slave, servant, </a:t>
            </a:r>
            <a:r>
              <a:rPr lang="en-US" dirty="0" smtClean="0"/>
              <a:t>man-servant</a:t>
            </a:r>
          </a:p>
          <a:p>
            <a:pPr lvl="2"/>
            <a:r>
              <a:rPr lang="en-US" dirty="0"/>
              <a:t>servants, worshippers (of God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servant (in special sense as prophets, Levites </a:t>
            </a:r>
            <a:r>
              <a:rPr lang="en-US" dirty="0" err="1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'amah</a:t>
            </a:r>
          </a:p>
          <a:p>
            <a:pPr lvl="2"/>
            <a:r>
              <a:rPr lang="en-US" dirty="0"/>
              <a:t>maid-servant, female slave, maid, handmaid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127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“Slave, Slavery, Bondservant”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Greek</a:t>
            </a:r>
          </a:p>
          <a:p>
            <a:pPr lvl="1"/>
            <a:r>
              <a:rPr lang="en-US" dirty="0" err="1" smtClean="0"/>
              <a:t>Doulos</a:t>
            </a:r>
            <a:endParaRPr lang="en-US" dirty="0" smtClean="0"/>
          </a:p>
          <a:p>
            <a:pPr lvl="2"/>
            <a:r>
              <a:rPr lang="en-US" dirty="0"/>
              <a:t>a slave, bondman, man of servile </a:t>
            </a:r>
            <a:r>
              <a:rPr lang="en-US" dirty="0" smtClean="0"/>
              <a:t>condition</a:t>
            </a:r>
          </a:p>
          <a:p>
            <a:pPr lvl="2"/>
            <a:r>
              <a:rPr lang="en-US" dirty="0" smtClean="0"/>
              <a:t>devoted </a:t>
            </a:r>
            <a:r>
              <a:rPr lang="en-US" dirty="0"/>
              <a:t>to another to the disregard of one's own </a:t>
            </a:r>
            <a:r>
              <a:rPr lang="en-US" dirty="0" smtClean="0"/>
              <a:t>interests a </a:t>
            </a:r>
            <a:r>
              <a:rPr lang="en-US" dirty="0"/>
              <a:t>servant, </a:t>
            </a:r>
            <a:r>
              <a:rPr lang="en-US" dirty="0" smtClean="0"/>
              <a:t>attendant</a:t>
            </a:r>
          </a:p>
          <a:p>
            <a:pPr lvl="1"/>
            <a:r>
              <a:rPr lang="en-US" dirty="0" err="1"/>
              <a:t>Andrapodistes</a:t>
            </a:r>
            <a:r>
              <a:rPr lang="en-US" dirty="0"/>
              <a:t> (only used in 1 Tim. 1:9-11)</a:t>
            </a:r>
          </a:p>
          <a:p>
            <a:pPr lvl="2"/>
            <a:r>
              <a:rPr lang="en-US" dirty="0"/>
              <a:t>a slave-dealer, kidnapper, man-stealer</a:t>
            </a:r>
          </a:p>
          <a:p>
            <a:pPr lvl="2"/>
            <a:r>
              <a:rPr lang="en-US" dirty="0"/>
              <a:t>of one who unjustly reduces free men to slavery</a:t>
            </a:r>
          </a:p>
          <a:p>
            <a:pPr lvl="2"/>
            <a:r>
              <a:rPr lang="en-US" dirty="0"/>
              <a:t>of one who steals the slaves of others and sells them</a:t>
            </a:r>
          </a:p>
          <a:p>
            <a:pPr lvl="1"/>
            <a:r>
              <a:rPr lang="en-US" dirty="0" err="1"/>
              <a:t>Douleia</a:t>
            </a:r>
            <a:endParaRPr lang="en-US" dirty="0"/>
          </a:p>
          <a:p>
            <a:pPr lvl="2"/>
            <a:r>
              <a:rPr lang="en-US" dirty="0"/>
              <a:t>slavery, bondage, the condition of a slave</a:t>
            </a:r>
          </a:p>
          <a:p>
            <a:pPr lvl="2"/>
            <a:r>
              <a:rPr lang="en-US" dirty="0"/>
              <a:t>Used 5 times in Romans, Galatians, and </a:t>
            </a:r>
            <a:r>
              <a:rPr lang="en-US" dirty="0" smtClean="0"/>
              <a:t>Hebrews</a:t>
            </a:r>
            <a:endParaRPr lang="en-US" dirty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985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Bible Slavery ≠ American 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Israelite slavery was NOT for life without </a:t>
            </a:r>
            <a:r>
              <a:rPr lang="en-US" dirty="0" smtClean="0"/>
              <a:t>freedom</a:t>
            </a:r>
          </a:p>
          <a:p>
            <a:pPr lvl="1"/>
            <a:r>
              <a:rPr lang="en-US" dirty="0"/>
              <a:t>Exodus </a:t>
            </a:r>
            <a:r>
              <a:rPr lang="en-US" dirty="0" smtClean="0"/>
              <a:t>21:1-11</a:t>
            </a:r>
          </a:p>
          <a:p>
            <a:pPr lvl="1"/>
            <a:r>
              <a:rPr lang="en-US" dirty="0"/>
              <a:t>Deut. 15:12-18 </a:t>
            </a:r>
            <a:endParaRPr lang="en-US" dirty="0" smtClean="0"/>
          </a:p>
          <a:p>
            <a:r>
              <a:rPr lang="en-US" dirty="0" smtClean="0"/>
              <a:t>Slavery was a way to relieve debt or simply survive</a:t>
            </a:r>
          </a:p>
          <a:p>
            <a:pPr lvl="1"/>
            <a:r>
              <a:rPr lang="en-US" dirty="0" smtClean="0"/>
              <a:t>No welfare or bankruptcy laws</a:t>
            </a:r>
          </a:p>
          <a:p>
            <a:pPr lvl="1"/>
            <a:r>
              <a:rPr lang="en-US" dirty="0"/>
              <a:t>Leviticus </a:t>
            </a:r>
            <a:r>
              <a:rPr lang="en-US" dirty="0" smtClean="0"/>
              <a:t>25:35-46</a:t>
            </a:r>
          </a:p>
          <a:p>
            <a:pPr lvl="1"/>
            <a:r>
              <a:rPr lang="en-US" dirty="0" smtClean="0"/>
              <a:t>Israelite slavery was very similar to indentured servitude</a:t>
            </a:r>
          </a:p>
          <a:p>
            <a:r>
              <a:rPr lang="en-US" dirty="0" smtClean="0"/>
              <a:t>Year of Jubilee</a:t>
            </a:r>
          </a:p>
        </p:txBody>
      </p:sp>
    </p:spTree>
    <p:extLst>
      <p:ext uri="{BB962C8B-B14F-4D97-AF65-F5344CB8AC3E}">
        <p14:creationId xmlns:p14="http://schemas.microsoft.com/office/powerpoint/2010/main" val="152402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Bible Slavery ≠ American 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Masters were held accountable for the way that they treated their </a:t>
            </a:r>
            <a:r>
              <a:rPr lang="en-US" dirty="0" smtClean="0"/>
              <a:t>slaves</a:t>
            </a:r>
          </a:p>
          <a:p>
            <a:pPr lvl="1"/>
            <a:r>
              <a:rPr lang="en-US" dirty="0"/>
              <a:t>Exodus 21:20, </a:t>
            </a:r>
            <a:r>
              <a:rPr lang="en-US" dirty="0" smtClean="0"/>
              <a:t>26-27</a:t>
            </a:r>
          </a:p>
          <a:p>
            <a:pPr lvl="1"/>
            <a:r>
              <a:rPr lang="en-US" dirty="0" smtClean="0"/>
              <a:t>Slaves were given rights even during servitude</a:t>
            </a:r>
          </a:p>
          <a:p>
            <a:pPr lvl="1"/>
            <a:r>
              <a:rPr lang="en-US" dirty="0" smtClean="0"/>
              <a:t>Mistreatment of a fellow Israelite had consequences regardless of their status</a:t>
            </a:r>
          </a:p>
          <a:p>
            <a:r>
              <a:rPr lang="en-US" dirty="0" smtClean="0"/>
              <a:t>Slavery as practiced in America was punishable by death under the Old Law</a:t>
            </a:r>
          </a:p>
          <a:p>
            <a:pPr lvl="1"/>
            <a:r>
              <a:rPr lang="en-US" dirty="0"/>
              <a:t>Exodus 21:16 </a:t>
            </a:r>
            <a:endParaRPr lang="en-US" dirty="0" smtClean="0"/>
          </a:p>
          <a:p>
            <a:pPr lvl="1"/>
            <a:r>
              <a:rPr lang="en-US" dirty="0" smtClean="0"/>
              <a:t>I Tim. 1:9-11 – “kidnappers” or “</a:t>
            </a:r>
            <a:r>
              <a:rPr lang="en-US" dirty="0" err="1" smtClean="0"/>
              <a:t>menstealers</a:t>
            </a:r>
            <a:r>
              <a:rPr lang="en-US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279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Slavery as Punishment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Bible had more than one type of </a:t>
            </a:r>
            <a:r>
              <a:rPr lang="en-US" dirty="0" smtClean="0"/>
              <a:t>slavery</a:t>
            </a:r>
          </a:p>
          <a:p>
            <a:r>
              <a:rPr lang="en-US" dirty="0"/>
              <a:t>Leviticus </a:t>
            </a:r>
            <a:r>
              <a:rPr lang="en-US" dirty="0" smtClean="0"/>
              <a:t>25:44-46</a:t>
            </a:r>
          </a:p>
          <a:p>
            <a:r>
              <a:rPr lang="en-US" dirty="0" smtClean="0"/>
              <a:t>Israel was in captivity many times because of their sin</a:t>
            </a:r>
          </a:p>
          <a:p>
            <a:r>
              <a:rPr lang="en-US" dirty="0" smtClean="0"/>
              <a:t>God in turn allowed Israel to enslave pagan nations to show His displeasure with their 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03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Argument: The Bible mentions sinful events and does directly condemn them, thus it must be alright.</a:t>
            </a:r>
          </a:p>
          <a:p>
            <a:pPr lvl="1"/>
            <a:r>
              <a:rPr lang="en-US" dirty="0" smtClean="0"/>
              <a:t>Mark 10:2-9</a:t>
            </a:r>
          </a:p>
          <a:p>
            <a:pPr lvl="1"/>
            <a:r>
              <a:rPr lang="en-US" dirty="0" smtClean="0"/>
              <a:t>Jesus added to many of the OT commands</a:t>
            </a:r>
          </a:p>
          <a:p>
            <a:r>
              <a:rPr lang="en-US" dirty="0"/>
              <a:t>We have to take the entirety of God’s commands to decide if a practice is lawful or not</a:t>
            </a:r>
          </a:p>
        </p:txBody>
      </p:sp>
    </p:spTree>
    <p:extLst>
      <p:ext uri="{BB962C8B-B14F-4D97-AF65-F5344CB8AC3E}">
        <p14:creationId xmlns:p14="http://schemas.microsoft.com/office/powerpoint/2010/main" val="398337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491</TotalTime>
  <Words>400</Words>
  <Application>Microsoft Office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Sketchbook</vt:lpstr>
      <vt:lpstr>Slavery: Did the Bible get Slavery Wrong?</vt:lpstr>
      <vt:lpstr>Moral Issue of Slavery</vt:lpstr>
      <vt:lpstr>“Slave, Slavery, Bondservant”</vt:lpstr>
      <vt:lpstr>“Slave, Slavery, Bondservant”</vt:lpstr>
      <vt:lpstr>Bible Slavery ≠ American Slavery</vt:lpstr>
      <vt:lpstr>Bible Slavery ≠ American Slavery</vt:lpstr>
      <vt:lpstr>Slavery as Punishment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Slavery: Did the Bible get Slavery Wrong?</dc:title>
  <dc:creator>Dwade</dc:creator>
  <cp:lastModifiedBy>OakRidgeChurch</cp:lastModifiedBy>
  <cp:revision>2</cp:revision>
  <dcterms:created xsi:type="dcterms:W3CDTF">2012-08-25T19:51:59Z</dcterms:created>
  <dcterms:modified xsi:type="dcterms:W3CDTF">2012-08-26T14:50:43Z</dcterms:modified>
</cp:coreProperties>
</file>