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9" r:id="rId2"/>
    <p:sldId id="314" r:id="rId3"/>
    <p:sldId id="293" r:id="rId4"/>
    <p:sldId id="312" r:id="rId5"/>
  </p:sldIdLst>
  <p:sldSz cx="9144000" cy="6858000" type="screen4x3"/>
  <p:notesSz cx="7077075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EFFC42"/>
    <a:srgbClr val="FA553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9" autoAdjust="0"/>
    <p:restoredTop sz="94660"/>
  </p:normalViewPr>
  <p:slideViewPr>
    <p:cSldViewPr>
      <p:cViewPr varScale="1">
        <p:scale>
          <a:sx n="69" d="100"/>
          <a:sy n="69" d="100"/>
        </p:scale>
        <p:origin x="-15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62330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ED9B48-E534-4430-9AB7-843B2F985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12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681038"/>
            <a:ext cx="4538663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311650"/>
            <a:ext cx="5661025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621713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C67E99-2C52-4277-A8A7-DE5B691C5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65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54F0-ED53-49F2-8DD1-DE65A1F72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6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99D09-088B-41A0-9E6E-6ECA07DB0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8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79595-A6C2-4E9F-9241-DCEE51782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0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481C-A5FE-42E1-85F2-3C0D0FB1C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6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5E52F-8214-4095-86B9-7F1269BB7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582CC-D03B-4D5C-B0F6-67B4FF614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3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04A11-750C-4E8E-9661-6C0463969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7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8336A-D69F-4734-9A9F-1CA0A3085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6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33D38-E621-4BFE-8B00-256494005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2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C673C-EEA0-42B4-A74B-5EF11F5D7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A7FA-106E-45F3-A6BB-E0BE97D3C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9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C1FF80-614D-4883-8ECA-9EF785A1B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1905000"/>
            <a:ext cx="8382000" cy="1524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F0"/>
                </a:solidFill>
              </a:rPr>
              <a:t>“CALLING ON THE NAME OF THE LORD” (Part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83058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Many say that all one must do is to </a:t>
            </a:r>
            <a:r>
              <a:rPr lang="en-US" sz="2800" b="1" dirty="0">
                <a:solidFill>
                  <a:srgbClr val="FFFF00"/>
                </a:solidFill>
              </a:rPr>
              <a:t>“call on the name of the Lord.”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Some </a:t>
            </a:r>
            <a:r>
              <a:rPr lang="en-US" sz="2800" b="1" dirty="0">
                <a:solidFill>
                  <a:schemeClr val="bg1"/>
                </a:solidFill>
              </a:rPr>
              <a:t>have said this calling means that one acknowledges that Jesus is the Son of God; some say it is a warm feeling </a:t>
            </a:r>
            <a:r>
              <a:rPr lang="en-US" sz="2800" b="1" dirty="0" smtClean="0">
                <a:solidFill>
                  <a:schemeClr val="bg1"/>
                </a:solidFill>
              </a:rPr>
              <a:t>they get when </a:t>
            </a:r>
            <a:r>
              <a:rPr lang="en-US" sz="2800" b="1" dirty="0">
                <a:solidFill>
                  <a:schemeClr val="bg1"/>
                </a:solidFill>
              </a:rPr>
              <a:t>one has received Jesus into their heart; some say it is when one simply says that they accept Jesus into their </a:t>
            </a:r>
            <a:r>
              <a:rPr lang="en-US" sz="2800" b="1" dirty="0" smtClean="0">
                <a:solidFill>
                  <a:schemeClr val="bg1"/>
                </a:solidFill>
              </a:rPr>
              <a:t>heart; </a:t>
            </a:r>
            <a:r>
              <a:rPr lang="en-US" sz="2800" b="1" dirty="0">
                <a:solidFill>
                  <a:schemeClr val="bg1"/>
                </a:solidFill>
              </a:rPr>
              <a:t>or some say that it is a reference to what many call saying the sinner’s prayer. This morning let us see what the Bible says </a:t>
            </a:r>
            <a:r>
              <a:rPr lang="en-US" sz="2800" b="1" dirty="0">
                <a:solidFill>
                  <a:srgbClr val="FFFF00"/>
                </a:solidFill>
              </a:rPr>
              <a:t>“calling on the name of the Lord” </a:t>
            </a:r>
            <a:r>
              <a:rPr lang="en-US" sz="2800" b="1" dirty="0">
                <a:solidFill>
                  <a:schemeClr val="bg1"/>
                </a:solidFill>
              </a:rPr>
              <a:t>really involves.</a:t>
            </a:r>
            <a:endParaRPr lang="en-US" sz="2800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</a:rPr>
              <a:t>CALLING ON THE NAME OF THE LORD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7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3352800"/>
          </a:xfrm>
          <a:extLst>
            <a:ext uri="{909E8E84-426E-40DD-AFC4-6F175D3DCCD1}">
              <a14:hiddenFill xmlns:a14="http://schemas.microsoft.com/office/drawing/2010/main">
                <a:solidFill>
                  <a:srgbClr val="EFFC4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sz="2400" b="1" dirty="0" smtClean="0">
                <a:solidFill>
                  <a:srgbClr val="EFFC42"/>
                </a:solidFill>
              </a:rPr>
              <a:t>“calls on the name of the Lord”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(Acts 2:21, 2:37-47)</a:t>
            </a:r>
          </a:p>
          <a:p>
            <a:pPr>
              <a:lnSpc>
                <a:spcPct val="114000"/>
              </a:lnSpc>
            </a:pPr>
            <a:r>
              <a:rPr lang="en-US" sz="2400" b="1" dirty="0" smtClean="0">
                <a:solidFill>
                  <a:srgbClr val="EFFC42"/>
                </a:solidFill>
              </a:rPr>
              <a:t>“no other name”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(Acts 4:12) </a:t>
            </a:r>
          </a:p>
          <a:p>
            <a:pPr>
              <a:lnSpc>
                <a:spcPct val="114000"/>
              </a:lnSpc>
            </a:pPr>
            <a:r>
              <a:rPr lang="en-US" sz="2400" b="1" dirty="0" smtClean="0">
                <a:solidFill>
                  <a:srgbClr val="EFFC42"/>
                </a:solidFill>
              </a:rPr>
              <a:t>“the name of Jesus Christ”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(Acts 8:12)</a:t>
            </a:r>
            <a:r>
              <a:rPr lang="en-US" sz="2400" b="1" dirty="0" smtClean="0"/>
              <a:t>   </a:t>
            </a:r>
          </a:p>
          <a:p>
            <a:pPr>
              <a:lnSpc>
                <a:spcPct val="114000"/>
              </a:lnSpc>
            </a:pPr>
            <a:r>
              <a:rPr lang="en-US" sz="2400" b="1" dirty="0" smtClean="0">
                <a:solidFill>
                  <a:srgbClr val="EFFC42"/>
                </a:solidFill>
              </a:rPr>
              <a:t>“call on Your name” &amp; “on this name”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(Acts 9:14, 21) </a:t>
            </a:r>
          </a:p>
          <a:p>
            <a:pPr>
              <a:lnSpc>
                <a:spcPct val="114000"/>
              </a:lnSpc>
            </a:pPr>
            <a:r>
              <a:rPr lang="en-US" sz="2400" b="1" dirty="0" smtClean="0">
                <a:solidFill>
                  <a:srgbClr val="EFFC42"/>
                </a:solidFill>
              </a:rPr>
              <a:t>“call the name of the Lord Jesus”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(Acts 19:11-20)</a:t>
            </a:r>
            <a:r>
              <a:rPr lang="en-US" sz="2400" b="1" dirty="0" smtClean="0"/>
              <a:t> </a:t>
            </a:r>
          </a:p>
          <a:p>
            <a:pPr>
              <a:lnSpc>
                <a:spcPct val="114000"/>
              </a:lnSpc>
            </a:pPr>
            <a:r>
              <a:rPr lang="en-US" sz="2400" b="1" dirty="0" smtClean="0">
                <a:solidFill>
                  <a:srgbClr val="EFFC42"/>
                </a:solidFill>
              </a:rPr>
              <a:t>“calling on the name of the Lord”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(Acts 22:16) </a:t>
            </a:r>
          </a:p>
          <a:p>
            <a:pPr>
              <a:lnSpc>
                <a:spcPct val="114000"/>
              </a:lnSpc>
            </a:pPr>
            <a:r>
              <a:rPr lang="en-US" sz="2400" b="1" dirty="0" smtClean="0">
                <a:solidFill>
                  <a:srgbClr val="FFFF00"/>
                </a:solidFill>
              </a:rPr>
              <a:t>“calls on the name of the Lord”</a:t>
            </a:r>
            <a:r>
              <a:rPr lang="en-US" sz="2400" b="1" dirty="0" smtClean="0">
                <a:solidFill>
                  <a:schemeClr val="bg1"/>
                </a:solidFill>
              </a:rPr>
              <a:t> (Romans 10:8-14)</a:t>
            </a:r>
          </a:p>
          <a:p>
            <a:pPr>
              <a:lnSpc>
                <a:spcPct val="114000"/>
              </a:lnSpc>
            </a:pP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</a:rPr>
              <a:t>CALLING ON THE NAME OF THE LORD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8491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</a:rPr>
              <a:t>CALLING ON THE NAME OF THE LORD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4800" y="685800"/>
            <a:ext cx="85344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Please </a:t>
            </a:r>
            <a:r>
              <a:rPr lang="en-US" sz="2800" b="1" dirty="0">
                <a:solidFill>
                  <a:schemeClr val="bg1"/>
                </a:solidFill>
              </a:rPr>
              <a:t>notice </a:t>
            </a:r>
            <a:r>
              <a:rPr lang="en-US" sz="2800" b="1" u="sng" dirty="0">
                <a:solidFill>
                  <a:schemeClr val="bg1"/>
                </a:solidFill>
              </a:rPr>
              <a:t>Romans 10:15-17</a:t>
            </a:r>
            <a:r>
              <a:rPr lang="en-US" sz="2800" b="1" dirty="0">
                <a:solidFill>
                  <a:schemeClr val="bg1"/>
                </a:solidFill>
              </a:rPr>
              <a:t>. Hearing, believing, confessing, and obedience are all working together when we truly call on the name of the Lord! </a:t>
            </a:r>
            <a:r>
              <a:rPr lang="en-US" sz="2800" b="1" i="1" dirty="0">
                <a:solidFill>
                  <a:srgbClr val="FFFF00"/>
                </a:solidFill>
              </a:rPr>
              <a:t>Have you obeyed today?</a:t>
            </a:r>
            <a:r>
              <a:rPr lang="en-US" sz="2800" b="1" dirty="0">
                <a:solidFill>
                  <a:schemeClr val="bg1"/>
                </a:solidFill>
              </a:rPr>
              <a:t> If you are not a Christian, you need to repent of your sins and be baptized to wash them all away. If you do not, you will miss out on Heaven!                 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If </a:t>
            </a:r>
            <a:r>
              <a:rPr lang="en-US" sz="2800" b="1" dirty="0">
                <a:solidFill>
                  <a:schemeClr val="bg1"/>
                </a:solidFill>
              </a:rPr>
              <a:t>you are a Christian, please ask </a:t>
            </a:r>
            <a:r>
              <a:rPr lang="en-US" sz="2800" b="1" dirty="0" smtClean="0">
                <a:solidFill>
                  <a:schemeClr val="bg1"/>
                </a:solidFill>
              </a:rPr>
              <a:t>yourself, </a:t>
            </a:r>
            <a:r>
              <a:rPr lang="en-US" sz="2800" b="1" i="1" dirty="0" smtClean="0">
                <a:solidFill>
                  <a:srgbClr val="FFFF00"/>
                </a:solidFill>
              </a:rPr>
              <a:t>“Am I </a:t>
            </a:r>
            <a:r>
              <a:rPr lang="en-US" sz="2800" b="1" i="1" dirty="0">
                <a:solidFill>
                  <a:srgbClr val="FFFF00"/>
                </a:solidFill>
              </a:rPr>
              <a:t>truly living </a:t>
            </a:r>
            <a:r>
              <a:rPr lang="en-US" sz="2800" b="1" i="1" dirty="0" smtClean="0">
                <a:solidFill>
                  <a:srgbClr val="FFFF00"/>
                </a:solidFill>
              </a:rPr>
              <a:t>my </a:t>
            </a:r>
            <a:r>
              <a:rPr lang="en-US" sz="2800" b="1" i="1" dirty="0">
                <a:solidFill>
                  <a:srgbClr val="FFFF00"/>
                </a:solidFill>
              </a:rPr>
              <a:t>life for the Lord who called </a:t>
            </a:r>
            <a:r>
              <a:rPr lang="en-US" sz="2800" b="1" i="1" dirty="0" smtClean="0">
                <a:solidFill>
                  <a:srgbClr val="FFFF00"/>
                </a:solidFill>
              </a:rPr>
              <a:t>me </a:t>
            </a:r>
            <a:r>
              <a:rPr lang="en-US" sz="2800" b="1" i="1" dirty="0">
                <a:solidFill>
                  <a:srgbClr val="FFFF00"/>
                </a:solidFill>
              </a:rPr>
              <a:t>out of this world</a:t>
            </a:r>
            <a:r>
              <a:rPr lang="en-US" sz="2800" b="1" i="1" dirty="0" smtClean="0">
                <a:solidFill>
                  <a:srgbClr val="FFFF00"/>
                </a:solidFill>
              </a:rPr>
              <a:t>?”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If </a:t>
            </a:r>
            <a:r>
              <a:rPr lang="en-US" sz="2800" b="1" dirty="0">
                <a:solidFill>
                  <a:schemeClr val="bg1"/>
                </a:solidFill>
              </a:rPr>
              <a:t>you are </a:t>
            </a:r>
            <a:r>
              <a:rPr lang="en-US" sz="2800" b="1" dirty="0" smtClean="0">
                <a:solidFill>
                  <a:schemeClr val="bg1"/>
                </a:solidFill>
              </a:rPr>
              <a:t>in need </a:t>
            </a:r>
            <a:r>
              <a:rPr lang="en-US" sz="2800" b="1" dirty="0">
                <a:solidFill>
                  <a:schemeClr val="bg1"/>
                </a:solidFill>
              </a:rPr>
              <a:t>now, please come forward while we stand and sing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933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345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“CALLING ON THE NAME OF THE LORD” (Part 1)</vt:lpstr>
      <vt:lpstr>PowerPoint Presentation</vt:lpstr>
      <vt:lpstr>PowerPoint Presentation</vt:lpstr>
      <vt:lpstr>PowerPoint Presentation</vt:lpstr>
    </vt:vector>
  </TitlesOfParts>
  <Company>cdm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cdm</dc:creator>
  <cp:lastModifiedBy>Murray</cp:lastModifiedBy>
  <cp:revision>135</cp:revision>
  <dcterms:created xsi:type="dcterms:W3CDTF">2007-08-15T17:41:47Z</dcterms:created>
  <dcterms:modified xsi:type="dcterms:W3CDTF">2013-05-18T13:59:49Z</dcterms:modified>
</cp:coreProperties>
</file>