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71" r:id="rId3"/>
    <p:sldId id="257" r:id="rId4"/>
    <p:sldId id="256" r:id="rId5"/>
    <p:sldId id="275" r:id="rId6"/>
    <p:sldId id="277" r:id="rId7"/>
    <p:sldId id="292" r:id="rId8"/>
    <p:sldId id="287" r:id="rId9"/>
    <p:sldId id="286" r:id="rId10"/>
    <p:sldId id="289" r:id="rId11"/>
    <p:sldId id="274" r:id="rId12"/>
    <p:sldId id="270" r:id="rId13"/>
    <p:sldId id="273" r:id="rId14"/>
    <p:sldId id="269" r:id="rId15"/>
    <p:sldId id="290" r:id="rId16"/>
    <p:sldId id="272" r:id="rId17"/>
    <p:sldId id="268" r:id="rId18"/>
    <p:sldId id="276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A4D2-ADEA-45AB-869B-B2F1FEE2ABD5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E78D0-35B7-4867-9662-B3967968B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5C196-1959-4822-A244-E351575F45D7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62404-0135-4540-B4F2-AAC908BA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A6759-1865-468A-8C75-85400A4BFA9E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F0C7B-BB23-4007-952A-DD5FCF1D6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F38C-1312-4AC3-808C-7CD077027C73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037C5-8F21-4984-AAEC-7255C7044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1664C-DACC-4C6F-96CE-518746BAD7D8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608FD-DE62-4318-AB4F-3C56D8AEA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37F3-AA46-463C-80F3-EA795DD7045E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4B68-BB39-4808-8425-22C393423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A445-FD9F-40D2-A5D0-2735FEBD39BC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F2C45-F418-4CBB-AD42-E0955B84F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806A-70DD-4E6F-A5F5-7D789205AD39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65FC-8D32-40E4-AD6C-8EF8ED209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6409-5EF6-46B6-9413-2A4ED3C56E5C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9580-AD86-4DA9-9E51-D21B73035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C91D0-4C7C-42BB-B1AB-664A622D43C3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2B614-893C-44C9-B6F5-19E31D208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3202-F053-4865-AC91-95FB1CB5324F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6E75-E8EE-414D-8CD9-F732E3907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E2B911-7969-445D-823B-091CB48C41BC}" type="datetimeFigureOut">
              <a:rPr lang="en-US"/>
              <a:pPr>
                <a:defRPr/>
              </a:pPr>
              <a:t>11/12/2012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7257FF-03C8-4604-BB5F-EA2ADE0B0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EB641B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39639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/>
              <a:t>I. </a:t>
            </a:r>
            <a:r>
              <a:rPr lang="en-US" sz="3600" u="sng" dirty="0" smtClean="0"/>
              <a:t>Characteristics of Perilous Men</a:t>
            </a:r>
            <a:r>
              <a:rPr lang="en-US" sz="3600" dirty="0" smtClean="0"/>
              <a:t> (vv. 2-5)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Emphasis on self (v. 2)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Greedy, lovers of money (v. 2)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Arrogant (vv. 2,4)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Disrespectful (vv. 2-3)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Out of control, unrestrained (vv.3-4)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Untrustworthy (vv. 3-4)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Unforgiving, truce-breakers (v. 3)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Traitors (v. 4)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Lovers &amp; seekers of excitement/pleasure (v. 4)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Having a form of godliness (v. 5)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6124136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u="sng" smtClean="0"/>
              <a:t>II TIMOTHY 3</a:t>
            </a:r>
            <a:r>
              <a:rPr smtClean="0"/>
              <a:t/>
            </a:r>
            <a:br>
              <a:rPr smtClean="0"/>
            </a:br>
            <a:r>
              <a:rPr i="1" smtClean="0"/>
              <a:t>Perilous times</a:t>
            </a:r>
            <a:endParaRPr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153400" cy="4343400"/>
          </a:xfrm>
        </p:spPr>
        <p:txBody>
          <a:bodyPr anchor="t">
            <a:noAutofit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Characteristics of Perilous Men        (vv. 2-5)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/>
              <a:t>Ways Perilous Men Advance/Promote Perilous Times (vv. 6-7)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Paul’s Conduct in World of Ungodliness (vv. 10-13)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Continue in Holy Scriptures 		    (vv. 8-9,14-17)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smtClean="0"/>
              <a:t>II. </a:t>
            </a:r>
            <a:r>
              <a:rPr lang="en-US" sz="3600" u="sng" smtClean="0"/>
              <a:t>Ways Perilous Men Advance/Promote Perilous Times</a:t>
            </a:r>
            <a:r>
              <a:rPr lang="en-US" sz="3600" smtClean="0"/>
              <a:t> (vv. 6-7)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Creep secretly in (v. 6)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Prey on the weak (v. 6)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Gullible 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Loaded down with sin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Led away by various lusts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Teach those interested in stories (v.7)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Always learning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Never applying learned things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Timothy instructed to shun profane, idle babblings (2:16)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6124136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u="sng" smtClean="0"/>
              <a:t>II TIMOTHY 3</a:t>
            </a:r>
            <a:r>
              <a:rPr smtClean="0"/>
              <a:t/>
            </a:r>
            <a:br>
              <a:rPr smtClean="0"/>
            </a:br>
            <a:r>
              <a:rPr i="1" smtClean="0"/>
              <a:t>Perilous times</a:t>
            </a:r>
            <a:endParaRPr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153400" cy="4343400"/>
          </a:xfrm>
        </p:spPr>
        <p:txBody>
          <a:bodyPr anchor="t">
            <a:noAutofit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Characteristics of Perilous Men        (vv. 2-5)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Ways Perilous Men Advance/Promote Perilous Times (vv. 6-7)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/>
              <a:t>Paul’s Conduct in World of Ungodliness (vv. 10-13)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Continue in Holy Scriptures 		    (vv. 8-9,14-17)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 b="1" dirty="0" smtClean="0"/>
              <a:t>III. </a:t>
            </a:r>
            <a:r>
              <a:rPr lang="en-US" sz="2800" b="1" u="sng" dirty="0" smtClean="0"/>
              <a:t>Paul’s conduct in World of Ungodliness</a:t>
            </a:r>
            <a:r>
              <a:rPr lang="en-US" sz="2800" b="1" dirty="0" smtClean="0"/>
              <a:t> (vv. 10-13)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Doctrine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Manner of life, conduct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Purpose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Faith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Longsuffering, patience with disorderly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Love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Perseverance, patience with trials/temptations, persecutions (v. 10, Philippians 3:8-14)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Afflictions/persecutions (v. 11)</a:t>
            </a:r>
          </a:p>
          <a:p>
            <a:pPr marL="852488" lvl="1" indent="-514350">
              <a:lnSpc>
                <a:spcPts val="2400"/>
              </a:lnSpc>
              <a:buFont typeface="Franklin Gothic Book" pitchFamily="34" charset="0"/>
              <a:buAutoNum type="arabicPeriod"/>
            </a:pPr>
            <a:r>
              <a:rPr lang="en-US" sz="2400" smtClean="0"/>
              <a:t>Antioch</a:t>
            </a:r>
          </a:p>
          <a:p>
            <a:pPr marL="852488" lvl="1" indent="-514350">
              <a:lnSpc>
                <a:spcPts val="2400"/>
              </a:lnSpc>
              <a:buFont typeface="Franklin Gothic Book" pitchFamily="34" charset="0"/>
              <a:buAutoNum type="arabicPeriod"/>
            </a:pPr>
            <a:r>
              <a:rPr lang="en-US" sz="2400" smtClean="0"/>
              <a:t>Iconium</a:t>
            </a:r>
          </a:p>
          <a:p>
            <a:pPr marL="852488" lvl="1" indent="-514350">
              <a:lnSpc>
                <a:spcPts val="2400"/>
              </a:lnSpc>
              <a:buFont typeface="Franklin Gothic Book" pitchFamily="34" charset="0"/>
              <a:buAutoNum type="arabicPeriod"/>
            </a:pPr>
            <a:r>
              <a:rPr lang="en-US" sz="2400" smtClean="0"/>
              <a:t>Lystra </a:t>
            </a:r>
          </a:p>
          <a:p>
            <a:pPr marL="852488" lvl="1" indent="-514350">
              <a:lnSpc>
                <a:spcPts val="2600"/>
              </a:lnSpc>
              <a:buFont typeface="Wingdings 2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 b="1" dirty="0" smtClean="0"/>
              <a:t>III. </a:t>
            </a:r>
            <a:r>
              <a:rPr lang="en-US" sz="2800" b="1" u="sng" dirty="0" smtClean="0"/>
              <a:t>Paul’s conduct in World of Ungodliness</a:t>
            </a:r>
            <a:r>
              <a:rPr lang="en-US" sz="2800" b="1" dirty="0" smtClean="0"/>
              <a:t> (vv. 10-13)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Doctrine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Manner of life, conduct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Purpose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Faith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Longsuffering, patience with disorderly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Love (v. 10)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Perseverance, patience with trials/temptations, persecutions (v. 10, Philippians 3:8-14)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Afflictions/persecutions (v. 11)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smtClean="0"/>
              <a:t>Those who act righteously will suffer (v. 12)</a:t>
            </a:r>
          </a:p>
          <a:p>
            <a:pPr marL="550863" indent="-514350">
              <a:buClr>
                <a:srgbClr val="2DA2BF"/>
              </a:buClr>
              <a:buFont typeface="Franklin Gothic Book" pitchFamily="34" charset="0"/>
              <a:buAutoNum type="alphaUcPeriod"/>
            </a:pPr>
            <a:r>
              <a:rPr lang="en-US" sz="2800" smtClean="0">
                <a:solidFill>
                  <a:srgbClr val="FFFFFF"/>
                </a:solidFill>
              </a:rPr>
              <a:t>Wickedness of man will continue to grow (v. 13)</a:t>
            </a:r>
          </a:p>
          <a:p>
            <a:pPr marL="852488" lvl="1" indent="-514350">
              <a:lnSpc>
                <a:spcPts val="2600"/>
              </a:lnSpc>
              <a:buFont typeface="Wingdings 2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6124136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u="sng" smtClean="0"/>
              <a:t>II TIMOTHY 3</a:t>
            </a:r>
            <a:r>
              <a:rPr smtClean="0"/>
              <a:t/>
            </a:r>
            <a:br>
              <a:rPr smtClean="0"/>
            </a:br>
            <a:r>
              <a:rPr i="1" smtClean="0"/>
              <a:t>Perilous times</a:t>
            </a:r>
            <a:endParaRPr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153400" cy="4343400"/>
          </a:xfrm>
        </p:spPr>
        <p:txBody>
          <a:bodyPr anchor="t">
            <a:noAutofit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Characteristics of Perilous Men        (vv. 2-5)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Ways Perilous Men Advance/Promote Perilous Times (vv. 6-7)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Paul’s Conduct in a World of Ungodliness (vv. 10-13)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/>
              <a:t>Continue in Holy Scriptures 		    (vv. 8-9,14-17)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300" b="1" dirty="0" smtClean="0"/>
              <a:t>IV. </a:t>
            </a:r>
            <a:r>
              <a:rPr lang="en-US" sz="3300" b="1" u="sng" dirty="0" smtClean="0"/>
              <a:t>Continue in Holy Scriptures</a:t>
            </a:r>
            <a:r>
              <a:rPr lang="en-US" sz="3300" b="1" dirty="0" smtClean="0"/>
              <a:t> (vv. 8-9,14-17)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dirty="0" smtClean="0"/>
              <a:t>Remain in the Truth  (vv. 14-15)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dirty="0" smtClean="0"/>
              <a:t>Perilous times when there’s departure from Truth  (v. 8, I Timothy 1:19-20)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dirty="0" smtClean="0"/>
              <a:t> Scripture, answer to perilous times (vv. 16-17)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dirty="0" smtClean="0"/>
              <a:t>Inspired of God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dirty="0" smtClean="0"/>
              <a:t>Doctrine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dirty="0" smtClean="0"/>
              <a:t>Reproof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dirty="0" smtClean="0"/>
              <a:t>Correction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dirty="0" smtClean="0"/>
              <a:t>Instruction in righteousness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dirty="0" smtClean="0"/>
              <a:t>Make one complete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dirty="0" smtClean="0"/>
              <a:t>Those departing from Truth will be </a:t>
            </a:r>
            <a:r>
              <a:rPr lang="en-US" smtClean="0"/>
              <a:t>found out </a:t>
            </a:r>
            <a:r>
              <a:rPr lang="en-US" dirty="0" smtClean="0"/>
              <a:t>(v. 9)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6124136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u="sng" smtClean="0"/>
              <a:t>II TIMOTHY 3</a:t>
            </a:r>
            <a:br>
              <a:rPr u="sng" smtClean="0"/>
            </a:br>
            <a:r>
              <a:rPr i="1" smtClean="0"/>
              <a:t>Perilous times</a:t>
            </a:r>
            <a:endParaRPr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153400" cy="4343400"/>
          </a:xfrm>
        </p:spPr>
        <p:txBody>
          <a:bodyPr anchor="t">
            <a:normAutofit lnSpcReduction="10000"/>
          </a:bodyPr>
          <a:lstStyle/>
          <a:p>
            <a:pPr marL="514350" indent="-514350" algn="l">
              <a:buFont typeface="Franklin Gothic Book" pitchFamily="34" charset="0"/>
              <a:buAutoNum type="romanUcPeriod"/>
            </a:pPr>
            <a:r>
              <a:rPr lang="en-US" sz="3400" smtClean="0"/>
              <a:t>Characteristics of Perilous Men        (vv. 2-5)</a:t>
            </a:r>
          </a:p>
          <a:p>
            <a:pPr marL="514350" indent="-514350" algn="l">
              <a:buFont typeface="Franklin Gothic Book" pitchFamily="34" charset="0"/>
              <a:buAutoNum type="romanUcPeriod"/>
            </a:pPr>
            <a:r>
              <a:rPr lang="en-US" sz="3400" smtClean="0"/>
              <a:t>Ways Perilous Men Advance/Promote Perilous Times (vv. 6-7)</a:t>
            </a:r>
          </a:p>
          <a:p>
            <a:pPr marL="514350" indent="-514350" algn="l">
              <a:buFont typeface="Franklin Gothic Book" pitchFamily="34" charset="0"/>
              <a:buAutoNum type="romanUcPeriod"/>
            </a:pPr>
            <a:r>
              <a:rPr lang="en-US" sz="3400" smtClean="0"/>
              <a:t>Paul’s Conduct in a World of Ungodliness (vv. 10-13)</a:t>
            </a:r>
          </a:p>
          <a:p>
            <a:pPr marL="514350" indent="-514350" algn="l">
              <a:buFont typeface="Franklin Gothic Book" pitchFamily="34" charset="0"/>
              <a:buAutoNum type="romanUcPeriod"/>
            </a:pPr>
            <a:r>
              <a:rPr lang="en-US" sz="3400" smtClean="0"/>
              <a:t>Continue in Holy Scriptures 		 (vv. 8-9,14-17)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400" u="sng" dirty="0" smtClean="0"/>
              <a:t>Paul’s Letters to Timothy &amp; Titus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608013" indent="-571500">
              <a:buFont typeface="Franklin Gothic Book" pitchFamily="34" charset="0"/>
              <a:buAutoNum type="alphaUcPeriod" startAt="2"/>
            </a:pPr>
            <a:r>
              <a:rPr lang="en-US" sz="3200" smtClean="0"/>
              <a:t>2 Timothy, Paul’s Instructions to Timothy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smtClean="0"/>
              <a:t>“</a:t>
            </a:r>
            <a:r>
              <a:rPr lang="en-US" sz="2800" i="1" smtClean="0"/>
              <a:t>do not be ashamed of the testimony of our Lord</a:t>
            </a:r>
            <a:r>
              <a:rPr lang="en-US" sz="2800" smtClean="0"/>
              <a:t>” (1:8)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smtClean="0"/>
              <a:t>“</a:t>
            </a:r>
            <a:r>
              <a:rPr lang="en-US" sz="2800" i="1" smtClean="0"/>
              <a:t>Hold fast the pattern of sound words</a:t>
            </a:r>
            <a:r>
              <a:rPr lang="en-US" sz="2800" smtClean="0"/>
              <a:t>” (1:13)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smtClean="0"/>
              <a:t>“</a:t>
            </a:r>
            <a:r>
              <a:rPr lang="en-US" sz="2800" i="1" smtClean="0"/>
              <a:t>be strong in the grace</a:t>
            </a:r>
            <a:r>
              <a:rPr lang="en-US" sz="2800" smtClean="0"/>
              <a:t>” (2:1)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smtClean="0"/>
              <a:t>“</a:t>
            </a:r>
            <a:r>
              <a:rPr lang="en-US" sz="2800" i="1" smtClean="0"/>
              <a:t>commit these to faithful men</a:t>
            </a:r>
            <a:r>
              <a:rPr lang="en-US" sz="2800" smtClean="0"/>
              <a:t>” (2:2)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smtClean="0"/>
              <a:t>“</a:t>
            </a:r>
            <a:r>
              <a:rPr lang="en-US" sz="2800" i="1" smtClean="0"/>
              <a:t>endure hardship</a:t>
            </a:r>
            <a:r>
              <a:rPr lang="en-US" sz="2800" smtClean="0"/>
              <a:t>” (2:3)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smtClean="0"/>
              <a:t>“</a:t>
            </a:r>
            <a:r>
              <a:rPr lang="en-US" sz="2800" i="1" smtClean="0"/>
              <a:t>Be diligent to present yourself approved to God</a:t>
            </a:r>
            <a:r>
              <a:rPr lang="en-US" sz="2800" smtClean="0"/>
              <a:t>” (2:15)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smtClean="0"/>
              <a:t>“</a:t>
            </a:r>
            <a:r>
              <a:rPr lang="en-US" sz="2800" i="1" smtClean="0"/>
              <a:t>Preach the word!” </a:t>
            </a:r>
            <a:r>
              <a:rPr lang="en-US" sz="2800" smtClean="0"/>
              <a:t>(4:2)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smtClean="0"/>
              <a:t>“</a:t>
            </a:r>
            <a:r>
              <a:rPr lang="en-US" sz="2800" i="1" smtClean="0"/>
              <a:t>Be ready in season and out of season</a:t>
            </a:r>
            <a:r>
              <a:rPr lang="en-US" sz="2800" smtClean="0"/>
              <a:t>” (4:2)</a:t>
            </a:r>
          </a:p>
        </p:txBody>
      </p:sp>
    </p:spTree>
    <p:extLst>
      <p:ext uri="{BB962C8B-B14F-4D97-AF65-F5344CB8AC3E}">
        <p14:creationId xmlns:p14="http://schemas.microsoft.com/office/powerpoint/2010/main" xmlns="" val="368246296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143000"/>
          </a:xfrm>
        </p:spPr>
        <p:txBody>
          <a:bodyPr/>
          <a:lstStyle/>
          <a:p>
            <a:r>
              <a:rPr lang="en-US" sz="4400" u="sng" dirty="0" smtClean="0"/>
              <a:t>Paul’s Letters to Timothy &amp; Titus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3200" smtClean="0"/>
              <a:t>1 Timothy &amp; Titus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z="3000" smtClean="0"/>
              <a:t>Parallel books, possibly written same time     63-65 A.D.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z="3000" smtClean="0"/>
              <a:t>Similar subject matter</a:t>
            </a:r>
          </a:p>
          <a:p>
            <a:pPr marL="1135063" lvl="2" indent="-514350">
              <a:buFont typeface="Franklin Gothic Book" pitchFamily="34" charset="0"/>
              <a:buAutoNum type="alphaLcPeriod"/>
            </a:pPr>
            <a:r>
              <a:rPr lang="en-US" sz="2800" smtClean="0"/>
              <a:t>Sound doctrine &amp; faith 			              (1 Timothy 1 &amp; Titus 1)</a:t>
            </a:r>
          </a:p>
          <a:p>
            <a:pPr marL="1135063" lvl="2" indent="-514350">
              <a:buFont typeface="Franklin Gothic Book" pitchFamily="34" charset="0"/>
              <a:buAutoNum type="alphaLcPeriod"/>
            </a:pPr>
            <a:r>
              <a:rPr lang="en-US" sz="2800" smtClean="0"/>
              <a:t>Instructions to members of Church  	                ( 1 Timothy 2,3,5,6 &amp; Titus 2)</a:t>
            </a:r>
          </a:p>
          <a:p>
            <a:pPr marL="1135063" lvl="2" indent="-514350">
              <a:buFont typeface="Franklin Gothic Book" pitchFamily="34" charset="0"/>
              <a:buAutoNum type="alphaLcPeriod"/>
            </a:pPr>
            <a:r>
              <a:rPr lang="en-US" sz="2800" smtClean="0"/>
              <a:t>Warnings of apostasy and the heretic 	              (1 Timothy 4:1-5 &amp; Titus 3:10-11)</a:t>
            </a:r>
          </a:p>
          <a:p>
            <a:pPr marL="1135063" lvl="2" indent="-514350">
              <a:buFont typeface="Franklin Gothic Book" pitchFamily="34" charset="0"/>
              <a:buAutoNum type="alphaLcPeriod"/>
            </a:pPr>
            <a:r>
              <a:rPr lang="en-US" sz="2800" smtClean="0"/>
              <a:t>Instructions of personal conduct                             (1 Timothy 4:6-15 &amp; Titus 3:2-8) 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endParaRPr lang="en-US" smtClean="0"/>
          </a:p>
          <a:p>
            <a:pPr marL="852488" lvl="1" indent="-514350">
              <a:buFont typeface="Franklin Gothic Book" pitchFamily="34" charset="0"/>
              <a:buAutoNum type="arabicPeriod"/>
            </a:pPr>
            <a:endParaRPr lang="en-US" smtClean="0"/>
          </a:p>
          <a:p>
            <a:pPr marL="852488" lvl="1" indent="-514350">
              <a:buFont typeface="Franklin Gothic Book" pitchFamily="34" charset="0"/>
              <a:buAutoNum type="arabicPeriod"/>
            </a:pPr>
            <a:endParaRPr lang="en-US" smtClean="0"/>
          </a:p>
          <a:p>
            <a:pPr marL="550863" indent="-514350">
              <a:buFont typeface="Franklin Gothic Book" pitchFamily="34" charset="0"/>
              <a:buAutoNum type="alphaUcPeriod"/>
            </a:pPr>
            <a:endParaRPr lang="en-US" smtClean="0"/>
          </a:p>
          <a:p>
            <a:pPr marL="550863" indent="-514350">
              <a:buFont typeface="Franklin Gothic Book" pitchFamily="34" charset="0"/>
              <a:buAutoNum type="alphaUcPeriod"/>
            </a:pPr>
            <a:endParaRPr lang="en-US" smtClean="0"/>
          </a:p>
          <a:p>
            <a:pPr marL="550863" indent="-514350">
              <a:buFont typeface="Franklin Gothic Book" pitchFamily="34" charset="0"/>
              <a:buAutoNum type="alphaUcPeriod"/>
            </a:pPr>
            <a:endParaRPr lang="en-US" smtClean="0"/>
          </a:p>
          <a:p>
            <a:pPr marL="550863" indent="-514350">
              <a:buFont typeface="Franklin Gothic Book" pitchFamily="34" charset="0"/>
              <a:buAutoNum type="alphaUcPeriod"/>
            </a:pPr>
            <a:endParaRPr lang="en-US" smtClean="0"/>
          </a:p>
          <a:p>
            <a:pPr marL="550863" indent="-514350">
              <a:buFont typeface="Franklin Gothic Book" pitchFamily="34" charset="0"/>
              <a:buAutoNum type="alphaUcPeriod"/>
            </a:pPr>
            <a:endParaRPr lang="en-US" smtClean="0"/>
          </a:p>
          <a:p>
            <a:pPr marL="550863" indent="-514350">
              <a:buFont typeface="Franklin Gothic Book" pitchFamily="34" charset="0"/>
              <a:buAutoNum type="alphaUcPeriod"/>
            </a:pPr>
            <a:endParaRPr lang="en-US" smtClean="0"/>
          </a:p>
          <a:p>
            <a:pPr marL="550863" indent="-514350">
              <a:buFont typeface="Franklin Gothic Book" pitchFamily="34" charset="0"/>
              <a:buAutoNum type="alphaUcPeriod"/>
            </a:pPr>
            <a:endParaRPr lang="en-US" smtClean="0"/>
          </a:p>
          <a:p>
            <a:pPr marL="550863" indent="-514350">
              <a:buFont typeface="Franklin Gothic Book" pitchFamily="34" charset="0"/>
              <a:buAutoNum type="alphaUcPeriod"/>
            </a:pPr>
            <a:endParaRPr lang="en-US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400" u="sng" dirty="0" smtClean="0"/>
              <a:t>Paul’s Letters to Timothy &amp; Titus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608013" indent="-571500">
              <a:buFont typeface="Franklin Gothic Book" pitchFamily="34" charset="0"/>
              <a:buAutoNum type="alphaUcPeriod" startAt="2"/>
            </a:pPr>
            <a:r>
              <a:rPr lang="en-US" sz="3200" dirty="0" smtClean="0"/>
              <a:t>2 Timothy, Paul’s Instructions to Timothy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dirty="0" smtClean="0"/>
              <a:t>“</a:t>
            </a:r>
            <a:r>
              <a:rPr lang="en-US" sz="2800" i="1" dirty="0" smtClean="0"/>
              <a:t>do not be ashamed of the testimony of our Lord</a:t>
            </a:r>
            <a:r>
              <a:rPr lang="en-US" sz="2800" dirty="0" smtClean="0"/>
              <a:t>” (1:8)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dirty="0" smtClean="0"/>
              <a:t>“</a:t>
            </a:r>
            <a:r>
              <a:rPr lang="en-US" sz="2800" i="1" dirty="0" smtClean="0"/>
              <a:t>Hold fast the pattern of sound words</a:t>
            </a:r>
            <a:r>
              <a:rPr lang="en-US" sz="2800" dirty="0" smtClean="0"/>
              <a:t>” (1:13)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dirty="0" smtClean="0"/>
              <a:t>“</a:t>
            </a:r>
            <a:r>
              <a:rPr lang="en-US" sz="2800" i="1" dirty="0" smtClean="0"/>
              <a:t>be strong in the grace</a:t>
            </a:r>
            <a:r>
              <a:rPr lang="en-US" sz="2800" dirty="0" smtClean="0"/>
              <a:t>” (2:1)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dirty="0" smtClean="0"/>
              <a:t>“</a:t>
            </a:r>
            <a:r>
              <a:rPr lang="en-US" sz="2800" i="1" dirty="0" smtClean="0"/>
              <a:t>commit these to faithful men</a:t>
            </a:r>
            <a:r>
              <a:rPr lang="en-US" sz="2800" dirty="0" smtClean="0"/>
              <a:t>” (2:2)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dirty="0" smtClean="0"/>
              <a:t>“</a:t>
            </a:r>
            <a:r>
              <a:rPr lang="en-US" sz="2800" i="1" dirty="0" smtClean="0"/>
              <a:t>endure hardship</a:t>
            </a:r>
            <a:r>
              <a:rPr lang="en-US" sz="2800" dirty="0" smtClean="0"/>
              <a:t>” (2:3)</a:t>
            </a:r>
          </a:p>
          <a:p>
            <a:pPr marL="909638" lvl="1" indent="-571500">
              <a:buFont typeface="Franklin Gothic Book" pitchFamily="34" charset="0"/>
              <a:buAutoNum type="arabicPeriod"/>
            </a:pPr>
            <a:r>
              <a:rPr lang="en-US" sz="2800" dirty="0" smtClean="0"/>
              <a:t>“</a:t>
            </a:r>
            <a:r>
              <a:rPr lang="en-US" sz="2800" i="1" dirty="0" smtClean="0"/>
              <a:t>Be diligent to present yourself approved to God</a:t>
            </a:r>
            <a:r>
              <a:rPr lang="en-US" sz="2800" dirty="0" smtClean="0"/>
              <a:t>” (2:15)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6124136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u="sng" smtClean="0"/>
              <a:t>II TIMOTHY 3</a:t>
            </a:r>
            <a:r>
              <a:rPr smtClean="0"/>
              <a:t/>
            </a:r>
            <a:br>
              <a:rPr smtClean="0"/>
            </a:br>
            <a:r>
              <a:rPr i="1" smtClean="0"/>
              <a:t>Perilous times</a:t>
            </a:r>
            <a:endParaRPr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153400" cy="4343400"/>
          </a:xfrm>
        </p:spPr>
        <p:txBody>
          <a:bodyPr anchor="t">
            <a:normAutofit lnSpcReduction="10000"/>
          </a:bodyPr>
          <a:lstStyle/>
          <a:p>
            <a:pPr marL="514350" indent="-514350" algn="l">
              <a:buFont typeface="Franklin Gothic Book" pitchFamily="34" charset="0"/>
              <a:buAutoNum type="romanUcPeriod"/>
            </a:pPr>
            <a:r>
              <a:rPr lang="en-US" sz="3400" smtClean="0"/>
              <a:t>Characteristics of Perilous Men        (vv. 2-5)</a:t>
            </a:r>
          </a:p>
          <a:p>
            <a:pPr marL="514350" indent="-514350" algn="l">
              <a:buFont typeface="Franklin Gothic Book" pitchFamily="34" charset="0"/>
              <a:buAutoNum type="romanUcPeriod"/>
            </a:pPr>
            <a:r>
              <a:rPr lang="en-US" sz="3400" smtClean="0"/>
              <a:t>Ways Perilous Men Advance/Promote Perilous Times (vv. 6-7)</a:t>
            </a:r>
          </a:p>
          <a:p>
            <a:pPr marL="514350" indent="-514350" algn="l">
              <a:buFont typeface="Franklin Gothic Book" pitchFamily="34" charset="0"/>
              <a:buAutoNum type="romanUcPeriod"/>
            </a:pPr>
            <a:r>
              <a:rPr lang="en-US" sz="3400" smtClean="0"/>
              <a:t>Paul’s Conduct in World of Ungodliness (vv. 10-13)</a:t>
            </a:r>
          </a:p>
          <a:p>
            <a:pPr marL="514350" indent="-514350" algn="l">
              <a:buFont typeface="Franklin Gothic Book" pitchFamily="34" charset="0"/>
              <a:buAutoNum type="romanUcPeriod"/>
            </a:pPr>
            <a:r>
              <a:rPr lang="en-US" sz="3400" smtClean="0"/>
              <a:t>Continue in Holy Scriptures 		    (vv. 8-9,14-17)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6124136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u="sng" smtClean="0"/>
              <a:t>II TIMOTHY 3</a:t>
            </a:r>
            <a:r>
              <a:rPr smtClean="0"/>
              <a:t/>
            </a:r>
            <a:br>
              <a:rPr smtClean="0"/>
            </a:br>
            <a:r>
              <a:rPr i="1" smtClean="0"/>
              <a:t>Perilous times</a:t>
            </a:r>
            <a:endParaRPr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153400" cy="4343400"/>
          </a:xfrm>
        </p:spPr>
        <p:txBody>
          <a:bodyPr anchor="t">
            <a:noAutofit/>
          </a:bodyPr>
          <a:lstStyle/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/>
              <a:t>Characteristics of Perilous Men        (vv. 2-5)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Ways Perilous Men Advance/Promote Perilous Times (vv. 6-7)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Paul’s Conduct in World of Ungodliness (vv. 10-13)</a:t>
            </a:r>
          </a:p>
          <a:p>
            <a:pPr marL="514350" indent="-514350" algn="l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400" dirty="0" smtClean="0">
                <a:solidFill>
                  <a:schemeClr val="tx1">
                    <a:lumMod val="65000"/>
                  </a:schemeClr>
                </a:solidFill>
              </a:rPr>
              <a:t>Continue in Holy Scriptures 		    (vv. 8-9,14-17)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/>
              <a:t>I. </a:t>
            </a:r>
            <a:r>
              <a:rPr lang="en-US" sz="3600" u="sng" dirty="0" smtClean="0"/>
              <a:t>Characteristics of Perilous Men</a:t>
            </a:r>
            <a:r>
              <a:rPr lang="en-US" sz="3600" dirty="0" smtClean="0"/>
              <a:t> (vv. 2-5)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Emphasis on self (v. 2)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Greedy, lovers of money (v. 2)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Arrogant (vv. 2,4)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Boasters (v. 2)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Proud (v. 2)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Haughty, high minded (v. 4)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u="sng" dirty="0" smtClean="0"/>
              <a:t>Meaning of “last days”</a:t>
            </a:r>
            <a:r>
              <a:rPr lang="en-US" sz="3600" dirty="0" smtClean="0"/>
              <a:t> (v. 1)</a:t>
            </a:r>
            <a:endParaRPr lang="en-US" sz="3600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mentions by Joel</a:t>
            </a:r>
          </a:p>
          <a:p>
            <a:pPr marL="854076" lvl="1" indent="-514350">
              <a:lnSpc>
                <a:spcPts val="2200"/>
              </a:lnSpc>
              <a:buFont typeface="+mj-lt"/>
              <a:buAutoNum type="arabicPeriod"/>
            </a:pPr>
            <a:r>
              <a:rPr lang="en-US" dirty="0" smtClean="0"/>
              <a:t>Joel 2:28-32 “</a:t>
            </a:r>
            <a:r>
              <a:rPr lang="en-US" i="1" dirty="0" smtClean="0"/>
              <a:t>it shall come to pass in the last days</a:t>
            </a:r>
            <a:r>
              <a:rPr lang="en-US" dirty="0" smtClean="0"/>
              <a:t>”</a:t>
            </a:r>
          </a:p>
          <a:p>
            <a:pPr marL="854076" lvl="1" indent="-514350">
              <a:lnSpc>
                <a:spcPts val="2200"/>
              </a:lnSpc>
              <a:buFont typeface="+mj-lt"/>
              <a:buAutoNum type="arabicPeriod"/>
            </a:pPr>
            <a:r>
              <a:rPr lang="en-US" dirty="0" smtClean="0"/>
              <a:t>Quoted by Peter, Acts 2:17-21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dirty="0" smtClean="0"/>
              <a:t>Other references</a:t>
            </a:r>
          </a:p>
          <a:p>
            <a:pPr marL="854076" lvl="1" indent="-514350">
              <a:lnSpc>
                <a:spcPts val="2200"/>
              </a:lnSpc>
              <a:buFont typeface="+mj-lt"/>
              <a:buAutoNum type="arabicPeriod"/>
            </a:pPr>
            <a:r>
              <a:rPr lang="en-US" i="1" dirty="0" smtClean="0"/>
              <a:t>end of ages</a:t>
            </a:r>
            <a:r>
              <a:rPr lang="en-US" dirty="0" smtClean="0"/>
              <a:t>, I Corinthians 10:11</a:t>
            </a:r>
          </a:p>
          <a:p>
            <a:pPr marL="854076" lvl="1" indent="-514350">
              <a:lnSpc>
                <a:spcPts val="2200"/>
              </a:lnSpc>
              <a:buFont typeface="+mj-lt"/>
              <a:buAutoNum type="arabicPeriod"/>
            </a:pPr>
            <a:r>
              <a:rPr lang="en-US" i="1" dirty="0" smtClean="0"/>
              <a:t>these last days, </a:t>
            </a:r>
            <a:r>
              <a:rPr lang="en-US" dirty="0" smtClean="0"/>
              <a:t>Hebrews 1:1-2</a:t>
            </a:r>
            <a:endParaRPr lang="en-US" i="1" dirty="0" smtClean="0"/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dirty="0" smtClean="0"/>
              <a:t>Evil men in last days</a:t>
            </a:r>
          </a:p>
          <a:p>
            <a:pPr marL="854076" lvl="1" indent="-514350">
              <a:lnSpc>
                <a:spcPts val="2200"/>
              </a:lnSpc>
              <a:buFont typeface="+mj-lt"/>
              <a:buAutoNum type="arabicPeriod"/>
            </a:pPr>
            <a:r>
              <a:rPr lang="en-US" i="1" dirty="0" smtClean="0"/>
              <a:t>in latter times some will depart from the faith</a:t>
            </a:r>
            <a:r>
              <a:rPr lang="en-US" dirty="0" smtClean="0"/>
              <a:t>, 	       I Timothy 4:1</a:t>
            </a:r>
          </a:p>
          <a:p>
            <a:pPr marL="854076" lvl="1" indent="-514350">
              <a:lnSpc>
                <a:spcPts val="2200"/>
              </a:lnSpc>
              <a:buFont typeface="Franklin Gothic Book" pitchFamily="34" charset="0"/>
              <a:buAutoNum type="arabicPeriod"/>
            </a:pPr>
            <a:r>
              <a:rPr lang="en-US" i="1" dirty="0" smtClean="0"/>
              <a:t>scoffers will come in the last days</a:t>
            </a:r>
            <a:r>
              <a:rPr lang="en-US" dirty="0" smtClean="0"/>
              <a:t>, II Peter 3:3</a:t>
            </a:r>
          </a:p>
          <a:p>
            <a:pPr marL="854076" lvl="1" indent="-514350">
              <a:lnSpc>
                <a:spcPts val="2200"/>
              </a:lnSpc>
              <a:buFont typeface="Franklin Gothic Book" pitchFamily="34" charset="0"/>
              <a:buAutoNum type="arabicPeriod"/>
            </a:pPr>
            <a:r>
              <a:rPr lang="en-US" i="1" dirty="0" smtClean="0"/>
              <a:t>it is the last hour,…. The Antichrist is coming</a:t>
            </a:r>
            <a:r>
              <a:rPr lang="en-US" i="1" smtClean="0"/>
              <a:t>,                         </a:t>
            </a:r>
            <a:r>
              <a:rPr lang="en-US" smtClean="0"/>
              <a:t>II </a:t>
            </a:r>
            <a:r>
              <a:rPr lang="en-US" dirty="0" smtClean="0"/>
              <a:t>John 2:18</a:t>
            </a:r>
            <a:endParaRPr lang="en-US" i="1" dirty="0" smtClean="0"/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z="2800" dirty="0" smtClean="0"/>
              <a:t>All refer to “Christian Dispensation”</a:t>
            </a:r>
          </a:p>
          <a:p>
            <a:pPr marL="854076" lvl="1" indent="-514350">
              <a:lnSpc>
                <a:spcPts val="2200"/>
              </a:lnSpc>
              <a:buFont typeface="Franklin Gothic Book" pitchFamily="34" charset="0"/>
              <a:buAutoNum type="alphaUcPeriod"/>
            </a:pPr>
            <a:r>
              <a:rPr lang="en-US" dirty="0" smtClean="0"/>
              <a:t>Some more specifically to last days of Jerusalem</a:t>
            </a:r>
          </a:p>
          <a:p>
            <a:pPr marL="854076" lvl="1" indent="-514350">
              <a:lnSpc>
                <a:spcPts val="2200"/>
              </a:lnSpc>
              <a:buFont typeface="Franklin Gothic Book" pitchFamily="34" charset="0"/>
              <a:buAutoNum type="alphaUcPeriod"/>
            </a:pPr>
            <a:r>
              <a:rPr lang="en-US" dirty="0" smtClean="0"/>
              <a:t>All during days of the church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I. </a:t>
            </a:r>
            <a:r>
              <a:rPr lang="en-US" sz="3600" u="sng" dirty="0" smtClean="0">
                <a:solidFill>
                  <a:srgbClr val="FFFFFF"/>
                </a:solidFill>
              </a:rPr>
              <a:t>Characteristics of Perilous Men</a:t>
            </a:r>
            <a:r>
              <a:rPr lang="en-US" sz="3600" dirty="0" smtClean="0">
                <a:solidFill>
                  <a:srgbClr val="FFFFFF"/>
                </a:solidFill>
              </a:rPr>
              <a:t> (vv. 2-5) 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Emphasis on self (v. 2)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Greedy, lovers of money (v. 2)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Arrogant (vv. 2,4)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Disrespectful (vv. 2-3)</a:t>
            </a:r>
          </a:p>
          <a:p>
            <a:pPr marL="962025" lvl="1" indent="-514350">
              <a:buFont typeface="Franklin Gothic Book" pitchFamily="34" charset="0"/>
              <a:buAutoNum type="arabicPeriod"/>
            </a:pPr>
            <a:r>
              <a:rPr lang="en-US" smtClean="0"/>
              <a:t>Blasphemers (v. 2)</a:t>
            </a:r>
          </a:p>
          <a:p>
            <a:pPr marL="962025" lvl="1" indent="-514350">
              <a:buFont typeface="Franklin Gothic Book" pitchFamily="34" charset="0"/>
              <a:buAutoNum type="arabicPeriod"/>
            </a:pPr>
            <a:r>
              <a:rPr lang="en-US" smtClean="0"/>
              <a:t>Disobedient to parents (v. 2)</a:t>
            </a:r>
          </a:p>
          <a:p>
            <a:pPr marL="962025" lvl="1" indent="-514350">
              <a:buFont typeface="Franklin Gothic Book" pitchFamily="34" charset="0"/>
              <a:buAutoNum type="arabicPeriod"/>
            </a:pPr>
            <a:r>
              <a:rPr lang="en-US" smtClean="0"/>
              <a:t>Unthankful (v. 2)</a:t>
            </a:r>
          </a:p>
          <a:p>
            <a:pPr marL="962025" lvl="1" indent="-514350">
              <a:buFont typeface="Franklin Gothic Book" pitchFamily="34" charset="0"/>
              <a:buAutoNum type="arabicPeriod"/>
            </a:pPr>
            <a:r>
              <a:rPr lang="en-US" smtClean="0"/>
              <a:t>Unholy (v. 2)</a:t>
            </a:r>
          </a:p>
          <a:p>
            <a:pPr marL="962025" lvl="1" indent="-514350">
              <a:buFont typeface="Franklin Gothic Book" pitchFamily="34" charset="0"/>
              <a:buAutoNum type="arabicPeriod"/>
            </a:pPr>
            <a:r>
              <a:rPr lang="en-US" smtClean="0"/>
              <a:t>Unloving, without natural affection (v. 3)</a:t>
            </a:r>
          </a:p>
          <a:p>
            <a:pPr marL="962025" lvl="1" indent="-514350">
              <a:buFont typeface="Franklin Gothic Book" pitchFamily="34" charset="0"/>
              <a:buAutoNum type="arabicPeriod"/>
            </a:pPr>
            <a:r>
              <a:rPr lang="en-US" smtClean="0"/>
              <a:t>Slanderers, false accusers (v. 3)</a:t>
            </a:r>
          </a:p>
          <a:p>
            <a:pPr marL="962025" lvl="1" indent="-514350">
              <a:buFont typeface="Franklin Gothic Book" pitchFamily="34" charset="0"/>
              <a:buAutoNum type="arabicPeriod"/>
            </a:pPr>
            <a:r>
              <a:rPr lang="en-US" smtClean="0"/>
              <a:t>Despisers of those that are good (v. 3)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I. </a:t>
            </a:r>
            <a:r>
              <a:rPr lang="en-US" sz="3600" u="sng" dirty="0" smtClean="0">
                <a:solidFill>
                  <a:srgbClr val="FFFFFF"/>
                </a:solidFill>
              </a:rPr>
              <a:t>Characteristics of Perilous Men</a:t>
            </a:r>
            <a:r>
              <a:rPr lang="en-US" sz="3600" dirty="0" smtClean="0">
                <a:solidFill>
                  <a:srgbClr val="FFFFFF"/>
                </a:solidFill>
              </a:rPr>
              <a:t> (vv. 2-5) 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Emphasis on self (v. 2)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Greedy, lovers of money (v. 2)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Arrogant (vv. 2,4)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Disrespectful (vv. 2-3)</a:t>
            </a:r>
          </a:p>
          <a:p>
            <a:pPr marL="550863" indent="-514350">
              <a:buFont typeface="Franklin Gothic Book" pitchFamily="34" charset="0"/>
              <a:buAutoNum type="alphaUcPeriod"/>
            </a:pPr>
            <a:r>
              <a:rPr lang="en-US" smtClean="0"/>
              <a:t>Out of control, unrestrained (vv.3-4)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Without self-control (v. 3)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Brutal, fierce (v. 3)</a:t>
            </a:r>
          </a:p>
          <a:p>
            <a:pPr marL="852488" lvl="1" indent="-514350">
              <a:buFont typeface="Franklin Gothic Book" pitchFamily="34" charset="0"/>
              <a:buAutoNum type="arabicPeriod"/>
            </a:pPr>
            <a:r>
              <a:rPr lang="en-US" smtClean="0"/>
              <a:t>Headstrong, rash, inconsiderate (v. 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1095</TotalTime>
  <Words>1138</Words>
  <Application>Microsoft Office PowerPoint</Application>
  <PresentationFormat>On-screen Show (4:3)</PresentationFormat>
  <Paragraphs>162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Slide 1</vt:lpstr>
      <vt:lpstr>Paul’s Letters to Timothy &amp; Titus</vt:lpstr>
      <vt:lpstr>Paul’s Letters to Timothy &amp; Titus</vt:lpstr>
      <vt:lpstr>II TIMOTHY 3 Perilous times</vt:lpstr>
      <vt:lpstr>II TIMOTHY 3 Perilous times</vt:lpstr>
      <vt:lpstr>I. Characteristics of Perilous Men (vv. 2-5) </vt:lpstr>
      <vt:lpstr>Meaning of “last days” (v. 1)</vt:lpstr>
      <vt:lpstr>I. Characteristics of Perilous Men (vv. 2-5) </vt:lpstr>
      <vt:lpstr>I. Characteristics of Perilous Men (vv. 2-5) </vt:lpstr>
      <vt:lpstr>I. Characteristics of Perilous Men (vv. 2-5) </vt:lpstr>
      <vt:lpstr>II TIMOTHY 3 Perilous times</vt:lpstr>
      <vt:lpstr>II. Ways Perilous Men Advance/Promote Perilous Times (vv. 6-7)</vt:lpstr>
      <vt:lpstr>II TIMOTHY 3 Perilous times</vt:lpstr>
      <vt:lpstr>III. Paul’s conduct in World of Ungodliness (vv. 10-13)</vt:lpstr>
      <vt:lpstr>III. Paul’s conduct in World of Ungodliness (vv. 10-13)</vt:lpstr>
      <vt:lpstr>II TIMOTHY 3 Perilous times</vt:lpstr>
      <vt:lpstr>IV. Continue in Holy Scriptures (vv. 8-9,14-17)</vt:lpstr>
      <vt:lpstr>II TIMOTHY 3 Perilous times</vt:lpstr>
      <vt:lpstr>Paul’s Letters to Timothy &amp; Titus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Angel</dc:creator>
  <cp:lastModifiedBy>Nick Angel</cp:lastModifiedBy>
  <cp:revision>44</cp:revision>
  <dcterms:created xsi:type="dcterms:W3CDTF">2012-11-09T01:43:20Z</dcterms:created>
  <dcterms:modified xsi:type="dcterms:W3CDTF">2012-11-12T22:55:02Z</dcterms:modified>
</cp:coreProperties>
</file>